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256" r:id="rId2"/>
    <p:sldId id="265" r:id="rId3"/>
    <p:sldId id="310" r:id="rId4"/>
    <p:sldId id="312" r:id="rId5"/>
    <p:sldId id="311" r:id="rId6"/>
    <p:sldId id="313" r:id="rId7"/>
    <p:sldId id="314" r:id="rId8"/>
    <p:sldId id="307" r:id="rId9"/>
    <p:sldId id="302" r:id="rId10"/>
    <p:sldId id="299" r:id="rId11"/>
    <p:sldId id="309" r:id="rId12"/>
    <p:sldId id="304" r:id="rId13"/>
    <p:sldId id="298" r:id="rId14"/>
    <p:sldId id="30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SEYIN ERKEC" initials="HE" lastIdx="0" clrIdx="0">
    <p:extLst>
      <p:ext uri="{19B8F6BF-5375-455C-9EA6-DF929625EA0E}">
        <p15:presenceInfo xmlns:p15="http://schemas.microsoft.com/office/powerpoint/2012/main" userId="S-1-5-21-1202660629-1993962763-839522115-141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FB3F3F"/>
    <a:srgbClr val="CAC3BE"/>
    <a:srgbClr val="EED0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442" autoAdjust="0"/>
  </p:normalViewPr>
  <p:slideViewPr>
    <p:cSldViewPr snapToGrid="0">
      <p:cViewPr varScale="1">
        <p:scale>
          <a:sx n="63" d="100"/>
          <a:sy n="63" d="100"/>
        </p:scale>
        <p:origin x="96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BD93AF-4B7A-46A8-9794-03A242759C9C}" type="datetimeFigureOut">
              <a:rPr lang="tr-TR" smtClean="0"/>
              <a:t>7.05.2018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732538-67B2-4EF7-9AA1-31D39CB028F4}" type="slidenum">
              <a:rPr lang="tr-TR" smtClean="0"/>
              <a:t>‹#›</a:t>
            </a:fld>
            <a:endParaRPr lang="tr-TR"/>
          </a:p>
        </p:txBody>
      </p:sp>
    </p:spTree>
    <p:extLst>
      <p:ext uri="{BB962C8B-B14F-4D97-AF65-F5344CB8AC3E}">
        <p14:creationId xmlns:p14="http://schemas.microsoft.com/office/powerpoint/2010/main" val="1074432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1732538-67B2-4EF7-9AA1-31D39CB028F4}" type="slidenum">
              <a:rPr lang="tr-TR" smtClean="0"/>
              <a:t>1</a:t>
            </a:fld>
            <a:endParaRPr lang="tr-TR"/>
          </a:p>
        </p:txBody>
      </p:sp>
    </p:spTree>
    <p:extLst>
      <p:ext uri="{BB962C8B-B14F-4D97-AF65-F5344CB8AC3E}">
        <p14:creationId xmlns:p14="http://schemas.microsoft.com/office/powerpoint/2010/main" val="98310944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C76D02B-DCD3-41D8-81C0-34543D26B7A6}" type="datetime1">
              <a:rPr lang="tr-TR" smtClean="0"/>
              <a:t>7.05.2018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5178E28-4B22-42CB-813F-22BE7D6ED910}" type="slidenum">
              <a:rPr lang="tr-TR" smtClean="0"/>
              <a:t>‹#›</a:t>
            </a:fld>
            <a:endParaRPr lang="tr-TR"/>
          </a:p>
        </p:txBody>
      </p:sp>
    </p:spTree>
    <p:extLst>
      <p:ext uri="{BB962C8B-B14F-4D97-AF65-F5344CB8AC3E}">
        <p14:creationId xmlns:p14="http://schemas.microsoft.com/office/powerpoint/2010/main" val="9372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94FFD6-EE5E-45FB-BE49-C33C8CDAA9AE}" type="datetime1">
              <a:rPr lang="tr-TR" smtClean="0"/>
              <a:t>7.05.2018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2386763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1B7A8FA-7FBB-444C-B287-F18246BC2BAC}" type="datetime1">
              <a:rPr lang="tr-TR" smtClean="0"/>
              <a:t>7.05.2018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2768271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CDE984-3495-4EED-A6E7-814CBA864360}" type="datetime1">
              <a:rPr lang="tr-TR" smtClean="0"/>
              <a:t>7.05.2018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2987532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9091E5B5-D08E-45BF-898A-78442C2268D8}" type="datetime1">
              <a:rPr lang="tr-TR" smtClean="0"/>
              <a:t>7.05.2018</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5178E28-4B22-42CB-813F-22BE7D6ED910}" type="slidenum">
              <a:rPr lang="tr-TR" smtClean="0"/>
              <a:t>‹#›</a:t>
            </a:fld>
            <a:endParaRPr lang="tr-TR"/>
          </a:p>
        </p:txBody>
      </p:sp>
    </p:spTree>
    <p:extLst>
      <p:ext uri="{BB962C8B-B14F-4D97-AF65-F5344CB8AC3E}">
        <p14:creationId xmlns:p14="http://schemas.microsoft.com/office/powerpoint/2010/main" val="3483816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B61EFEA-AE5E-47D9-B311-215320851E17}" type="datetime1">
              <a:rPr lang="tr-TR" smtClean="0"/>
              <a:t>7.05.2018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22475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9D6B613-BAB8-404B-B88C-AC83933E47A7}" type="datetime1">
              <a:rPr lang="tr-TR" smtClean="0"/>
              <a:t>7.05.2018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1911090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0C69F062-F582-482E-8017-2AC541D31CEB}" type="datetime1">
              <a:rPr lang="tr-TR" smtClean="0"/>
              <a:t>7.05.2018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521777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62CF02-6290-4FE7-A41D-8B9FCCD9A6FC}" type="datetime1">
              <a:rPr lang="tr-TR" smtClean="0"/>
              <a:t>7.05.2018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2873068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8EAFA72-4E55-4E5A-9166-68204CE76E1B}" type="datetime1">
              <a:rPr lang="tr-TR" smtClean="0"/>
              <a:t>7.05.2018</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376835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0619FD9-9BE0-4A21-B726-BC23F07B5FEF}" type="datetime1">
              <a:rPr lang="tr-TR" smtClean="0"/>
              <a:t>7.05.2018</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5178E28-4B22-42CB-813F-22BE7D6ED910}" type="slidenum">
              <a:rPr lang="tr-TR" smtClean="0"/>
              <a:t>‹#›</a:t>
            </a:fld>
            <a:endParaRPr lang="tr-TR"/>
          </a:p>
        </p:txBody>
      </p:sp>
    </p:spTree>
    <p:extLst>
      <p:ext uri="{BB962C8B-B14F-4D97-AF65-F5344CB8AC3E}">
        <p14:creationId xmlns:p14="http://schemas.microsoft.com/office/powerpoint/2010/main" val="892279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11899F1-666F-43DF-932E-ECE1F560EC43}" type="datetime1">
              <a:rPr lang="tr-TR" smtClean="0"/>
              <a:t>7.05.2018</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5178E28-4B22-42CB-813F-22BE7D6ED910}" type="slidenum">
              <a:rPr lang="tr-TR" smtClean="0"/>
              <a:t>‹#›</a:t>
            </a:fld>
            <a:endParaRPr lang="tr-TR"/>
          </a:p>
        </p:txBody>
      </p:sp>
    </p:spTree>
    <p:extLst>
      <p:ext uri="{BB962C8B-B14F-4D97-AF65-F5344CB8AC3E}">
        <p14:creationId xmlns:p14="http://schemas.microsoft.com/office/powerpoint/2010/main" val="227731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2" Type="http://schemas.openxmlformats.org/officeDocument/2006/relationships/hyperlink" Target="mailto:herkec@sgk.gov.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noFill/>
          <a:ln>
            <a:noFill/>
          </a:ln>
        </p:spPr>
        <p:txBody>
          <a:bodyPr/>
          <a:lstStyle/>
          <a:p>
            <a:pPr algn="ctr"/>
            <a:r>
              <a:rPr lang="tr-TR" sz="6000"/>
              <a:t>anadolu </a:t>
            </a:r>
            <a:r>
              <a:rPr lang="tr-TR" sz="6000" dirty="0"/>
              <a:t>OSB SUNUMU</a:t>
            </a:r>
          </a:p>
        </p:txBody>
      </p:sp>
      <p:sp>
        <p:nvSpPr>
          <p:cNvPr id="3" name="Alt Başlık 2"/>
          <p:cNvSpPr>
            <a:spLocks noGrp="1"/>
          </p:cNvSpPr>
          <p:nvPr>
            <p:ph type="subTitle" idx="1"/>
          </p:nvPr>
        </p:nvSpPr>
        <p:spPr>
          <a:xfrm>
            <a:off x="1810512" y="4123943"/>
            <a:ext cx="7781544" cy="2487169"/>
          </a:xfrm>
        </p:spPr>
        <p:txBody>
          <a:bodyPr>
            <a:normAutofit fontScale="32500" lnSpcReduction="20000"/>
          </a:bodyPr>
          <a:lstStyle/>
          <a:p>
            <a:pPr algn="ctr"/>
            <a:endParaRPr lang="tr-TR" sz="6400" b="1" dirty="0"/>
          </a:p>
          <a:p>
            <a:pPr algn="ctr"/>
            <a:r>
              <a:rPr lang="tr-TR" sz="8000" b="1" dirty="0"/>
              <a:t>ANKARA SOSYAL GÜVENLİK  İL MÜDÜRLÜĞÜ</a:t>
            </a:r>
          </a:p>
          <a:p>
            <a:pPr algn="ctr"/>
            <a:r>
              <a:rPr lang="tr-TR" sz="8000" b="1" dirty="0"/>
              <a:t>SOSYAL GÜVENLİK DENETMENLİĞİ</a:t>
            </a:r>
          </a:p>
          <a:p>
            <a:pPr algn="ctr"/>
            <a:r>
              <a:rPr lang="tr-TR" sz="8000" b="1" dirty="0"/>
              <a:t>ÖMER FARUK BATUR</a:t>
            </a:r>
          </a:p>
          <a:p>
            <a:pPr algn="ctr"/>
            <a:r>
              <a:rPr lang="tr-TR" sz="8000" b="1" dirty="0"/>
              <a:t>SOSYAL GÜVENLİK DENETMENİ       </a:t>
            </a:r>
          </a:p>
          <a:p>
            <a:pPr algn="ctr"/>
            <a:r>
              <a:rPr lang="tr-TR" sz="8000" b="1" dirty="0"/>
              <a:t>MAYIS– 2018</a:t>
            </a:r>
          </a:p>
          <a:p>
            <a:pPr algn="ctr"/>
            <a:endParaRPr lang="tr-TR" dirty="0"/>
          </a:p>
        </p:txBody>
      </p:sp>
      <p:pic>
        <p:nvPicPr>
          <p:cNvPr id="5" name="Resim 4"/>
          <p:cNvPicPr>
            <a:picLocks noChangeAspect="1"/>
          </p:cNvPicPr>
          <p:nvPr/>
        </p:nvPicPr>
        <p:blipFill>
          <a:blip r:embed="rId3"/>
          <a:stretch>
            <a:fillRect/>
          </a:stretch>
        </p:blipFill>
        <p:spPr>
          <a:xfrm>
            <a:off x="9804273" y="182977"/>
            <a:ext cx="1415986" cy="1027262"/>
          </a:xfrm>
          <a:prstGeom prst="rect">
            <a:avLst/>
          </a:prstGeom>
        </p:spPr>
      </p:pic>
      <p:pic>
        <p:nvPicPr>
          <p:cNvPr id="7" name="Resim 6"/>
          <p:cNvPicPr>
            <a:picLocks noChangeAspect="1"/>
          </p:cNvPicPr>
          <p:nvPr/>
        </p:nvPicPr>
        <p:blipFill>
          <a:blip r:embed="rId4"/>
          <a:stretch>
            <a:fillRect/>
          </a:stretch>
        </p:blipFill>
        <p:spPr>
          <a:xfrm>
            <a:off x="872680" y="42812"/>
            <a:ext cx="2373439" cy="1307592"/>
          </a:xfrm>
          <a:prstGeom prst="rect">
            <a:avLst/>
          </a:prstGeom>
        </p:spPr>
      </p:pic>
    </p:spTree>
    <p:extLst>
      <p:ext uri="{BB962C8B-B14F-4D97-AF65-F5344CB8AC3E}">
        <p14:creationId xmlns:p14="http://schemas.microsoft.com/office/powerpoint/2010/main" val="1667698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10</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ARAŞTIRMA, GELİŞTİRME VE TASARIM MERKEZLERİ SİGORTA PRİM TEŞVİKİ</a:t>
            </a:r>
          </a:p>
        </p:txBody>
      </p:sp>
      <p:graphicFrame>
        <p:nvGraphicFramePr>
          <p:cNvPr id="10" name="Tablo 9"/>
          <p:cNvGraphicFramePr>
            <a:graphicFrameLocks noGrp="1"/>
          </p:cNvGraphicFramePr>
          <p:nvPr>
            <p:extLst>
              <p:ext uri="{D42A27DB-BD31-4B8C-83A1-F6EECF244321}">
                <p14:modId xmlns:p14="http://schemas.microsoft.com/office/powerpoint/2010/main" val="1971920556"/>
              </p:ext>
            </p:extLst>
          </p:nvPr>
        </p:nvGraphicFramePr>
        <p:xfrm>
          <a:off x="-2" y="756744"/>
          <a:ext cx="12076388" cy="6154777"/>
        </p:xfrm>
        <a:graphic>
          <a:graphicData uri="http://schemas.openxmlformats.org/drawingml/2006/table">
            <a:tbl>
              <a:tblPr>
                <a:effectLst>
                  <a:outerShdw blurRad="50800" dist="38100" dir="2700000" algn="tl" rotWithShape="0">
                    <a:prstClr val="black">
                      <a:alpha val="40000"/>
                    </a:prstClr>
                  </a:outerShdw>
                </a:effectLst>
              </a:tblPr>
              <a:tblGrid>
                <a:gridCol w="4804292">
                  <a:extLst>
                    <a:ext uri="{9D8B030D-6E8A-4147-A177-3AD203B41FA5}">
                      <a16:colId xmlns:a16="http://schemas.microsoft.com/office/drawing/2014/main" val="2875852557"/>
                    </a:ext>
                  </a:extLst>
                </a:gridCol>
                <a:gridCol w="3891901">
                  <a:extLst>
                    <a:ext uri="{9D8B030D-6E8A-4147-A177-3AD203B41FA5}">
                      <a16:colId xmlns:a16="http://schemas.microsoft.com/office/drawing/2014/main" val="28442730"/>
                    </a:ext>
                  </a:extLst>
                </a:gridCol>
                <a:gridCol w="3380195">
                  <a:extLst>
                    <a:ext uri="{9D8B030D-6E8A-4147-A177-3AD203B41FA5}">
                      <a16:colId xmlns:a16="http://schemas.microsoft.com/office/drawing/2014/main" val="20002"/>
                    </a:ext>
                  </a:extLst>
                </a:gridCol>
              </a:tblGrid>
              <a:tr h="556079">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5746 S.K.3.m,AR-GE VE TASARIM FAALİYETLERİ UYG.YÖNT., 2008/85,2009/21 S.SGK GENELGE                    FİNANSMANI : MALİYE BAKANLIĞI                                                  BAŞLAMA VE BİTİŞ TARİHİ: 01.04.2008 – 31.12.2023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651686">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 VE KAPSAM DIŞI OLAN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 VE 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 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893491">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92075" lvl="0" indent="0" algn="l" defTabSz="914400" rtl="0" eaLnBrk="1" fontAlgn="auto" latinLnBrk="0" hangingPunct="1">
                        <a:buFont typeface="Wingdings" pitchFamily="2" charset="2"/>
                        <a:buChar char="Ø"/>
                        <a:defRPr/>
                      </a:pPr>
                      <a:r>
                        <a:rPr lang="tr-TR" sz="1500" kern="1200" dirty="0">
                          <a:solidFill>
                            <a:schemeClr val="tx1"/>
                          </a:solidFill>
                          <a:latin typeface="+mn-lt"/>
                          <a:ea typeface="+mn-ea"/>
                          <a:cs typeface="+mn-cs"/>
                        </a:rPr>
                        <a:t>Teknoloji Merkezi İşletmeleri</a:t>
                      </a:r>
                      <a:r>
                        <a:rPr lang="tr-TR" sz="1500" kern="1200" baseline="0" dirty="0">
                          <a:solidFill>
                            <a:schemeClr val="tx1"/>
                          </a:solidFill>
                          <a:latin typeface="+mn-lt"/>
                          <a:ea typeface="+mn-ea"/>
                          <a:cs typeface="+mn-cs"/>
                        </a:rPr>
                        <a:t> </a:t>
                      </a:r>
                    </a:p>
                    <a:p>
                      <a:pPr marL="92075" marR="0" lvl="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tr-TR" sz="1500" kern="1200" dirty="0">
                          <a:solidFill>
                            <a:schemeClr val="tx1"/>
                          </a:solidFill>
                          <a:latin typeface="+mn-lt"/>
                          <a:ea typeface="+mn-ea"/>
                          <a:cs typeface="+mn-cs"/>
                        </a:rPr>
                        <a:t>Ar-Ge Merkezleri</a:t>
                      </a:r>
                    </a:p>
                    <a:p>
                      <a:pPr marL="92075" lvl="0" indent="0" algn="l" defTabSz="914400" rtl="0" eaLnBrk="1" fontAlgn="auto" latinLnBrk="0" hangingPunct="1">
                        <a:buFont typeface="Wingdings" pitchFamily="2" charset="2"/>
                        <a:buChar char="Ø"/>
                        <a:defRPr/>
                      </a:pPr>
                      <a:r>
                        <a:rPr lang="tr-TR" sz="1500" kern="1200" dirty="0">
                          <a:solidFill>
                            <a:schemeClr val="tx1"/>
                          </a:solidFill>
                          <a:latin typeface="+mn-lt"/>
                          <a:ea typeface="+mn-ea"/>
                          <a:cs typeface="+mn-cs"/>
                        </a:rPr>
                        <a:t>Ar-Ge ve yenilik projelerinde faaliyet göstermekle birlikte, söz konusu faaliyetleri kamu kurumu ve kuruluşları ile kanunla kurulan vakıflar veya uluslar arası fonlarca desteklenen işletmeler, </a:t>
                      </a:r>
                    </a:p>
                    <a:p>
                      <a:pPr marL="92075" lvl="0" indent="0" algn="l" defTabSz="914400" rtl="0" eaLnBrk="1" fontAlgn="auto" latinLnBrk="0" hangingPunct="1">
                        <a:buFont typeface="Wingdings" pitchFamily="2" charset="2"/>
                        <a:buChar char="Ø"/>
                        <a:defRPr/>
                      </a:pPr>
                      <a:r>
                        <a:rPr lang="tr-TR" sz="1500" kern="1200" dirty="0">
                          <a:solidFill>
                            <a:schemeClr val="tx1"/>
                          </a:solidFill>
                          <a:latin typeface="+mn-lt"/>
                          <a:ea typeface="+mn-ea"/>
                          <a:cs typeface="+mn-cs"/>
                        </a:rPr>
                        <a:t>Ar-Ge ve yenilik projeleri TÜBİTAK tarafından yürütülen işletmeler, </a:t>
                      </a:r>
                    </a:p>
                    <a:p>
                      <a:pPr marL="92075" lvl="0" indent="0" algn="l" defTabSz="914400" rtl="0" eaLnBrk="1" fontAlgn="auto" latinLnBrk="0" hangingPunct="1">
                        <a:buFont typeface="Wingdings" pitchFamily="2" charset="2"/>
                        <a:buChar char="Ø"/>
                        <a:defRPr/>
                      </a:pPr>
                      <a:r>
                        <a:rPr lang="tr-TR" sz="1500" kern="1200" dirty="0">
                          <a:solidFill>
                            <a:schemeClr val="tx1"/>
                          </a:solidFill>
                          <a:latin typeface="+mn-lt"/>
                          <a:ea typeface="+mn-ea"/>
                          <a:cs typeface="+mn-cs"/>
                        </a:rPr>
                        <a:t>Rekabet öncesi işbirliği projeleri bulunan işletmeler, </a:t>
                      </a:r>
                    </a:p>
                    <a:p>
                      <a:pPr marL="92075" lvl="0" indent="0" algn="l" defTabSz="914400" rtl="0" eaLnBrk="1" fontAlgn="auto" latinLnBrk="0" hangingPunct="1">
                        <a:buFont typeface="Wingdings" pitchFamily="2" charset="2"/>
                        <a:buChar char="Ø"/>
                        <a:defRPr/>
                      </a:pPr>
                      <a:r>
                        <a:rPr lang="tr-TR" sz="1500" kern="1200" dirty="0" err="1">
                          <a:solidFill>
                            <a:schemeClr val="tx1"/>
                          </a:solidFill>
                          <a:latin typeface="+mn-lt"/>
                          <a:ea typeface="+mn-ea"/>
                          <a:cs typeface="+mn-cs"/>
                        </a:rPr>
                        <a:t>Teknogirişim</a:t>
                      </a:r>
                      <a:r>
                        <a:rPr lang="tr-TR" sz="1500" kern="1200" dirty="0">
                          <a:solidFill>
                            <a:schemeClr val="tx1"/>
                          </a:solidFill>
                          <a:latin typeface="+mn-lt"/>
                          <a:ea typeface="+mn-ea"/>
                          <a:cs typeface="+mn-cs"/>
                        </a:rPr>
                        <a:t> sermaye desteği alan işletmeler, </a:t>
                      </a:r>
                    </a:p>
                    <a:p>
                      <a:pPr marL="92075" lvl="0" indent="0" algn="l" defTabSz="914400" rtl="0" eaLnBrk="1" fontAlgn="auto" latinLnBrk="0" hangingPunct="1">
                        <a:buFont typeface="Wingdings" pitchFamily="2" charset="2"/>
                        <a:buChar char="Ø"/>
                        <a:defRPr/>
                      </a:pPr>
                      <a:r>
                        <a:rPr lang="tr-TR" sz="1500" kern="1200" dirty="0">
                          <a:solidFill>
                            <a:schemeClr val="tx1"/>
                          </a:solidFill>
                          <a:latin typeface="+mn-lt"/>
                          <a:ea typeface="+mn-ea"/>
                          <a:cs typeface="+mn-cs"/>
                        </a:rPr>
                        <a:t>4691 sayılı Teknoloji Geliştirme Bölgeleri Kanunu Kapsamında ücreti gelir vergisinden istisna tutulan personel çalıştıran işletmeler, </a:t>
                      </a:r>
                    </a:p>
                    <a:p>
                      <a:pPr marL="92075" lvl="0" indent="0" algn="l" defTabSz="914400" rtl="0" eaLnBrk="1" fontAlgn="auto" latinLnBrk="0" hangingPunct="1">
                        <a:buFont typeface="Wingdings" pitchFamily="2" charset="2"/>
                        <a:buChar char="Ø"/>
                        <a:defRPr/>
                      </a:pPr>
                      <a:r>
                        <a:rPr lang="tr-TR" sz="1500" kern="1200" dirty="0">
                          <a:solidFill>
                            <a:schemeClr val="tx1"/>
                          </a:solidFill>
                          <a:latin typeface="+mn-lt"/>
                          <a:ea typeface="+mn-ea"/>
                          <a:cs typeface="+mn-cs"/>
                        </a:rPr>
                        <a:t>Aylık prim ve hizmet belgelerinin yasal süresi içinde verilmesi,</a:t>
                      </a:r>
                    </a:p>
                    <a:p>
                      <a:pPr marL="92075" lvl="0" indent="0" algn="l" defTabSz="914400" rtl="0" eaLnBrk="1" fontAlgn="auto" latinLnBrk="0" hangingPunct="1">
                        <a:buFont typeface="Wingdings" pitchFamily="2" charset="2"/>
                        <a:buChar char="Ø"/>
                        <a:defRPr/>
                      </a:pPr>
                      <a:r>
                        <a:rPr lang="tr-TR" sz="1500" kern="1200" dirty="0">
                          <a:solidFill>
                            <a:schemeClr val="tx1"/>
                          </a:solidFill>
                          <a:latin typeface="+mn-lt"/>
                          <a:ea typeface="+mn-ea"/>
                          <a:cs typeface="+mn-cs"/>
                        </a:rPr>
                        <a:t>Kapsama giren sigortalıların işyerinde fiilen çalıştırılması, </a:t>
                      </a:r>
                    </a:p>
                    <a:p>
                      <a:pPr marL="92075" lvl="0" indent="0" algn="l" defTabSz="914400" rtl="0" eaLnBrk="1" fontAlgn="auto" latinLnBrk="0" hangingPunct="1">
                        <a:buFont typeface="Wingdings" pitchFamily="2" charset="2"/>
                        <a:buChar char="Ø"/>
                        <a:defRPr/>
                      </a:pPr>
                      <a:r>
                        <a:rPr lang="tr-TR" sz="1500" kern="1200" dirty="0">
                          <a:solidFill>
                            <a:schemeClr val="tx1"/>
                          </a:solidFill>
                          <a:latin typeface="+mn-lt"/>
                          <a:ea typeface="+mn-ea"/>
                          <a:cs typeface="+mn-cs"/>
                        </a:rPr>
                        <a:t>İşyerinin borcunun bulunmaması, </a:t>
                      </a:r>
                    </a:p>
                    <a:p>
                      <a:pPr marL="92075" lvl="0" indent="0" algn="l" defTabSz="914400" rtl="0" eaLnBrk="1" fontAlgn="auto" latinLnBrk="0" hangingPunct="1">
                        <a:buFont typeface="Wingdings" pitchFamily="2" charset="2"/>
                        <a:buNone/>
                        <a:defRPr/>
                      </a:pPr>
                      <a:endParaRPr lang="tr-TR" sz="1600" kern="1200" dirty="0">
                        <a:solidFill>
                          <a:schemeClr val="tx1"/>
                        </a:solidFill>
                        <a:latin typeface="+mn-lt"/>
                        <a:ea typeface="+mn-ea"/>
                        <a:cs typeface="+mn-cs"/>
                      </a:endParaRPr>
                    </a:p>
                    <a:p>
                      <a:pPr marL="92075" lvl="0" indent="0" algn="l" defTabSz="914400" rtl="0" eaLnBrk="1" fontAlgn="auto" latinLnBrk="0" hangingPunct="1">
                        <a:buFont typeface="Wingdings" pitchFamily="2" charset="2"/>
                        <a:buChar char="Ø"/>
                        <a:defRPr/>
                      </a:pPr>
                      <a:r>
                        <a:rPr lang="tr-TR" sz="1600" kern="1200" dirty="0">
                          <a:solidFill>
                            <a:schemeClr val="tx1"/>
                          </a:solidFill>
                          <a:latin typeface="+mn-lt"/>
                          <a:ea typeface="+mn-ea"/>
                          <a:cs typeface="+mn-cs"/>
                        </a:rPr>
                        <a:t>KAPSAM DIŞI ; Kamu işyerleri, ihaleli işler,</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Ar-Ge faaliyetlerinde </a:t>
                      </a:r>
                      <a:r>
                        <a:rPr lang="tr-TR" sz="1600" kern="1200" dirty="0">
                          <a:solidFill>
                            <a:srgbClr val="FF0000"/>
                          </a:solidFill>
                          <a:latin typeface="+mn-lt"/>
                          <a:ea typeface="+mn-ea"/>
                          <a:cs typeface="+mn-cs"/>
                        </a:rPr>
                        <a:t>doğrudan görevli araştırmacı ve teknisyenler,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Tasarım faaliyetlerinde doğrudan görevli tasarımcı ve teknisyenler,</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Ar-Ge veya tasarım faaliyetlerine katılan veya </a:t>
                      </a:r>
                      <a:r>
                        <a:rPr lang="tr-TR" sz="1600" kern="1200" dirty="0">
                          <a:solidFill>
                            <a:srgbClr val="FF0000"/>
                          </a:solidFill>
                          <a:latin typeface="+mn-lt"/>
                          <a:ea typeface="+mn-ea"/>
                          <a:cs typeface="+mn-cs"/>
                        </a:rPr>
                        <a:t>bu faaliyetlerle doğrudan ilişkili yönetici, teknik eleman, laborant, sekreter, işçi ve benzeri personeli, (%10)</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4691 sayılı Teknoloji Geliştirme Bölgeleri Kanununun geçici 2 </a:t>
                      </a:r>
                      <a:r>
                        <a:rPr lang="tr-TR" sz="1600" kern="1200" dirty="0" err="1">
                          <a:solidFill>
                            <a:schemeClr val="tx1"/>
                          </a:solidFill>
                          <a:latin typeface="+mn-lt"/>
                          <a:ea typeface="+mn-ea"/>
                          <a:cs typeface="+mn-cs"/>
                        </a:rPr>
                        <a:t>nci</a:t>
                      </a:r>
                      <a:r>
                        <a:rPr lang="tr-TR" sz="1600" kern="1200" dirty="0">
                          <a:solidFill>
                            <a:schemeClr val="tx1"/>
                          </a:solidFill>
                          <a:latin typeface="+mn-lt"/>
                          <a:ea typeface="+mn-ea"/>
                          <a:cs typeface="+mn-cs"/>
                        </a:rPr>
                        <a:t> maddesi uyarınca ücreti gelir vergisinden istisna tutulmuş fiilen çalışan personel,</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dirty="0">
                          <a:solidFill>
                            <a:schemeClr val="tx1"/>
                          </a:solidFill>
                          <a:latin typeface="+mn-lt"/>
                          <a:ea typeface="+mn-ea"/>
                          <a:cs typeface="+mn-cs"/>
                        </a:rPr>
                        <a:t>KAPSAM</a:t>
                      </a:r>
                      <a:r>
                        <a:rPr lang="tr-TR" sz="1600" kern="1200" baseline="0" dirty="0">
                          <a:solidFill>
                            <a:schemeClr val="tx1"/>
                          </a:solidFill>
                          <a:latin typeface="+mn-lt"/>
                          <a:ea typeface="+mn-ea"/>
                          <a:cs typeface="+mn-cs"/>
                        </a:rPr>
                        <a:t> DIŞI; Sayılanların dışındaki çalışanlar</a:t>
                      </a:r>
                      <a:endParaRPr kumimoji="0" lang="en-GB" sz="2000" b="1" i="0" u="none" strike="noStrike" cap="none" normalizeH="0" baseline="0" dirty="0">
                        <a:ln>
                          <a:noFill/>
                        </a:ln>
                        <a:solidFill>
                          <a:schemeClr val="tx2">
                            <a:lumMod val="50000"/>
                          </a:schemeClr>
                        </a:solidFill>
                        <a:effectLst/>
                        <a:latin typeface="Arial" pitchFamily="34" charset="0"/>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lvl="0" indent="0" algn="just" fontAlgn="auto">
                        <a:buFont typeface="Wingdings" pitchFamily="2" charset="2"/>
                        <a:buNone/>
                        <a:defRPr/>
                      </a:pPr>
                      <a:r>
                        <a:rPr lang="tr-TR" sz="1600" kern="1200" dirty="0">
                          <a:solidFill>
                            <a:schemeClr val="tx1"/>
                          </a:solidFill>
                          <a:latin typeface="+mn-lt"/>
                          <a:ea typeface="+mn-ea"/>
                          <a:cs typeface="+mn-cs"/>
                        </a:rPr>
                        <a:t> Not: </a:t>
                      </a:r>
                      <a:r>
                        <a:rPr lang="tr-TR" sz="1600" kern="1200" dirty="0">
                          <a:solidFill>
                            <a:srgbClr val="FF0000"/>
                          </a:solidFill>
                          <a:latin typeface="+mn-lt"/>
                          <a:ea typeface="+mn-ea"/>
                          <a:cs typeface="+mn-cs"/>
                        </a:rPr>
                        <a:t>5 puanlık</a:t>
                      </a:r>
                      <a:r>
                        <a:rPr lang="tr-TR" sz="1600" kern="1200" baseline="0" dirty="0">
                          <a:solidFill>
                            <a:srgbClr val="FF0000"/>
                          </a:solidFill>
                          <a:latin typeface="+mn-lt"/>
                          <a:ea typeface="+mn-ea"/>
                          <a:cs typeface="+mn-cs"/>
                        </a:rPr>
                        <a:t> dışında diğer teşviklerle birleştirilemez. </a:t>
                      </a:r>
                      <a:endParaRPr lang="tr-TR" sz="1600" kern="1200" dirty="0">
                        <a:solidFill>
                          <a:srgbClr val="FF0000"/>
                        </a:solidFill>
                        <a:latin typeface="+mn-lt"/>
                        <a:ea typeface="+mn-ea"/>
                        <a:cs typeface="+mn-cs"/>
                      </a:endParaRPr>
                    </a:p>
                    <a:p>
                      <a:pPr marL="0" lvl="0" indent="0" fontAlgn="auto">
                        <a:buFont typeface="Wingdings" pitchFamily="2" charset="2"/>
                        <a:buNone/>
                        <a:defRPr/>
                      </a:pPr>
                      <a:r>
                        <a:rPr lang="tr-TR" sz="1600" kern="1200" dirty="0">
                          <a:solidFill>
                            <a:schemeClr val="tx1"/>
                          </a:solidFill>
                          <a:latin typeface="+mn-lt"/>
                          <a:ea typeface="+mn-ea"/>
                          <a:cs typeface="+mn-cs"/>
                        </a:rPr>
                        <a:t>  </a:t>
                      </a:r>
                    </a:p>
                    <a:p>
                      <a:pPr marL="0" lvl="0" indent="0" fontAlgn="auto">
                        <a:buFont typeface="Wingdings" pitchFamily="2" charset="2"/>
                        <a:buNone/>
                        <a:defRPr/>
                      </a:pPr>
                      <a:r>
                        <a:rPr lang="tr-TR" sz="1600" b="1" kern="1200" dirty="0">
                          <a:solidFill>
                            <a:srgbClr val="FF0000"/>
                          </a:solidFill>
                          <a:latin typeface="+mn-lt"/>
                          <a:ea typeface="+mn-ea"/>
                          <a:cs typeface="+mn-cs"/>
                        </a:rPr>
                        <a:t>Sağlanan</a:t>
                      </a:r>
                      <a:r>
                        <a:rPr lang="tr-TR" sz="1600" b="1" kern="1200" baseline="0" dirty="0">
                          <a:solidFill>
                            <a:srgbClr val="FF0000"/>
                          </a:solidFill>
                          <a:latin typeface="+mn-lt"/>
                          <a:ea typeface="+mn-ea"/>
                          <a:cs typeface="+mn-cs"/>
                        </a:rPr>
                        <a:t> Destek; S</a:t>
                      </a:r>
                      <a:r>
                        <a:rPr lang="tr-TR" sz="1600" b="1" dirty="0">
                          <a:solidFill>
                            <a:srgbClr val="FF0000"/>
                          </a:solidFill>
                        </a:rPr>
                        <a:t>igorta primi</a:t>
                      </a:r>
                    </a:p>
                    <a:p>
                      <a:pPr marL="0" lvl="0" indent="0" fontAlgn="auto">
                        <a:buFont typeface="Wingdings" pitchFamily="2" charset="2"/>
                        <a:buNone/>
                        <a:defRPr/>
                      </a:pPr>
                      <a:r>
                        <a:rPr lang="tr-TR" sz="1600" b="1" baseline="0" dirty="0">
                          <a:solidFill>
                            <a:srgbClr val="FF0000"/>
                          </a:solidFill>
                        </a:rPr>
                        <a:t> </a:t>
                      </a:r>
                      <a:r>
                        <a:rPr lang="tr-TR" sz="1600" b="1" dirty="0">
                          <a:solidFill>
                            <a:srgbClr val="FF0000"/>
                          </a:solidFill>
                        </a:rPr>
                        <a:t>işveren hissesinin yarısı,(</a:t>
                      </a:r>
                      <a:r>
                        <a:rPr lang="tr-TR" sz="1600" b="1" baseline="0" dirty="0">
                          <a:solidFill>
                            <a:srgbClr val="FF0000"/>
                          </a:solidFill>
                        </a:rPr>
                        <a:t>%24,75) </a:t>
                      </a:r>
                      <a:endParaRPr lang="tr-TR" sz="1600" b="1" dirty="0">
                        <a:solidFill>
                          <a:srgbClr val="FF0000"/>
                        </a:solidFill>
                      </a:endParaRPr>
                    </a:p>
                    <a:p>
                      <a:pPr marL="0" lvl="0" indent="0" fontAlgn="auto">
                        <a:buFont typeface="Wingdings" pitchFamily="2" charset="2"/>
                        <a:buNone/>
                        <a:defRPr/>
                      </a:pPr>
                      <a:r>
                        <a:rPr lang="tr-TR" sz="1600" b="1" dirty="0">
                          <a:solidFill>
                            <a:srgbClr val="FF0000"/>
                          </a:solidFill>
                        </a:rPr>
                        <a:t>05746 – Teşvik Kodu</a:t>
                      </a:r>
                    </a:p>
                    <a:p>
                      <a:pPr marL="0" lvl="0" indent="0" fontAlgn="auto">
                        <a:buFont typeface="Wingdings" pitchFamily="2" charset="2"/>
                        <a:buNone/>
                        <a:defRPr/>
                      </a:pPr>
                      <a:endParaRPr lang="tr-TR" sz="1600" kern="1200" dirty="0">
                        <a:solidFill>
                          <a:schemeClr val="tx1"/>
                        </a:solidFill>
                        <a:latin typeface="+mn-lt"/>
                        <a:ea typeface="+mn-ea"/>
                        <a:cs typeface="+mn-cs"/>
                      </a:endParaRPr>
                    </a:p>
                    <a:p>
                      <a:pPr marL="285750" lvl="0" indent="-285750" fontAlgn="auto">
                        <a:buFont typeface="Wingdings" pitchFamily="2" charset="2"/>
                        <a:buChar char="Ø"/>
                        <a:defRPr/>
                      </a:pPr>
                      <a:r>
                        <a:rPr lang="tr-TR" sz="1600" kern="1200" dirty="0">
                          <a:solidFill>
                            <a:schemeClr val="tx1"/>
                          </a:solidFill>
                          <a:latin typeface="+mn-lt"/>
                          <a:ea typeface="+mn-ea"/>
                          <a:cs typeface="+mn-cs"/>
                        </a:rPr>
                        <a:t>ÖRNEK; 2.500,00 TL</a:t>
                      </a:r>
                      <a:r>
                        <a:rPr lang="tr-TR" sz="1600" kern="1200" baseline="0" dirty="0">
                          <a:solidFill>
                            <a:schemeClr val="tx1"/>
                          </a:solidFill>
                          <a:latin typeface="+mn-lt"/>
                          <a:ea typeface="+mn-ea"/>
                          <a:cs typeface="+mn-cs"/>
                        </a:rPr>
                        <a:t> ücretle çalışan personel için; </a:t>
                      </a:r>
                    </a:p>
                    <a:p>
                      <a:pPr marL="0" lvl="0" indent="0" fontAlgn="auto">
                        <a:buFont typeface="Wingdings" pitchFamily="2" charset="2"/>
                        <a:buNone/>
                        <a:defRPr/>
                      </a:pPr>
                      <a:r>
                        <a:rPr lang="tr-TR" sz="1600" kern="1200" baseline="0" dirty="0">
                          <a:solidFill>
                            <a:schemeClr val="tx1"/>
                          </a:solidFill>
                          <a:latin typeface="+mn-lt"/>
                          <a:ea typeface="+mn-ea"/>
                          <a:cs typeface="+mn-cs"/>
                        </a:rPr>
                        <a:t>      937</a:t>
                      </a:r>
                      <a:r>
                        <a:rPr lang="tr-TR" sz="1600" u="sng" kern="1200" baseline="0" dirty="0">
                          <a:solidFill>
                            <a:schemeClr val="tx1"/>
                          </a:solidFill>
                          <a:latin typeface="+mn-lt"/>
                          <a:ea typeface="+mn-ea"/>
                          <a:cs typeface="+mn-cs"/>
                        </a:rPr>
                        <a:t>,50 TL ödenmesi yerine </a:t>
                      </a:r>
                    </a:p>
                    <a:p>
                      <a:pPr marL="0" lvl="0" indent="0" fontAlgn="auto">
                        <a:buFont typeface="Wingdings" pitchFamily="2" charset="2"/>
                        <a:buNone/>
                        <a:defRPr/>
                      </a:pPr>
                      <a:r>
                        <a:rPr lang="tr-TR" sz="1600" kern="1200" baseline="0" dirty="0">
                          <a:solidFill>
                            <a:schemeClr val="tx1"/>
                          </a:solidFill>
                          <a:latin typeface="+mn-lt"/>
                          <a:ea typeface="+mn-ea"/>
                          <a:cs typeface="+mn-cs"/>
                        </a:rPr>
                        <a:t>   5 puanlık indirimle birlikte </a:t>
                      </a:r>
                    </a:p>
                    <a:p>
                      <a:pPr marL="0" lvl="0" indent="0" fontAlgn="auto">
                        <a:buFont typeface="Wingdings" pitchFamily="2" charset="2"/>
                        <a:buNone/>
                        <a:defRPr/>
                      </a:pPr>
                      <a:r>
                        <a:rPr lang="tr-TR" sz="1600" kern="1200" baseline="0" dirty="0">
                          <a:solidFill>
                            <a:schemeClr val="tx1"/>
                          </a:solidFill>
                          <a:latin typeface="+mn-lt"/>
                          <a:ea typeface="+mn-ea"/>
                          <a:cs typeface="+mn-cs"/>
                        </a:rPr>
                        <a:t>     618</a:t>
                      </a:r>
                      <a:r>
                        <a:rPr lang="tr-TR" sz="1600" u="sng" kern="1200" baseline="0" dirty="0">
                          <a:solidFill>
                            <a:schemeClr val="tx1"/>
                          </a:solidFill>
                          <a:latin typeface="+mn-lt"/>
                          <a:ea typeface="+mn-ea"/>
                          <a:cs typeface="+mn-cs"/>
                        </a:rPr>
                        <a:t>,75 TL ödenecektir</a:t>
                      </a:r>
                      <a:r>
                        <a:rPr lang="tr-TR" sz="1600" kern="1200" baseline="0" dirty="0">
                          <a:solidFill>
                            <a:schemeClr val="tx1"/>
                          </a:solidFill>
                          <a:latin typeface="+mn-lt"/>
                          <a:ea typeface="+mn-ea"/>
                          <a:cs typeface="+mn-cs"/>
                        </a:rPr>
                        <a:t>. </a:t>
                      </a:r>
                      <a:endParaRPr lang="tr-TR" sz="1600" kern="120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991624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11</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SOSYAL YARDIM ALANLARIN İSTİHDAMI HALİNDE UYGULANAN TEŞVİK</a:t>
            </a:r>
          </a:p>
        </p:txBody>
      </p:sp>
      <p:graphicFrame>
        <p:nvGraphicFramePr>
          <p:cNvPr id="10" name="Tablo 9"/>
          <p:cNvGraphicFramePr>
            <a:graphicFrameLocks noGrp="1"/>
          </p:cNvGraphicFramePr>
          <p:nvPr>
            <p:extLst>
              <p:ext uri="{D42A27DB-BD31-4B8C-83A1-F6EECF244321}">
                <p14:modId xmlns:p14="http://schemas.microsoft.com/office/powerpoint/2010/main" val="2846972278"/>
              </p:ext>
            </p:extLst>
          </p:nvPr>
        </p:nvGraphicFramePr>
        <p:xfrm>
          <a:off x="-2" y="748273"/>
          <a:ext cx="12076388" cy="5973059"/>
        </p:xfrm>
        <a:graphic>
          <a:graphicData uri="http://schemas.openxmlformats.org/drawingml/2006/table">
            <a:tbl>
              <a:tblPr>
                <a:effectLst>
                  <a:outerShdw blurRad="50800" dist="38100" dir="2700000" algn="tl" rotWithShape="0">
                    <a:prstClr val="black">
                      <a:alpha val="40000"/>
                    </a:prstClr>
                  </a:outerShdw>
                </a:effectLst>
              </a:tblPr>
              <a:tblGrid>
                <a:gridCol w="4425698">
                  <a:extLst>
                    <a:ext uri="{9D8B030D-6E8A-4147-A177-3AD203B41FA5}">
                      <a16:colId xmlns:a16="http://schemas.microsoft.com/office/drawing/2014/main" val="2875852557"/>
                    </a:ext>
                  </a:extLst>
                </a:gridCol>
                <a:gridCol w="3758184">
                  <a:extLst>
                    <a:ext uri="{9D8B030D-6E8A-4147-A177-3AD203B41FA5}">
                      <a16:colId xmlns:a16="http://schemas.microsoft.com/office/drawing/2014/main" val="28442730"/>
                    </a:ext>
                  </a:extLst>
                </a:gridCol>
                <a:gridCol w="3892506">
                  <a:extLst>
                    <a:ext uri="{9D8B030D-6E8A-4147-A177-3AD203B41FA5}">
                      <a16:colId xmlns:a16="http://schemas.microsoft.com/office/drawing/2014/main" val="20002"/>
                    </a:ext>
                  </a:extLst>
                </a:gridCol>
              </a:tblGrid>
              <a:tr h="589778">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3294 S.K. EK.5.MD.,                          FİNANSMANI : AİLE VE SOSYAL POLİTİKALAR BAKANLIĞI                                                 BAŞLAMA VE BİTİŞ TARİHİ: 26.04.2016–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700019">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 VE KAPSAM DIŞI OLAN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 VE 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 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533831">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5510 sayılı Kanunun 4 üncü maddesinin birinci fıkrasının (a) bendi kapsamında özel sektör işvereni olması,</a:t>
                      </a:r>
                      <a:endParaRPr lang="tr-TR" sz="1800" kern="1200" baseline="0" dirty="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err="1">
                          <a:solidFill>
                            <a:schemeClr val="tx1"/>
                          </a:solidFill>
                          <a:latin typeface="+mn-lt"/>
                          <a:ea typeface="+mn-ea"/>
                          <a:cs typeface="+mn-cs"/>
                        </a:rPr>
                        <a:t>APHB’nin</a:t>
                      </a:r>
                      <a:r>
                        <a:rPr lang="tr-TR" sz="1600" kern="1200" baseline="0" dirty="0">
                          <a:solidFill>
                            <a:schemeClr val="tx1"/>
                          </a:solidFill>
                          <a:latin typeface="+mn-lt"/>
                          <a:ea typeface="+mn-ea"/>
                          <a:cs typeface="+mn-cs"/>
                        </a:rPr>
                        <a:t> ve primlerin yasal süresi içinde verilmesi ve ödenmesi,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Kapsama giren sigortalıların işyerinde fiilen çalıştırılması,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İşyerinin borcunun bulunmaması yada taksitlendirilmiş olması,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Kayıt dışı ve sahte sigortalı bildiriminin olmaması, </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8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dirty="0"/>
                        <a:t>Not: </a:t>
                      </a:r>
                      <a:r>
                        <a:rPr lang="tr-TR" sz="1600" dirty="0">
                          <a:solidFill>
                            <a:srgbClr val="FF0000"/>
                          </a:solidFill>
                        </a:rPr>
                        <a:t>Destekten yararlanma süresi 12 aydır.</a:t>
                      </a:r>
                      <a:r>
                        <a:rPr lang="tr-TR" sz="1600" baseline="0" dirty="0"/>
                        <a:t> </a:t>
                      </a: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baseline="0" dirty="0">
                          <a:solidFill>
                            <a:schemeClr val="tx1"/>
                          </a:solidFill>
                          <a:latin typeface="+mn-lt"/>
                          <a:ea typeface="+mn-ea"/>
                          <a:cs typeface="+mn-cs"/>
                        </a:rPr>
                        <a:t>KAPSAM DIŞI ; Kamu işyerleri, ihaleli işler,</a:t>
                      </a:r>
                      <a:endParaRPr kumimoji="0" lang="tr-TR" sz="1600" b="1" i="0" u="none" strike="noStrike" cap="none" normalizeH="0" baseline="0" dirty="0">
                        <a:ln>
                          <a:noFill/>
                        </a:ln>
                        <a:solidFill>
                          <a:srgbClr val="FFFFFF"/>
                        </a:solidFill>
                        <a:effectLst/>
                        <a:latin typeface="Calibri" pitchFamily="34" charset="0"/>
                        <a:cs typeface="Calibri" pitchFamily="34" charset="0"/>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26.04.2016 Tarihinden sonra işe alınmış olması,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İşe giriş tarihinden önceki son bir yıl içerisinde nakdî düzenli sosyal yardımlardan en az bir defa yararlanmış olanların ikamet ettiği hanede bulunmak,</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Türkiye İş Kurumuna kayıtlı işsiz olmalı,</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5510 sayılı Kanunun 60 </a:t>
                      </a:r>
                      <a:r>
                        <a:rPr lang="tr-TR" sz="1600" kern="1200" baseline="0" dirty="0" err="1">
                          <a:solidFill>
                            <a:schemeClr val="tx1"/>
                          </a:solidFill>
                          <a:latin typeface="+mn-lt"/>
                          <a:ea typeface="+mn-ea"/>
                          <a:cs typeface="+mn-cs"/>
                        </a:rPr>
                        <a:t>ıncı</a:t>
                      </a:r>
                      <a:r>
                        <a:rPr lang="tr-TR" sz="1600" kern="1200" baseline="0" dirty="0">
                          <a:solidFill>
                            <a:schemeClr val="tx1"/>
                          </a:solidFill>
                          <a:latin typeface="+mn-lt"/>
                          <a:ea typeface="+mn-ea"/>
                          <a:cs typeface="+mn-cs"/>
                        </a:rPr>
                        <a:t> maddesinin birinci fıkrasının (c) bendinin (1) numaralı alt bendi kapsamında olmak,</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İşe alındıkları tarihten önceki üç aya ilişkin Kurumumuza verilen aylık prim ve hizmet belgelerinde 10 günden fazla kayıtlı olmamalı,</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KAPSAM DIŞI: Yurtdışında ve SGDP ye tabi çalışanlar</a:t>
                      </a: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r>
                        <a:rPr lang="tr-TR" sz="1600" b="1" kern="1200" dirty="0">
                          <a:solidFill>
                            <a:srgbClr val="FF0000"/>
                          </a:solidFill>
                          <a:latin typeface="+mn-lt"/>
                          <a:ea typeface="+mn-ea"/>
                          <a:cs typeface="+mn-cs"/>
                        </a:rPr>
                        <a:t>ASGARİ ÜCRET ALT SINIRI ÜZERİNDEN TAMAMI  </a:t>
                      </a:r>
                    </a:p>
                    <a:p>
                      <a:pPr marL="92075" lvl="0" indent="0" fontAlgn="auto">
                        <a:buFont typeface="Wingdings" pitchFamily="2" charset="2"/>
                        <a:buNone/>
                        <a:defRPr/>
                      </a:pPr>
                      <a:r>
                        <a:rPr lang="tr-TR" sz="1600" b="1" kern="1200" dirty="0">
                          <a:solidFill>
                            <a:srgbClr val="FF0000"/>
                          </a:solidFill>
                          <a:latin typeface="+mn-lt"/>
                          <a:ea typeface="+mn-ea"/>
                          <a:cs typeface="+mn-cs"/>
                        </a:rPr>
                        <a:t>03294- Teşvik kodu</a:t>
                      </a: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Char char="Ø"/>
                        <a:defRPr/>
                      </a:pPr>
                      <a:r>
                        <a:rPr lang="tr-TR" sz="1600" kern="1200" dirty="0">
                          <a:solidFill>
                            <a:schemeClr val="tx1"/>
                          </a:solidFill>
                          <a:latin typeface="+mn-lt"/>
                          <a:ea typeface="+mn-ea"/>
                          <a:cs typeface="+mn-cs"/>
                        </a:rPr>
                        <a:t>ÖRNEK; 2.500,00 TL</a:t>
                      </a:r>
                      <a:r>
                        <a:rPr lang="tr-TR" sz="1600" kern="1200" baseline="0" dirty="0">
                          <a:solidFill>
                            <a:schemeClr val="tx1"/>
                          </a:solidFill>
                          <a:latin typeface="+mn-lt"/>
                          <a:ea typeface="+mn-ea"/>
                          <a:cs typeface="+mn-cs"/>
                        </a:rPr>
                        <a:t> ücretle çalışan personel için; </a:t>
                      </a:r>
                    </a:p>
                    <a:p>
                      <a:pPr marL="92075" lvl="0" indent="0" fontAlgn="auto">
                        <a:buFont typeface="Wingdings" pitchFamily="2" charset="2"/>
                        <a:buNone/>
                        <a:defRPr/>
                      </a:pPr>
                      <a:r>
                        <a:rPr lang="tr-TR" sz="1600" kern="1200" baseline="0" dirty="0">
                          <a:solidFill>
                            <a:schemeClr val="tx1"/>
                          </a:solidFill>
                          <a:latin typeface="+mn-lt"/>
                          <a:ea typeface="+mn-ea"/>
                          <a:cs typeface="+mn-cs"/>
                        </a:rPr>
                        <a:t>937</a:t>
                      </a:r>
                      <a:r>
                        <a:rPr lang="tr-TR" sz="1600" u="sng" kern="1200" baseline="0" dirty="0">
                          <a:solidFill>
                            <a:schemeClr val="tx1"/>
                          </a:solidFill>
                          <a:latin typeface="+mn-lt"/>
                          <a:ea typeface="+mn-ea"/>
                          <a:cs typeface="+mn-cs"/>
                        </a:rPr>
                        <a:t>,50 TL ödenmesi yerine</a:t>
                      </a:r>
                    </a:p>
                    <a:p>
                      <a:pPr marL="92075" lvl="0" indent="0" fontAlgn="auto">
                        <a:buFont typeface="Wingdings" pitchFamily="2" charset="2"/>
                        <a:buNone/>
                        <a:defRPr/>
                      </a:pPr>
                      <a:r>
                        <a:rPr lang="tr-TR" sz="1600" u="sng" kern="1200" baseline="0" dirty="0">
                          <a:solidFill>
                            <a:schemeClr val="tx1"/>
                          </a:solidFill>
                          <a:latin typeface="+mn-lt"/>
                          <a:ea typeface="+mn-ea"/>
                          <a:cs typeface="+mn-cs"/>
                        </a:rPr>
                        <a:t>176,44 TL ödenecektir</a:t>
                      </a:r>
                      <a:r>
                        <a:rPr lang="tr-TR" sz="1600" kern="1200" baseline="0" dirty="0">
                          <a:solidFill>
                            <a:schemeClr val="tx1"/>
                          </a:solidFill>
                          <a:latin typeface="+mn-lt"/>
                          <a:ea typeface="+mn-ea"/>
                          <a:cs typeface="+mn-cs"/>
                        </a:rPr>
                        <a:t>. </a:t>
                      </a:r>
                    </a:p>
                    <a:p>
                      <a:pPr marL="92075" lvl="0" indent="0" fontAlgn="auto">
                        <a:buFont typeface="Wingdings" pitchFamily="2" charset="2"/>
                        <a:buNone/>
                        <a:defRPr/>
                      </a:pPr>
                      <a:endParaRPr lang="tr-TR" sz="1600"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900237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12</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ASGARİ ÜCRET DESTEĞİ</a:t>
            </a:r>
          </a:p>
        </p:txBody>
      </p:sp>
      <p:graphicFrame>
        <p:nvGraphicFramePr>
          <p:cNvPr id="10" name="Tablo 9"/>
          <p:cNvGraphicFramePr>
            <a:graphicFrameLocks noGrp="1"/>
          </p:cNvGraphicFramePr>
          <p:nvPr>
            <p:extLst>
              <p:ext uri="{D42A27DB-BD31-4B8C-83A1-F6EECF244321}">
                <p14:modId xmlns:p14="http://schemas.microsoft.com/office/powerpoint/2010/main" val="1807206275"/>
              </p:ext>
            </p:extLst>
          </p:nvPr>
        </p:nvGraphicFramePr>
        <p:xfrm>
          <a:off x="-2" y="748273"/>
          <a:ext cx="12076388" cy="5889636"/>
        </p:xfrm>
        <a:graphic>
          <a:graphicData uri="http://schemas.openxmlformats.org/drawingml/2006/table">
            <a:tbl>
              <a:tblPr>
                <a:effectLst>
                  <a:outerShdw blurRad="50800" dist="38100" dir="2700000" algn="tl" rotWithShape="0">
                    <a:prstClr val="black">
                      <a:alpha val="40000"/>
                    </a:prstClr>
                  </a:outerShdw>
                </a:effectLst>
              </a:tblPr>
              <a:tblGrid>
                <a:gridCol w="4425698">
                  <a:extLst>
                    <a:ext uri="{9D8B030D-6E8A-4147-A177-3AD203B41FA5}">
                      <a16:colId xmlns:a16="http://schemas.microsoft.com/office/drawing/2014/main" val="2875852557"/>
                    </a:ext>
                  </a:extLst>
                </a:gridCol>
                <a:gridCol w="3758184">
                  <a:extLst>
                    <a:ext uri="{9D8B030D-6E8A-4147-A177-3AD203B41FA5}">
                      <a16:colId xmlns:a16="http://schemas.microsoft.com/office/drawing/2014/main" val="28442730"/>
                    </a:ext>
                  </a:extLst>
                </a:gridCol>
                <a:gridCol w="3892506">
                  <a:extLst>
                    <a:ext uri="{9D8B030D-6E8A-4147-A177-3AD203B41FA5}">
                      <a16:colId xmlns:a16="http://schemas.microsoft.com/office/drawing/2014/main" val="20002"/>
                    </a:ext>
                  </a:extLst>
                </a:gridCol>
              </a:tblGrid>
              <a:tr h="614418">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5510 S.K. G.75.MD.,                                                                                       FİNANSMANI : HAZİNE                                                  BAŞLAMA VE BİTİŞ TARİHİ: 01.01.2018– </a:t>
                      </a:r>
                      <a:r>
                        <a:rPr kumimoji="0" lang="tr-TR" sz="2000" b="1" i="0" u="none" strike="noStrike" cap="none" normalizeH="0" baseline="0" dirty="0">
                          <a:ln>
                            <a:noFill/>
                          </a:ln>
                          <a:solidFill>
                            <a:srgbClr val="FF0000"/>
                          </a:solidFill>
                          <a:effectLst/>
                          <a:latin typeface="Calibri" pitchFamily="34" charset="0"/>
                          <a:cs typeface="Calibri" pitchFamily="34" charset="0"/>
                        </a:rPr>
                        <a:t>30.09.2018    </a:t>
                      </a:r>
                      <a:r>
                        <a:rPr kumimoji="0" lang="tr-TR" sz="2000" b="1" i="0" u="none" strike="noStrike" cap="none" normalizeH="0" baseline="0" dirty="0">
                          <a:ln>
                            <a:noFill/>
                          </a:ln>
                          <a:solidFill>
                            <a:srgbClr val="FFFFFF"/>
                          </a:solidFill>
                          <a:effectLst/>
                          <a:latin typeface="Calibri" pitchFamily="34" charset="0"/>
                          <a:cs typeface="Calibri" pitchFamily="34" charset="0"/>
                        </a:rPr>
                        <a:t>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705552">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 VE KAPSAM DIŞI OLAN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 VE 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 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569666">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92075" lvl="0" indent="0" algn="l" defTabSz="914400" rtl="0" eaLnBrk="1" fontAlgn="auto" latinLnBrk="0" hangingPunct="1">
                        <a:buFont typeface="Wingdings" pitchFamily="2" charset="2"/>
                        <a:buChar char="Ø"/>
                        <a:defRPr/>
                      </a:pPr>
                      <a:r>
                        <a:rPr lang="tr-TR" sz="1600" kern="1200" dirty="0">
                          <a:solidFill>
                            <a:schemeClr val="tx1"/>
                          </a:solidFill>
                          <a:latin typeface="+mn-lt"/>
                          <a:ea typeface="+mn-ea"/>
                          <a:cs typeface="+mn-cs"/>
                        </a:rPr>
                        <a:t>Aylık</a:t>
                      </a:r>
                      <a:r>
                        <a:rPr lang="tr-TR" sz="1600" kern="1200" baseline="0" dirty="0">
                          <a:solidFill>
                            <a:schemeClr val="tx1"/>
                          </a:solidFill>
                          <a:latin typeface="+mn-lt"/>
                          <a:ea typeface="+mn-ea"/>
                          <a:cs typeface="+mn-cs"/>
                        </a:rPr>
                        <a:t> Prim ve Hizmet Belgesi</a:t>
                      </a:r>
                      <a:r>
                        <a:rPr lang="tr-TR" sz="1600" kern="1200" dirty="0">
                          <a:solidFill>
                            <a:schemeClr val="tx1"/>
                          </a:solidFill>
                          <a:latin typeface="+mn-lt"/>
                          <a:ea typeface="+mn-ea"/>
                          <a:cs typeface="+mn-cs"/>
                        </a:rPr>
                        <a:t>’nin ve primlerin yasal süresi içinde verilmesi ve ödenmesi, </a:t>
                      </a:r>
                    </a:p>
                    <a:p>
                      <a:pPr marL="92075" lvl="0" indent="0" algn="l" defTabSz="914400" rtl="0" eaLnBrk="1" fontAlgn="auto" latinLnBrk="0" hangingPunct="1">
                        <a:buFont typeface="Wingdings" pitchFamily="2" charset="2"/>
                        <a:buChar char="Ø"/>
                        <a:defRPr/>
                      </a:pPr>
                      <a:r>
                        <a:rPr lang="tr-TR" sz="1600" kern="1200" dirty="0">
                          <a:solidFill>
                            <a:schemeClr val="tx1"/>
                          </a:solidFill>
                          <a:latin typeface="+mn-lt"/>
                          <a:ea typeface="+mn-ea"/>
                          <a:cs typeface="+mn-cs"/>
                        </a:rPr>
                        <a:t>Kapsama giren sigortalıların işyerinde fiilen çalıştırılması, </a:t>
                      </a:r>
                    </a:p>
                    <a:p>
                      <a:pPr marL="92075" lvl="0" indent="0" algn="l" defTabSz="914400" rtl="0" eaLnBrk="1" fontAlgn="auto" latinLnBrk="0" hangingPunct="1">
                        <a:buFont typeface="Wingdings" pitchFamily="2" charset="2"/>
                        <a:buChar char="Ø"/>
                        <a:defRPr/>
                      </a:pPr>
                      <a:r>
                        <a:rPr lang="tr-TR" sz="1600" kern="1200" dirty="0">
                          <a:solidFill>
                            <a:schemeClr val="tx1"/>
                          </a:solidFill>
                          <a:latin typeface="+mn-lt"/>
                          <a:ea typeface="+mn-ea"/>
                          <a:cs typeface="+mn-cs"/>
                        </a:rPr>
                        <a:t>İşyerinin borcunun bulunmaması yada taksitlendirilmiş olması, </a:t>
                      </a:r>
                    </a:p>
                    <a:p>
                      <a:pPr marL="92075" lvl="0" indent="0" algn="l" defTabSz="914400" rtl="0" eaLnBrk="1" fontAlgn="auto" latinLnBrk="0" hangingPunct="1">
                        <a:buFont typeface="Wingdings" pitchFamily="2" charset="2"/>
                        <a:buChar char="Ø"/>
                        <a:defRPr/>
                      </a:pPr>
                      <a:r>
                        <a:rPr lang="tr-TR" sz="1600" kern="1200" dirty="0">
                          <a:solidFill>
                            <a:schemeClr val="tx1"/>
                          </a:solidFill>
                          <a:latin typeface="+mn-lt"/>
                          <a:ea typeface="+mn-ea"/>
                          <a:cs typeface="+mn-cs"/>
                        </a:rPr>
                        <a:t>Kayıt dışı ve sahte sigortalı bildiriminin olmaması, </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dirty="0">
                          <a:solidFill>
                            <a:schemeClr val="tx1"/>
                          </a:solidFill>
                          <a:latin typeface="+mn-lt"/>
                          <a:ea typeface="+mn-ea"/>
                          <a:cs typeface="+mn-cs"/>
                        </a:rPr>
                        <a:t>KAPSAM DIŞI İŞYERLERİ, </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dirty="0">
                          <a:solidFill>
                            <a:schemeClr val="tx1"/>
                          </a:solidFill>
                          <a:latin typeface="+mn-lt"/>
                          <a:ea typeface="+mn-ea"/>
                          <a:cs typeface="+mn-cs"/>
                        </a:rPr>
                        <a:t>Kamu işyerleri ve ihaleli işler,</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dirty="0">
                          <a:solidFill>
                            <a:schemeClr val="tx1"/>
                          </a:solidFill>
                          <a:latin typeface="+mn-lt"/>
                          <a:ea typeface="+mn-ea"/>
                          <a:cs typeface="+mn-cs"/>
                        </a:rPr>
                        <a:t>Uzun vadeli sigorta kollarına (malullük, yaşlılık ve ölüm sigortası) tabi olan sigortalılar dışındakiler,</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dirty="0">
                          <a:solidFill>
                            <a:schemeClr val="tx1"/>
                          </a:solidFill>
                          <a:latin typeface="+mn-lt"/>
                          <a:ea typeface="+mn-ea"/>
                          <a:cs typeface="+mn-cs"/>
                        </a:rPr>
                        <a:t>Muvazaalı işlemlerle açılış, kapanış,</a:t>
                      </a:r>
                      <a:r>
                        <a:rPr lang="tr-TR" sz="1600" kern="1200" baseline="0" dirty="0">
                          <a:solidFill>
                            <a:schemeClr val="tx1"/>
                          </a:solidFill>
                          <a:latin typeface="+mn-lt"/>
                          <a:ea typeface="+mn-ea"/>
                          <a:cs typeface="+mn-cs"/>
                        </a:rPr>
                        <a:t> devir yapan işyerleri yararlanamaz. </a:t>
                      </a:r>
                      <a:endParaRPr lang="tr-TR" sz="1600" kern="1200" dirty="0">
                        <a:solidFill>
                          <a:schemeClr val="tx1"/>
                        </a:solidFill>
                        <a:latin typeface="+mn-lt"/>
                        <a:ea typeface="+mn-ea"/>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BKK</a:t>
                      </a:r>
                      <a:r>
                        <a:rPr lang="tr-TR" sz="1600" kern="1200" baseline="0" dirty="0">
                          <a:solidFill>
                            <a:schemeClr val="tx1"/>
                          </a:solidFill>
                          <a:latin typeface="+mn-lt"/>
                          <a:ea typeface="+mn-ea"/>
                          <a:cs typeface="+mn-cs"/>
                        </a:rPr>
                        <a:t> ile belirlenecek tutarlar altı ve üstü çalışanlar olarak belirlenebilecektir.</a:t>
                      </a: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92075" marR="0" lvl="0" indent="0" algn="l" defTabSz="914400" rtl="0" eaLnBrk="1" fontAlgn="auto" latinLnBrk="0" hangingPunct="1">
                        <a:lnSpc>
                          <a:spcPct val="100000"/>
                        </a:lnSpc>
                        <a:spcBef>
                          <a:spcPts val="0"/>
                        </a:spcBef>
                        <a:spcAft>
                          <a:spcPts val="0"/>
                        </a:spcAft>
                        <a:buClrTx/>
                        <a:buSzTx/>
                        <a:buFont typeface="Wingdings" pitchFamily="2" charset="2"/>
                        <a:buChar char="Ø"/>
                        <a:tabLst/>
                        <a:defRPr/>
                      </a:pPr>
                      <a:r>
                        <a:rPr lang="tr-TR" sz="1600" kern="1200" dirty="0">
                          <a:solidFill>
                            <a:schemeClr val="tx1"/>
                          </a:solidFill>
                          <a:latin typeface="+mn-lt"/>
                          <a:ea typeface="+mn-ea"/>
                          <a:cs typeface="+mn-cs"/>
                        </a:rPr>
                        <a:t>5018 sayılı Kanuna ekli (I) sayılı cetvelde sayılan kamu idareleri dışındaki işverenler asgari ücret desteğinden</a:t>
                      </a:r>
                      <a:r>
                        <a:rPr lang="tr-TR" sz="1600" kern="1200" baseline="0" dirty="0">
                          <a:solidFill>
                            <a:schemeClr val="tx1"/>
                          </a:solidFill>
                          <a:latin typeface="+mn-lt"/>
                          <a:ea typeface="+mn-ea"/>
                          <a:cs typeface="+mn-cs"/>
                        </a:rPr>
                        <a:t> </a:t>
                      </a:r>
                      <a:r>
                        <a:rPr lang="tr-TR" sz="1600" kern="1200" dirty="0">
                          <a:solidFill>
                            <a:schemeClr val="tx1"/>
                          </a:solidFill>
                          <a:latin typeface="+mn-lt"/>
                          <a:ea typeface="+mn-ea"/>
                          <a:cs typeface="+mn-cs"/>
                        </a:rPr>
                        <a:t>faydalanabilmektedir.</a:t>
                      </a:r>
                    </a:p>
                    <a:p>
                      <a:pPr marL="92075" lvl="0" indent="0" fontAlgn="auto">
                        <a:buFont typeface="Wingdings" pitchFamily="2" charset="2"/>
                        <a:buChar char="Ø"/>
                        <a:defRPr/>
                      </a:pPr>
                      <a:endParaRPr lang="tr-TR" sz="1600" kern="1200" dirty="0">
                        <a:solidFill>
                          <a:schemeClr val="tx1"/>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r>
                        <a:rPr lang="tr-TR" sz="1600" b="1" kern="1200" dirty="0">
                          <a:solidFill>
                            <a:srgbClr val="FF0000"/>
                          </a:solidFill>
                          <a:latin typeface="+mn-lt"/>
                          <a:ea typeface="+mn-ea"/>
                          <a:cs typeface="+mn-cs"/>
                        </a:rPr>
                        <a:t>Sağlanan</a:t>
                      </a:r>
                      <a:r>
                        <a:rPr lang="tr-TR" sz="1600" b="1" kern="1200" baseline="0" dirty="0">
                          <a:solidFill>
                            <a:srgbClr val="FF0000"/>
                          </a:solidFill>
                          <a:latin typeface="+mn-lt"/>
                          <a:ea typeface="+mn-ea"/>
                          <a:cs typeface="+mn-cs"/>
                        </a:rPr>
                        <a:t> Destek;  Teşvikler uygulandıktan sonra geri kalan tutardan APÖGS * ….TL,</a:t>
                      </a:r>
                      <a:r>
                        <a:rPr lang="tr-TR" sz="1600" b="1" dirty="0">
                          <a:solidFill>
                            <a:srgbClr val="FF0000"/>
                          </a:solidFill>
                        </a:rPr>
                        <a:t> </a:t>
                      </a:r>
                    </a:p>
                    <a:p>
                      <a:pPr marL="92075" lvl="0" indent="0" fontAlgn="auto">
                        <a:buFont typeface="Wingdings" pitchFamily="2" charset="2"/>
                        <a:buNone/>
                        <a:defRPr/>
                      </a:pPr>
                      <a:endParaRPr lang="tr-TR" sz="1600"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3055477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75178E28-4B22-42CB-813F-22BE7D6ED910}" type="slidenum">
              <a:rPr lang="tr-TR" smtClean="0"/>
              <a:t>13</a:t>
            </a:fld>
            <a:endParaRPr lang="tr-TR"/>
          </a:p>
        </p:txBody>
      </p:sp>
      <p:graphicFrame>
        <p:nvGraphicFramePr>
          <p:cNvPr id="4" name="Nesne 3"/>
          <p:cNvGraphicFramePr>
            <a:graphicFrameLocks noChangeAspect="1"/>
          </p:cNvGraphicFramePr>
          <p:nvPr>
            <p:extLst>
              <p:ext uri="{D42A27DB-BD31-4B8C-83A1-F6EECF244321}">
                <p14:modId xmlns:p14="http://schemas.microsoft.com/office/powerpoint/2010/main" val="1726323527"/>
              </p:ext>
            </p:extLst>
          </p:nvPr>
        </p:nvGraphicFramePr>
        <p:xfrm>
          <a:off x="106680" y="0"/>
          <a:ext cx="11978640" cy="6858000"/>
        </p:xfrm>
        <a:graphic>
          <a:graphicData uri="http://schemas.openxmlformats.org/presentationml/2006/ole">
            <mc:AlternateContent xmlns:mc="http://schemas.openxmlformats.org/markup-compatibility/2006">
              <mc:Choice xmlns:v="urn:schemas-microsoft-com:vml" Requires="v">
                <p:oleObj spid="_x0000_s1055" name="Çalışma Sayfası" r:id="rId3" imgW="6686449" imgH="5334000" progId="Excel.Sheet.12">
                  <p:embed/>
                </p:oleObj>
              </mc:Choice>
              <mc:Fallback>
                <p:oleObj name="Çalışma Sayfası" r:id="rId3" imgW="6686449" imgH="5334000" progId="Excel.Sheet.12">
                  <p:embed/>
                  <p:pic>
                    <p:nvPicPr>
                      <p:cNvPr id="0" name=""/>
                      <p:cNvPicPr/>
                      <p:nvPr/>
                    </p:nvPicPr>
                    <p:blipFill>
                      <a:blip r:embed="rId4"/>
                      <a:stretch>
                        <a:fillRect/>
                      </a:stretch>
                    </p:blipFill>
                    <p:spPr>
                      <a:xfrm>
                        <a:off x="106680" y="0"/>
                        <a:ext cx="11978640" cy="6858000"/>
                      </a:xfrm>
                      <a:prstGeom prst="rect">
                        <a:avLst/>
                      </a:prstGeom>
                    </p:spPr>
                  </p:pic>
                </p:oleObj>
              </mc:Fallback>
            </mc:AlternateContent>
          </a:graphicData>
        </a:graphic>
      </p:graphicFrame>
    </p:spTree>
    <p:extLst>
      <p:ext uri="{BB962C8B-B14F-4D97-AF65-F5344CB8AC3E}">
        <p14:creationId xmlns:p14="http://schemas.microsoft.com/office/powerpoint/2010/main" val="3813731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6384" y="420624"/>
            <a:ext cx="10058400" cy="5492496"/>
          </a:xfrm>
        </p:spPr>
        <p:txBody>
          <a:bodyPr>
            <a:normAutofit/>
          </a:bodyPr>
          <a:lstStyle/>
          <a:p>
            <a:pPr algn="ctr"/>
            <a:r>
              <a:rPr lang="tr-TR" sz="4800" dirty="0"/>
              <a:t>TÜM DİNLEYİCİLERE TEŞEKKÜR EDERİM. </a:t>
            </a:r>
            <a:br>
              <a:rPr lang="tr-TR" sz="4800" dirty="0"/>
            </a:br>
            <a:br>
              <a:rPr lang="tr-TR" sz="4800" dirty="0"/>
            </a:br>
            <a:br>
              <a:rPr lang="tr-TR" sz="4800" dirty="0"/>
            </a:br>
            <a:r>
              <a:rPr lang="tr-TR" sz="4800" dirty="0"/>
              <a:t>ÖMER FARUK BATUR</a:t>
            </a:r>
            <a:br>
              <a:rPr lang="tr-TR" sz="4800" dirty="0"/>
            </a:br>
            <a:r>
              <a:rPr lang="tr-TR" sz="4800" dirty="0"/>
              <a:t>SOSYAL GÜVENLİK DENETMENİ</a:t>
            </a:r>
            <a:br>
              <a:rPr lang="tr-TR" sz="4800" dirty="0"/>
            </a:br>
            <a:r>
              <a:rPr lang="tr-TR" sz="4800" dirty="0"/>
              <a:t>0 312 415 0 277 </a:t>
            </a:r>
            <a:br>
              <a:rPr lang="tr-TR" sz="4800" dirty="0"/>
            </a:br>
            <a:endParaRPr lang="tr-TR" sz="4800" dirty="0"/>
          </a:p>
        </p:txBody>
      </p:sp>
      <p:sp>
        <p:nvSpPr>
          <p:cNvPr id="3" name="Slayt Numarası Yer Tutucusu 2"/>
          <p:cNvSpPr>
            <a:spLocks noGrp="1"/>
          </p:cNvSpPr>
          <p:nvPr>
            <p:ph type="sldNum" sz="quarter" idx="12"/>
          </p:nvPr>
        </p:nvSpPr>
        <p:spPr/>
        <p:txBody>
          <a:bodyPr/>
          <a:lstStyle/>
          <a:p>
            <a:fld id="{75178E28-4B22-42CB-813F-22BE7D6ED910}" type="slidenum">
              <a:rPr lang="tr-TR" smtClean="0"/>
              <a:t>14</a:t>
            </a:fld>
            <a:endParaRPr lang="tr-TR"/>
          </a:p>
        </p:txBody>
      </p:sp>
      <p:sp>
        <p:nvSpPr>
          <p:cNvPr id="4" name="Metin kutusu 3"/>
          <p:cNvSpPr txBox="1"/>
          <p:nvPr/>
        </p:nvSpPr>
        <p:spPr>
          <a:xfrm>
            <a:off x="3688080" y="4920734"/>
            <a:ext cx="4282440" cy="646331"/>
          </a:xfrm>
          <a:prstGeom prst="rect">
            <a:avLst/>
          </a:prstGeom>
          <a:noFill/>
        </p:spPr>
        <p:txBody>
          <a:bodyPr wrap="square" rtlCol="0">
            <a:spAutoFit/>
          </a:bodyPr>
          <a:lstStyle/>
          <a:p>
            <a:pPr algn="ctr"/>
            <a:r>
              <a:rPr lang="tr-TR" sz="3600" dirty="0">
                <a:ln>
                  <a:solidFill>
                    <a:srgbClr val="6699FF"/>
                  </a:solidFill>
                </a:ln>
                <a:solidFill>
                  <a:schemeClr val="bg1"/>
                </a:solidFill>
                <a:hlinkClick r:id="rId2"/>
              </a:rPr>
              <a:t>obatur@sgk.gov.tr</a:t>
            </a:r>
            <a:r>
              <a:rPr lang="tr-TR" dirty="0">
                <a:ln>
                  <a:solidFill>
                    <a:srgbClr val="6699FF"/>
                  </a:solidFill>
                </a:ln>
                <a:solidFill>
                  <a:schemeClr val="bg1"/>
                </a:solidFill>
              </a:rPr>
              <a:t> </a:t>
            </a:r>
          </a:p>
        </p:txBody>
      </p:sp>
    </p:spTree>
    <p:extLst>
      <p:ext uri="{BB962C8B-B14F-4D97-AF65-F5344CB8AC3E}">
        <p14:creationId xmlns:p14="http://schemas.microsoft.com/office/powerpoint/2010/main" val="378810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323" y="137160"/>
            <a:ext cx="11985522" cy="944388"/>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4800" dirty="0">
                <a:solidFill>
                  <a:schemeClr val="bg1"/>
                </a:solidFill>
              </a:rPr>
              <a:t>SUNUM PLANI – 11 slayt - 30 DAKİKA </a:t>
            </a:r>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4014914341"/>
              </p:ext>
            </p:extLst>
          </p:nvPr>
        </p:nvGraphicFramePr>
        <p:xfrm>
          <a:off x="720725" y="1462087"/>
          <a:ext cx="10741026" cy="5029200"/>
        </p:xfrm>
        <a:graphic>
          <a:graphicData uri="http://schemas.openxmlformats.org/drawingml/2006/table">
            <a:tbl>
              <a:tblPr firstRow="1" bandRow="1">
                <a:tableStyleId>{5940675A-B579-460E-94D1-54222C63F5DA}</a:tableStyleId>
              </a:tblPr>
              <a:tblGrid>
                <a:gridCol w="5370513">
                  <a:extLst>
                    <a:ext uri="{9D8B030D-6E8A-4147-A177-3AD203B41FA5}">
                      <a16:colId xmlns:a16="http://schemas.microsoft.com/office/drawing/2014/main" val="2041908627"/>
                    </a:ext>
                  </a:extLst>
                </a:gridCol>
                <a:gridCol w="5370513">
                  <a:extLst>
                    <a:ext uri="{9D8B030D-6E8A-4147-A177-3AD203B41FA5}">
                      <a16:colId xmlns:a16="http://schemas.microsoft.com/office/drawing/2014/main" val="3167726648"/>
                    </a:ext>
                  </a:extLst>
                </a:gridCol>
              </a:tblGrid>
              <a:tr h="4929187">
                <a:tc>
                  <a:txBody>
                    <a:bodyPr/>
                    <a:lstStyle/>
                    <a:p>
                      <a:r>
                        <a:rPr lang="tr-TR" dirty="0"/>
                        <a:t>SİGORTA PRİM TEŞVİKLERİ; </a:t>
                      </a:r>
                    </a:p>
                    <a:p>
                      <a:endParaRPr lang="tr-TR" dirty="0"/>
                    </a:p>
                    <a:p>
                      <a:pPr marL="285750" indent="-285750">
                        <a:buFont typeface="Wingdings" panose="05000000000000000000" pitchFamily="2" charset="2"/>
                        <a:buChar char="v"/>
                      </a:pPr>
                      <a:r>
                        <a:rPr lang="tr-TR" dirty="0"/>
                        <a:t>MALULLÜK, YAŞLILIK VE ÖLÜM SİGORTASI İŞVEREN HİSSESİNDEN 5 PUANLIK İNDİRİM</a:t>
                      </a:r>
                    </a:p>
                    <a:p>
                      <a:pPr marL="285750" indent="-285750">
                        <a:buFont typeface="Wingdings" panose="05000000000000000000" pitchFamily="2" charset="2"/>
                        <a:buChar char="v"/>
                      </a:pPr>
                      <a:endParaRPr lang="tr-TR" dirty="0"/>
                    </a:p>
                    <a:p>
                      <a:pPr marL="285750" indent="-285750">
                        <a:buFont typeface="Wingdings" panose="05000000000000000000" pitchFamily="2" charset="2"/>
                        <a:buChar char="v"/>
                      </a:pPr>
                      <a:r>
                        <a:rPr lang="tr-TR" dirty="0"/>
                        <a:t>5 PUANLIK BAĞKUR (4/1-(b)) PRİM TEŞVİKİ</a:t>
                      </a:r>
                    </a:p>
                    <a:p>
                      <a:pPr marL="285750" indent="-285750">
                        <a:buFont typeface="Wingdings" panose="05000000000000000000" pitchFamily="2" charset="2"/>
                        <a:buChar char="v"/>
                      </a:pPr>
                      <a:endParaRPr lang="tr-TR" dirty="0"/>
                    </a:p>
                    <a:p>
                      <a:pPr marL="285750" indent="-285750">
                        <a:buFont typeface="Wingdings" panose="05000000000000000000" pitchFamily="2" charset="2"/>
                        <a:buChar char="v"/>
                      </a:pPr>
                      <a:r>
                        <a:rPr lang="tr-TR" dirty="0"/>
                        <a:t>YURTDIŞINA GÖTÜRÜLEN/GÖNDERİLEN SİGORTALILARA UYGULANAN 5 PUANLIK PRİM İNDİRİMİ</a:t>
                      </a:r>
                    </a:p>
                    <a:p>
                      <a:pPr marL="285750" indent="-285750">
                        <a:buFont typeface="Wingdings" panose="05000000000000000000" pitchFamily="2" charset="2"/>
                        <a:buChar char="v"/>
                      </a:pPr>
                      <a:endParaRPr lang="tr-TR" dirty="0"/>
                    </a:p>
                    <a:p>
                      <a:pPr marL="285750" indent="-285750">
                        <a:buFont typeface="Wingdings" panose="05000000000000000000" pitchFamily="2" charset="2"/>
                        <a:buChar char="v"/>
                      </a:pPr>
                      <a:r>
                        <a:rPr lang="tr-TR" dirty="0"/>
                        <a:t>YATIRIMLARDA DEVLET YARDIMLARI HAKKINDA KARARLAR UYARINCA UYGULANAN TEŞVİK </a:t>
                      </a:r>
                    </a:p>
                    <a:p>
                      <a:pPr marL="285750" indent="-285750">
                        <a:buFont typeface="Wingdings" panose="05000000000000000000" pitchFamily="2" charset="2"/>
                        <a:buChar char="v"/>
                      </a:pPr>
                      <a:endParaRPr lang="tr-TR" dirty="0"/>
                    </a:p>
                    <a:p>
                      <a:pPr marL="285750" indent="-285750">
                        <a:buFont typeface="Wingdings" panose="05000000000000000000" pitchFamily="2" charset="2"/>
                        <a:buChar char="v"/>
                      </a:pPr>
                      <a:r>
                        <a:rPr lang="tr-TR" dirty="0"/>
                        <a:t>SOSYAL HİZMETLERDEN FAYDALANAN ÇOCUKLARIN İSTİHDAMI HALİNDE UYGULANAN TEŞVİK </a:t>
                      </a:r>
                    </a:p>
                  </a:txBody>
                  <a:tcPr/>
                </a:tc>
                <a:tc>
                  <a:txBody>
                    <a:bodyPr/>
                    <a:lstStyle/>
                    <a:p>
                      <a:endParaRPr lang="tr-TR" dirty="0"/>
                    </a:p>
                    <a:p>
                      <a:pPr marL="285750" indent="-285750">
                        <a:buFont typeface="Wingdings" panose="05000000000000000000" pitchFamily="2" charset="2"/>
                        <a:buChar char="v"/>
                      </a:pPr>
                      <a:r>
                        <a:rPr lang="tr-TR" dirty="0"/>
                        <a:t>KÜLTÜR YATIRIM VE GİRİŞİMİ TEŞVİKİ, </a:t>
                      </a:r>
                    </a:p>
                    <a:p>
                      <a:pPr marL="285750" indent="-285750">
                        <a:buFont typeface="Wingdings" panose="05000000000000000000" pitchFamily="2" charset="2"/>
                        <a:buChar char="v"/>
                      </a:pPr>
                      <a:endParaRPr lang="tr-TR" dirty="0"/>
                    </a:p>
                    <a:p>
                      <a:pPr marL="0" indent="0">
                        <a:buFont typeface="Wingdings" panose="05000000000000000000" pitchFamily="2" charset="2"/>
                        <a:buNone/>
                      </a:pPr>
                      <a:endParaRPr lang="tr-TR" dirty="0"/>
                    </a:p>
                    <a:p>
                      <a:pPr marL="285750" indent="-285750">
                        <a:buFont typeface="Wingdings" panose="05000000000000000000" pitchFamily="2" charset="2"/>
                        <a:buChar char="v"/>
                      </a:pPr>
                      <a:r>
                        <a:rPr lang="tr-TR" dirty="0"/>
                        <a:t>BÖLGESEL İLAVE 6 PUANLIK PRİM TEŞVİKİ,</a:t>
                      </a:r>
                    </a:p>
                    <a:p>
                      <a:endParaRPr lang="tr-TR" dirty="0"/>
                    </a:p>
                    <a:p>
                      <a:pPr marL="285750" indent="-285750">
                        <a:buFont typeface="Wingdings" panose="05000000000000000000" pitchFamily="2" charset="2"/>
                        <a:buChar char="v"/>
                      </a:pPr>
                      <a:r>
                        <a:rPr lang="tr-TR" dirty="0"/>
                        <a:t>AR-GE YATIRIMI TEŞVİKİ,</a:t>
                      </a:r>
                    </a:p>
                    <a:p>
                      <a:endParaRPr lang="tr-TR" dirty="0"/>
                    </a:p>
                    <a:p>
                      <a:pPr marL="285750" indent="-285750">
                        <a:buFont typeface="Wingdings" panose="05000000000000000000" pitchFamily="2" charset="2"/>
                        <a:buChar char="v"/>
                      </a:pPr>
                      <a:r>
                        <a:rPr lang="tr-TR" dirty="0"/>
                        <a:t>SOSYAL YARDIM ALANLARIN İSTİHDAMI TEŞVİKİ, </a:t>
                      </a:r>
                    </a:p>
                    <a:p>
                      <a:pPr marL="285750" indent="-285750">
                        <a:buFont typeface="Wingdings" panose="05000000000000000000" pitchFamily="2" charset="2"/>
                        <a:buChar char="v"/>
                      </a:pPr>
                      <a:endParaRPr lang="tr-TR" dirty="0"/>
                    </a:p>
                    <a:p>
                      <a:pPr marL="285750" indent="-285750">
                        <a:buFont typeface="Wingdings" panose="05000000000000000000" pitchFamily="2" charset="2"/>
                        <a:buChar char="v"/>
                      </a:pPr>
                      <a:r>
                        <a:rPr lang="tr-TR" dirty="0"/>
                        <a:t>İŞVEREN ASGARİ ÜCRET DESTEĞİ,</a:t>
                      </a:r>
                    </a:p>
                    <a:p>
                      <a:pPr marL="285750" indent="-285750">
                        <a:buFont typeface="Wingdings" panose="05000000000000000000" pitchFamily="2" charset="2"/>
                        <a:buChar char="v"/>
                      </a:pPr>
                      <a:endParaRPr lang="tr-TR" dirty="0"/>
                    </a:p>
                    <a:p>
                      <a:pPr marL="285750" indent="-285750">
                        <a:buFont typeface="Wingdings" panose="05000000000000000000" pitchFamily="2" charset="2"/>
                        <a:buChar char="v"/>
                      </a:pPr>
                      <a:r>
                        <a:rPr lang="tr-TR" dirty="0"/>
                        <a:t>TÜM TEŞVİKLER ÖRNEK HESAPLAMA TABLOSU</a:t>
                      </a:r>
                    </a:p>
                    <a:p>
                      <a:pPr marL="0" indent="0">
                        <a:buFont typeface="Wingdings" panose="05000000000000000000" pitchFamily="2" charset="2"/>
                        <a:buNone/>
                      </a:pPr>
                      <a:endParaRPr lang="tr-TR" dirty="0"/>
                    </a:p>
                  </a:txBody>
                  <a:tcPr/>
                </a:tc>
                <a:extLst>
                  <a:ext uri="{0D108BD9-81ED-4DB2-BD59-A6C34878D82A}">
                    <a16:rowId xmlns:a16="http://schemas.microsoft.com/office/drawing/2014/main" val="426658603"/>
                  </a:ext>
                </a:extLst>
              </a:tr>
            </a:tbl>
          </a:graphicData>
        </a:graphic>
      </p:graphicFrame>
      <p:sp>
        <p:nvSpPr>
          <p:cNvPr id="4" name="Slayt Numarası Yer Tutucusu 3"/>
          <p:cNvSpPr>
            <a:spLocks noGrp="1"/>
          </p:cNvSpPr>
          <p:nvPr>
            <p:ph type="sldNum" sz="quarter" idx="12"/>
          </p:nvPr>
        </p:nvSpPr>
        <p:spPr/>
        <p:txBody>
          <a:bodyPr/>
          <a:lstStyle/>
          <a:p>
            <a:fld id="{75178E28-4B22-42CB-813F-22BE7D6ED910}" type="slidenum">
              <a:rPr lang="tr-TR" smtClean="0"/>
              <a:t>2</a:t>
            </a:fld>
            <a:endParaRPr lang="tr-TR" dirty="0"/>
          </a:p>
        </p:txBody>
      </p:sp>
    </p:spTree>
    <p:extLst>
      <p:ext uri="{BB962C8B-B14F-4D97-AF65-F5344CB8AC3E}">
        <p14:creationId xmlns:p14="http://schemas.microsoft.com/office/powerpoint/2010/main" val="149885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3</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MALULLÜK, YAŞLILIK VE ÖLÜM SİGORTASI İŞVEREN HİSSESİNDEN 5 PUANLIK İNDİRİM</a:t>
            </a:r>
          </a:p>
        </p:txBody>
      </p:sp>
      <p:graphicFrame>
        <p:nvGraphicFramePr>
          <p:cNvPr id="10" name="Tablo 9"/>
          <p:cNvGraphicFramePr>
            <a:graphicFrameLocks noGrp="1"/>
          </p:cNvGraphicFramePr>
          <p:nvPr>
            <p:extLst>
              <p:ext uri="{D42A27DB-BD31-4B8C-83A1-F6EECF244321}">
                <p14:modId xmlns:p14="http://schemas.microsoft.com/office/powerpoint/2010/main" val="2659756092"/>
              </p:ext>
            </p:extLst>
          </p:nvPr>
        </p:nvGraphicFramePr>
        <p:xfrm>
          <a:off x="-2" y="734384"/>
          <a:ext cx="12115802" cy="6152191"/>
        </p:xfrm>
        <a:graphic>
          <a:graphicData uri="http://schemas.openxmlformats.org/drawingml/2006/table">
            <a:tbl>
              <a:tblPr>
                <a:effectLst>
                  <a:outerShdw blurRad="50800" dist="38100" dir="2700000" algn="tl" rotWithShape="0">
                    <a:prstClr val="black">
                      <a:alpha val="40000"/>
                    </a:prstClr>
                  </a:outerShdw>
                </a:effectLst>
              </a:tblPr>
              <a:tblGrid>
                <a:gridCol w="4440143">
                  <a:extLst>
                    <a:ext uri="{9D8B030D-6E8A-4147-A177-3AD203B41FA5}">
                      <a16:colId xmlns:a16="http://schemas.microsoft.com/office/drawing/2014/main" val="2875852557"/>
                    </a:ext>
                  </a:extLst>
                </a:gridCol>
                <a:gridCol w="3770449">
                  <a:extLst>
                    <a:ext uri="{9D8B030D-6E8A-4147-A177-3AD203B41FA5}">
                      <a16:colId xmlns:a16="http://schemas.microsoft.com/office/drawing/2014/main" val="28442730"/>
                    </a:ext>
                  </a:extLst>
                </a:gridCol>
                <a:gridCol w="3905210">
                  <a:extLst>
                    <a:ext uri="{9D8B030D-6E8A-4147-A177-3AD203B41FA5}">
                      <a16:colId xmlns:a16="http://schemas.microsoft.com/office/drawing/2014/main" val="20002"/>
                    </a:ext>
                  </a:extLst>
                </a:gridCol>
              </a:tblGrid>
              <a:tr h="1274907">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5510 S.K. 81. Maddesinin 1. Fıkrasının (ı) bendi </a:t>
                      </a:r>
                      <a:r>
                        <a:rPr kumimoji="0" lang="nb-NO" sz="2000" b="1" i="0" u="none" strike="noStrike" cap="none" normalizeH="0" baseline="0" dirty="0">
                          <a:ln>
                            <a:noFill/>
                          </a:ln>
                          <a:solidFill>
                            <a:srgbClr val="FFFFFF"/>
                          </a:solidFill>
                          <a:effectLst/>
                          <a:latin typeface="Calibri" pitchFamily="34" charset="0"/>
                          <a:cs typeface="Calibri" pitchFamily="34" charset="0"/>
                        </a:rPr>
                        <a:t>– 2008/93 – 2009/139 – 2011/45 Sayılı Genelgeler.</a:t>
                      </a:r>
                      <a:r>
                        <a:rPr kumimoji="0" lang="tr-TR" sz="2000" b="1" i="0" u="none" strike="noStrike" cap="none" normalizeH="0" baseline="0" dirty="0">
                          <a:ln>
                            <a:noFill/>
                          </a:ln>
                          <a:solidFill>
                            <a:srgbClr val="FFFFFF"/>
                          </a:solidFill>
                          <a:effectLst/>
                          <a:latin typeface="Calibri" pitchFamily="34" charset="0"/>
                          <a:cs typeface="Calibri" pitchFamily="34" charset="0"/>
                        </a:rPr>
                        <a:t> </a:t>
                      </a:r>
                    </a:p>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 FİNANSMANI : HAZİNE                                                                          BAŞLAMA VE BİTİŞ TARİHİ: 01.10.2008–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732004">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 VE KAPSAM DIŞI OLAN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 VE 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131391">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Aylık prim ve hizmet belgesi Kuruma yasal süresinde verilmiş olmalı,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 Primler yasal süresi içinde ödenmeli,</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Prim, idari para cezası ve bunlara ilişkin gecikme zammı ve cezası borcu bulunmamalı,</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Borcu varsa, bu borçlar yapılandırılmış veya taksitlendirilmiş olmalı,</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Yapılandırılmış/taksitlendirilmiş borçların zamanında ve düzenli bir şekilde ödenmesine devam edilmeli,</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Kayıt dışı sigortalı çalıştırılmamalı,</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Sahte sigortalı bildiriminde bulunulmamalı</a:t>
                      </a: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baseline="0" dirty="0">
                          <a:solidFill>
                            <a:schemeClr val="tx1"/>
                          </a:solidFill>
                          <a:latin typeface="+mn-lt"/>
                          <a:ea typeface="+mn-ea"/>
                          <a:cs typeface="+mn-cs"/>
                        </a:rPr>
                        <a:t>KAPSAM DIŞI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Kamu işyerleri ve ihaleli işler</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İşsizlik ödeneği almakta iken işe alınan sigortalılara yönelik sigorta prim teşviki hariç olmak üzere, işverenin vadesi geçmiş prim borcu bulunmaması kaydıyla aynı dönemde aynı sigortalı için öncelikle 5 puanlık indirimden ardından diğer bir sigorta prim teşvikinden yararlanılması mümkündür. </a:t>
                      </a: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77825" lvl="0" indent="-285750" algn="just" fontAlgn="auto">
                        <a:buFont typeface="Wingdings" panose="05000000000000000000" pitchFamily="2" charset="2"/>
                        <a:buChar char="Ø"/>
                        <a:defRPr/>
                      </a:pPr>
                      <a:r>
                        <a:rPr lang="tr-TR" sz="1600" kern="1200" dirty="0">
                          <a:solidFill>
                            <a:schemeClr val="tx1"/>
                          </a:solidFill>
                          <a:latin typeface="+mn-lt"/>
                          <a:ea typeface="+mn-ea"/>
                          <a:cs typeface="+mn-cs"/>
                        </a:rPr>
                        <a:t>Özel sektör işverenleri, çalıştırdıkları</a:t>
                      </a:r>
                      <a:r>
                        <a:rPr lang="tr-TR" sz="1600" kern="1200" baseline="0" dirty="0">
                          <a:solidFill>
                            <a:schemeClr val="tx1"/>
                          </a:solidFill>
                          <a:latin typeface="+mn-lt"/>
                          <a:ea typeface="+mn-ea"/>
                          <a:cs typeface="+mn-cs"/>
                        </a:rPr>
                        <a:t> </a:t>
                      </a:r>
                      <a:r>
                        <a:rPr lang="tr-TR" sz="1600" kern="1200" dirty="0">
                          <a:solidFill>
                            <a:schemeClr val="tx1"/>
                          </a:solidFill>
                          <a:latin typeface="+mn-lt"/>
                          <a:ea typeface="+mn-ea"/>
                          <a:cs typeface="+mn-cs"/>
                        </a:rPr>
                        <a:t>sigortalılara ilişkin sigortalının prime esas kazancı üzerinden hesaplanan malullük, yaşlılık ve ölüm sigortaları primlerinin işveren hissesinin beş puanlık kısmına isabet eden tutar kadar indirimden yararlanabilir.</a:t>
                      </a: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r>
                        <a:rPr lang="tr-TR" sz="1600" b="1" kern="1200" dirty="0">
                          <a:solidFill>
                            <a:srgbClr val="FF0000"/>
                          </a:solidFill>
                          <a:latin typeface="+mn-lt"/>
                          <a:ea typeface="+mn-ea"/>
                          <a:cs typeface="+mn-cs"/>
                        </a:rPr>
                        <a:t>ASGARİ ÜCRET ALT SINIRI ÜZERİNDEN TAMAMI  </a:t>
                      </a:r>
                    </a:p>
                    <a:p>
                      <a:pPr marL="92075" lvl="0" indent="0" fontAlgn="auto">
                        <a:buFont typeface="Wingdings" pitchFamily="2" charset="2"/>
                        <a:buNone/>
                        <a:defRPr/>
                      </a:pPr>
                      <a:r>
                        <a:rPr lang="tr-TR" sz="1600" b="1" kern="1200" dirty="0">
                          <a:solidFill>
                            <a:srgbClr val="FF0000"/>
                          </a:solidFill>
                          <a:latin typeface="+mn-lt"/>
                          <a:ea typeface="+mn-ea"/>
                          <a:cs typeface="+mn-cs"/>
                        </a:rPr>
                        <a:t>05510- Teşvik kodu</a:t>
                      </a: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Char char="Ø"/>
                        <a:defRPr/>
                      </a:pPr>
                      <a:r>
                        <a:rPr lang="tr-TR" sz="1600" kern="1200" dirty="0">
                          <a:solidFill>
                            <a:schemeClr val="tx1"/>
                          </a:solidFill>
                          <a:latin typeface="+mn-lt"/>
                          <a:ea typeface="+mn-ea"/>
                          <a:cs typeface="+mn-cs"/>
                        </a:rPr>
                        <a:t>ÖRNEK; 2.500,00 TL</a:t>
                      </a:r>
                      <a:r>
                        <a:rPr lang="tr-TR" sz="1600" kern="1200" baseline="0" dirty="0">
                          <a:solidFill>
                            <a:schemeClr val="tx1"/>
                          </a:solidFill>
                          <a:latin typeface="+mn-lt"/>
                          <a:ea typeface="+mn-ea"/>
                          <a:cs typeface="+mn-cs"/>
                        </a:rPr>
                        <a:t> ücretle çalışan personel için; </a:t>
                      </a:r>
                    </a:p>
                    <a:p>
                      <a:pPr marL="92075" lvl="0" indent="0" fontAlgn="auto">
                        <a:buFont typeface="Wingdings" pitchFamily="2" charset="2"/>
                        <a:buNone/>
                        <a:defRPr/>
                      </a:pPr>
                      <a:r>
                        <a:rPr lang="tr-TR" sz="1600" u="sng" kern="1200" baseline="0" dirty="0">
                          <a:solidFill>
                            <a:schemeClr val="tx1"/>
                          </a:solidFill>
                          <a:latin typeface="+mn-lt"/>
                          <a:ea typeface="+mn-ea"/>
                          <a:cs typeface="+mn-cs"/>
                        </a:rPr>
                        <a:t>937,50 TL ödenmesi yerine</a:t>
                      </a:r>
                    </a:p>
                    <a:p>
                      <a:pPr marL="92075" lvl="0" indent="0" fontAlgn="auto">
                        <a:buFont typeface="Wingdings" pitchFamily="2" charset="2"/>
                        <a:buNone/>
                        <a:defRPr/>
                      </a:pPr>
                      <a:r>
                        <a:rPr lang="tr-TR" sz="1600" u="sng" kern="1200" baseline="0" dirty="0">
                          <a:solidFill>
                            <a:schemeClr val="tx1"/>
                          </a:solidFill>
                          <a:latin typeface="+mn-lt"/>
                          <a:ea typeface="+mn-ea"/>
                          <a:cs typeface="+mn-cs"/>
                        </a:rPr>
                        <a:t>812,50 TL ödenecektir. </a:t>
                      </a:r>
                    </a:p>
                    <a:p>
                      <a:pPr marL="92075" lvl="0" indent="0" fontAlgn="auto">
                        <a:buFont typeface="Wingdings" pitchFamily="2" charset="2"/>
                        <a:buNone/>
                        <a:defRPr/>
                      </a:pPr>
                      <a:endParaRPr lang="tr-TR" sz="1600" u="sng"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3734523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4</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5 PUANLIK BAĞKUR (4/1-(b)) PRİM TEŞVİKİ</a:t>
            </a:r>
          </a:p>
        </p:txBody>
      </p:sp>
      <p:graphicFrame>
        <p:nvGraphicFramePr>
          <p:cNvPr id="10" name="Tablo 9"/>
          <p:cNvGraphicFramePr>
            <a:graphicFrameLocks noGrp="1"/>
          </p:cNvGraphicFramePr>
          <p:nvPr>
            <p:extLst>
              <p:ext uri="{D42A27DB-BD31-4B8C-83A1-F6EECF244321}">
                <p14:modId xmlns:p14="http://schemas.microsoft.com/office/powerpoint/2010/main" val="3231079956"/>
              </p:ext>
            </p:extLst>
          </p:nvPr>
        </p:nvGraphicFramePr>
        <p:xfrm>
          <a:off x="-2" y="748273"/>
          <a:ext cx="12076388" cy="5843450"/>
        </p:xfrm>
        <a:graphic>
          <a:graphicData uri="http://schemas.openxmlformats.org/drawingml/2006/table">
            <a:tbl>
              <a:tblPr>
                <a:effectLst>
                  <a:outerShdw blurRad="50800" dist="38100" dir="2700000" algn="tl" rotWithShape="0">
                    <a:prstClr val="black">
                      <a:alpha val="40000"/>
                    </a:prstClr>
                  </a:outerShdw>
                </a:effectLst>
              </a:tblPr>
              <a:tblGrid>
                <a:gridCol w="4425698">
                  <a:extLst>
                    <a:ext uri="{9D8B030D-6E8A-4147-A177-3AD203B41FA5}">
                      <a16:colId xmlns:a16="http://schemas.microsoft.com/office/drawing/2014/main" val="2875852557"/>
                    </a:ext>
                  </a:extLst>
                </a:gridCol>
                <a:gridCol w="3758184">
                  <a:extLst>
                    <a:ext uri="{9D8B030D-6E8A-4147-A177-3AD203B41FA5}">
                      <a16:colId xmlns:a16="http://schemas.microsoft.com/office/drawing/2014/main" val="28442730"/>
                    </a:ext>
                  </a:extLst>
                </a:gridCol>
                <a:gridCol w="3892506">
                  <a:extLst>
                    <a:ext uri="{9D8B030D-6E8A-4147-A177-3AD203B41FA5}">
                      <a16:colId xmlns:a16="http://schemas.microsoft.com/office/drawing/2014/main" val="20002"/>
                    </a:ext>
                  </a:extLst>
                </a:gridCol>
              </a:tblGrid>
              <a:tr h="589778">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5510 S.K. 81. Maddesinin 1. Fıkrasının (j) bendi.</a:t>
                      </a:r>
                    </a:p>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FİNANSMANI : HAZİNE                                                                        BAŞLAMA VE BİTİŞ TARİHİ: 01.10.2016–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700019">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 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533831">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Primlerin Hazinece karşılanmayan kısmı yasal süresi içinde ödenmeli,</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Kuruma kendi sigortalılıklarından kaynaklanan prim, idari para cezası ve bunlara ilişkin gecikme zammı ve cezası borcu bulunmamalı,</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Borcu varsa, bu borçlar yapılandırılmış veya taksitlendirilmiş olmalı,</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Yapılandırılmış/taksitlendirilmiş borçların zamanında ve düzenli bir şekilde ödenmesine devam edilmeli,</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Borçlanma ve ihya kapsamında ödenen primlerden dolayı bu indirimden yararlanılmaz</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Hazinece karşılanan prim tutarları gelir ve kurumlar vergisi, uygulamalarında gider veya maliyet unsuru olarak dikkate alınmaz.</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600" kern="1200" baseline="0" dirty="0">
                        <a:solidFill>
                          <a:schemeClr val="tx1"/>
                        </a:solidFill>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600"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5510/4b-1,2,3 (</a:t>
                      </a:r>
                      <a:r>
                        <a:rPr lang="tr-TR" sz="1600" kern="1200" baseline="0" dirty="0" err="1">
                          <a:solidFill>
                            <a:schemeClr val="tx1"/>
                          </a:solidFill>
                          <a:latin typeface="+mn-lt"/>
                          <a:ea typeface="+mn-ea"/>
                          <a:cs typeface="+mn-cs"/>
                        </a:rPr>
                        <a:t>Bağ-Kur</a:t>
                      </a:r>
                      <a:r>
                        <a:rPr lang="tr-TR" sz="1600" kern="1200" baseline="0" dirty="0">
                          <a:solidFill>
                            <a:schemeClr val="tx1"/>
                          </a:solidFill>
                          <a:latin typeface="+mn-lt"/>
                          <a:ea typeface="+mn-ea"/>
                          <a:cs typeface="+mn-cs"/>
                        </a:rPr>
                        <a:t>) sigortalılarına, %34,5 olan prim oranına %5 indirim uygulanması halinde bu oran %29,5 olacaktır.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Köy muhtarları, Gelir vergisinden muaf işleri yapan faydalanan kadın sigortalılar ve tarım sigortalılarına;  2018 yılı için 25 gün üzerinden 5 puanlık indirim sağlanır.</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600" kern="1200" baseline="0" dirty="0">
                        <a:solidFill>
                          <a:schemeClr val="tx1"/>
                        </a:solidFill>
                        <a:latin typeface="+mn-lt"/>
                        <a:ea typeface="+mn-ea"/>
                        <a:cs typeface="+mn-cs"/>
                      </a:endParaRPr>
                    </a:p>
                    <a:p>
                      <a:pPr marL="92075" lvl="0" indent="0" fontAlgn="auto">
                        <a:buFont typeface="Wingdings" pitchFamily="2" charset="2"/>
                        <a:buNone/>
                        <a:defRPr/>
                      </a:pPr>
                      <a:r>
                        <a:rPr lang="tr-TR" sz="1600" b="1" kern="1200" dirty="0">
                          <a:solidFill>
                            <a:srgbClr val="FF0000"/>
                          </a:solidFill>
                          <a:latin typeface="+mn-lt"/>
                          <a:ea typeface="+mn-ea"/>
                          <a:cs typeface="+mn-cs"/>
                        </a:rPr>
                        <a:t>ASGARİ ÜCRET ALT SINIRI ÜZERİNDEN TAMAMI  </a:t>
                      </a:r>
                    </a:p>
                    <a:p>
                      <a:pPr marL="92075" lvl="0" indent="0" fontAlgn="auto">
                        <a:buFont typeface="Wingdings" pitchFamily="2" charset="2"/>
                        <a:buNone/>
                        <a:defRPr/>
                      </a:pPr>
                      <a:r>
                        <a:rPr lang="tr-TR" sz="1600" b="1" kern="1200" dirty="0">
                          <a:solidFill>
                            <a:srgbClr val="FF0000"/>
                          </a:solidFill>
                          <a:latin typeface="+mn-lt"/>
                          <a:ea typeface="+mn-ea"/>
                          <a:cs typeface="+mn-cs"/>
                        </a:rPr>
                        <a:t>05510- Teşvik kodu</a:t>
                      </a: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Char char="Ø"/>
                        <a:defRPr/>
                      </a:pPr>
                      <a:r>
                        <a:rPr lang="tr-TR" sz="1600" kern="1200" dirty="0">
                          <a:solidFill>
                            <a:schemeClr val="tx1"/>
                          </a:solidFill>
                          <a:latin typeface="+mn-lt"/>
                          <a:ea typeface="+mn-ea"/>
                          <a:cs typeface="+mn-cs"/>
                        </a:rPr>
                        <a:t>ÖRNEK; 2.500,00 TL</a:t>
                      </a:r>
                      <a:r>
                        <a:rPr lang="tr-TR" sz="1600" kern="1200" baseline="0" dirty="0">
                          <a:solidFill>
                            <a:schemeClr val="tx1"/>
                          </a:solidFill>
                          <a:latin typeface="+mn-lt"/>
                          <a:ea typeface="+mn-ea"/>
                          <a:cs typeface="+mn-cs"/>
                        </a:rPr>
                        <a:t> bildirim için; </a:t>
                      </a:r>
                    </a:p>
                    <a:p>
                      <a:pPr marL="92075" lvl="0" indent="0" fontAlgn="auto">
                        <a:buFont typeface="Wingdings" pitchFamily="2" charset="2"/>
                        <a:buNone/>
                        <a:defRPr/>
                      </a:pPr>
                      <a:r>
                        <a:rPr lang="tr-TR" sz="1600" u="sng" kern="1200" baseline="0" dirty="0">
                          <a:solidFill>
                            <a:schemeClr val="tx1"/>
                          </a:solidFill>
                          <a:latin typeface="+mn-lt"/>
                          <a:ea typeface="+mn-ea"/>
                          <a:cs typeface="+mn-cs"/>
                        </a:rPr>
                        <a:t>862,50 TL ödenmesi yerine</a:t>
                      </a:r>
                    </a:p>
                    <a:p>
                      <a:pPr marL="92075" lvl="0" indent="0" fontAlgn="auto">
                        <a:buFont typeface="Wingdings" pitchFamily="2" charset="2"/>
                        <a:buNone/>
                        <a:defRPr/>
                      </a:pPr>
                      <a:r>
                        <a:rPr lang="tr-TR" sz="1600" u="sng" kern="1200" baseline="0" dirty="0">
                          <a:solidFill>
                            <a:schemeClr val="tx1"/>
                          </a:solidFill>
                          <a:latin typeface="+mn-lt"/>
                          <a:ea typeface="+mn-ea"/>
                          <a:cs typeface="+mn-cs"/>
                        </a:rPr>
                        <a:t>737,50 TL ödenecektir</a:t>
                      </a:r>
                      <a:r>
                        <a:rPr lang="tr-TR" sz="1600" kern="1200" baseline="0" dirty="0">
                          <a:solidFill>
                            <a:schemeClr val="tx1"/>
                          </a:solidFill>
                          <a:latin typeface="+mn-lt"/>
                          <a:ea typeface="+mn-ea"/>
                          <a:cs typeface="+mn-cs"/>
                        </a:rPr>
                        <a:t>. </a:t>
                      </a:r>
                    </a:p>
                    <a:p>
                      <a:pPr marL="92075" lvl="0" indent="0" fontAlgn="auto">
                        <a:buFont typeface="Wingdings" pitchFamily="2" charset="2"/>
                        <a:buNone/>
                        <a:defRPr/>
                      </a:pPr>
                      <a:endParaRPr lang="tr-TR" sz="1600"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29932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5</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YURTDIŞINA GÖTÜRÜLEN/GÖNDERİLEN SİGORTALILARA UYGULANAN 5 PUANLIK PRİM İNDİRİMİ</a:t>
            </a:r>
          </a:p>
        </p:txBody>
      </p:sp>
      <p:graphicFrame>
        <p:nvGraphicFramePr>
          <p:cNvPr id="10" name="Tablo 9"/>
          <p:cNvGraphicFramePr>
            <a:graphicFrameLocks noGrp="1"/>
          </p:cNvGraphicFramePr>
          <p:nvPr>
            <p:extLst>
              <p:ext uri="{D42A27DB-BD31-4B8C-83A1-F6EECF244321}">
                <p14:modId xmlns:p14="http://schemas.microsoft.com/office/powerpoint/2010/main" val="381546690"/>
              </p:ext>
            </p:extLst>
          </p:nvPr>
        </p:nvGraphicFramePr>
        <p:xfrm>
          <a:off x="-2" y="748273"/>
          <a:ext cx="12076388" cy="6186419"/>
        </p:xfrm>
        <a:graphic>
          <a:graphicData uri="http://schemas.openxmlformats.org/drawingml/2006/table">
            <a:tbl>
              <a:tblPr>
                <a:effectLst>
                  <a:outerShdw blurRad="50800" dist="38100" dir="2700000" algn="tl" rotWithShape="0">
                    <a:prstClr val="black">
                      <a:alpha val="40000"/>
                    </a:prstClr>
                  </a:outerShdw>
                </a:effectLst>
              </a:tblPr>
              <a:tblGrid>
                <a:gridCol w="4425698">
                  <a:extLst>
                    <a:ext uri="{9D8B030D-6E8A-4147-A177-3AD203B41FA5}">
                      <a16:colId xmlns:a16="http://schemas.microsoft.com/office/drawing/2014/main" val="2875852557"/>
                    </a:ext>
                  </a:extLst>
                </a:gridCol>
                <a:gridCol w="3758184">
                  <a:extLst>
                    <a:ext uri="{9D8B030D-6E8A-4147-A177-3AD203B41FA5}">
                      <a16:colId xmlns:a16="http://schemas.microsoft.com/office/drawing/2014/main" val="28442730"/>
                    </a:ext>
                  </a:extLst>
                </a:gridCol>
                <a:gridCol w="3892506">
                  <a:extLst>
                    <a:ext uri="{9D8B030D-6E8A-4147-A177-3AD203B41FA5}">
                      <a16:colId xmlns:a16="http://schemas.microsoft.com/office/drawing/2014/main" val="20002"/>
                    </a:ext>
                  </a:extLst>
                </a:gridCol>
              </a:tblGrid>
              <a:tr h="589778">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5510 S.K. 81. Maddesinin 1. Fıkrasının (i) bendi – 2013/30 Sayılı Genelge.</a:t>
                      </a:r>
                    </a:p>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FİNANSMANI : HAZİNE                                                                                  BAŞLAMA VE BİTİŞ TARİHİ: 01.06.2013–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700019">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 VE KAPSAM DIŞI OLAN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 VE 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 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533831">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Aylık prim ve hizmet belgesi Kuruma yasal süresinde verilmiş olmalı,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Primler yasal süresi içinde ödenmeli,</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Prim, idari para cezası ve bunlara ilişkin gecikme zammı ve cezası borcu bulunmamalı,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Borcu varsa, bu borçlar yapılandırılmış veya taksitlendirilmiş olmalı,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Yapılandırılmış/taksitlendirilmiş borçların zamanında ve düzenli bir şekilde ödenmesine devam edilmeli,</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Kayıt dışı sigortalı çalıştırılmamalı,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Sahte sigortalı bildiriminde bulunulmamalı,</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baseline="0" dirty="0">
                          <a:solidFill>
                            <a:schemeClr val="tx1"/>
                          </a:solidFill>
                          <a:latin typeface="+mn-lt"/>
                          <a:ea typeface="+mn-ea"/>
                          <a:cs typeface="+mn-cs"/>
                        </a:rPr>
                        <a:t>KAPSAM DIŞI ; Kamu işyerleri, ihaleli işler,</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
                        <a:tabLst/>
                        <a:defRPr/>
                      </a:pPr>
                      <a:r>
                        <a:rPr lang="tr-TR" sz="1600" kern="1200" baseline="0" dirty="0">
                          <a:solidFill>
                            <a:schemeClr val="tx1"/>
                          </a:solidFill>
                          <a:latin typeface="+mn-lt"/>
                          <a:ea typeface="+mn-ea"/>
                          <a:cs typeface="+mn-cs"/>
                        </a:rPr>
                        <a:t>5 Puan indirim (5510 81/ı) ile birlikte uygulanmaz.  SPEK üzerinden hesaplanan işveren hissesinin GSS payından 5 puanlık indirim uygulanır.</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KAPSAM </a:t>
                      </a:r>
                      <a:r>
                        <a:rPr lang="tr-TR" sz="1600" kern="1200" baseline="0" dirty="0" err="1">
                          <a:solidFill>
                            <a:schemeClr val="tx1"/>
                          </a:solidFill>
                          <a:latin typeface="+mn-lt"/>
                          <a:ea typeface="+mn-ea"/>
                          <a:cs typeface="+mn-cs"/>
                        </a:rPr>
                        <a:t>DIŞI:Sosyal</a:t>
                      </a:r>
                      <a:r>
                        <a:rPr lang="tr-TR" sz="1600" kern="1200" baseline="0" dirty="0">
                          <a:solidFill>
                            <a:schemeClr val="tx1"/>
                          </a:solidFill>
                          <a:latin typeface="+mn-lt"/>
                          <a:ea typeface="+mn-ea"/>
                          <a:cs typeface="+mn-cs"/>
                        </a:rPr>
                        <a:t> güvenlik destek primine tabi çalışanlardan, Libya’da çalışanlardan, zorunlu staja tabi tutulan öğrenciler, aday çırak, çırak ve işletmelerde mesleki eğitim gören öğrencilerden, iş kaybı tazminatı alanlardan ve harp malulleri ile vazife malullüğü aylığı alanlardan dolayı bu indirimden yararlanılamaz.</a:t>
                      </a: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92075" lvl="0" indent="0" algn="just" fontAlgn="auto">
                        <a:buFont typeface="Wingdings" pitchFamily="2" charset="2"/>
                        <a:buChar char="Ø"/>
                        <a:defRPr/>
                      </a:pPr>
                      <a:endParaRPr lang="tr-TR" sz="1600" kern="1200" dirty="0">
                        <a:solidFill>
                          <a:schemeClr val="tx1"/>
                        </a:solidFill>
                        <a:latin typeface="+mn-lt"/>
                        <a:ea typeface="+mn-ea"/>
                        <a:cs typeface="+mn-cs"/>
                      </a:endParaRPr>
                    </a:p>
                    <a:p>
                      <a:pPr marL="92075" lvl="0" indent="0" algn="just" fontAlgn="auto">
                        <a:buFont typeface="Wingdings" pitchFamily="2" charset="2"/>
                        <a:buChar char="Ø"/>
                        <a:defRPr/>
                      </a:pPr>
                      <a:r>
                        <a:rPr lang="tr-TR" sz="1600" kern="1200" dirty="0">
                          <a:solidFill>
                            <a:schemeClr val="tx1"/>
                          </a:solidFill>
                          <a:latin typeface="+mn-lt"/>
                          <a:ea typeface="+mn-ea"/>
                          <a:cs typeface="+mn-cs"/>
                        </a:rPr>
                        <a:t>Özel sektör işverenlerinin yurt dışındaki işyerlerinde çalıştırılmak üzere yurt içinden götürülen/gönderilen sigortalıları için uygulanan bu indirim kapsamında, sigortalıların prime esas kazançları üzerinden hesaplanan genel sağlık sigortası primlerinin işveren hissesinin 5 puanlık kısmı Hazine tarafından karşılanmaktadır.</a:t>
                      </a:r>
                    </a:p>
                    <a:p>
                      <a:pPr marL="92075" lvl="0" indent="0" algn="just" fontAlgn="auto">
                        <a:buFont typeface="Wingdings" pitchFamily="2" charset="2"/>
                        <a:buNone/>
                        <a:defRPr/>
                      </a:pPr>
                      <a:endParaRPr lang="tr-TR" sz="1600" kern="1200" dirty="0">
                        <a:solidFill>
                          <a:schemeClr val="tx1"/>
                        </a:solidFill>
                        <a:latin typeface="+mn-lt"/>
                        <a:ea typeface="+mn-ea"/>
                        <a:cs typeface="+mn-cs"/>
                      </a:endParaRPr>
                    </a:p>
                    <a:p>
                      <a:pPr marL="92075" lvl="0" indent="0" fontAlgn="auto">
                        <a:buFont typeface="Wingdings" pitchFamily="2" charset="2"/>
                        <a:buNone/>
                        <a:defRPr/>
                      </a:pPr>
                      <a:r>
                        <a:rPr lang="tr-TR" sz="1600" b="1" kern="1200" dirty="0">
                          <a:solidFill>
                            <a:srgbClr val="FF0000"/>
                          </a:solidFill>
                          <a:latin typeface="+mn-lt"/>
                          <a:ea typeface="+mn-ea"/>
                          <a:cs typeface="+mn-cs"/>
                        </a:rPr>
                        <a:t>ASGARİ ÜCRET ALT SINIRI ÜZERİNDEN TAMAMI  </a:t>
                      </a:r>
                    </a:p>
                    <a:p>
                      <a:pPr marL="92075" lvl="0" indent="0" fontAlgn="auto">
                        <a:buFont typeface="Wingdings" pitchFamily="2" charset="2"/>
                        <a:buNone/>
                        <a:defRPr/>
                      </a:pPr>
                      <a:r>
                        <a:rPr lang="tr-TR" sz="1600" b="1" kern="1200" dirty="0">
                          <a:solidFill>
                            <a:srgbClr val="FF0000"/>
                          </a:solidFill>
                          <a:latin typeface="+mn-lt"/>
                          <a:ea typeface="+mn-ea"/>
                          <a:cs typeface="+mn-cs"/>
                        </a:rPr>
                        <a:t>06486- Teşvik kodu</a:t>
                      </a: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Char char="Ø"/>
                        <a:defRPr/>
                      </a:pPr>
                      <a:r>
                        <a:rPr lang="tr-TR" sz="1600" kern="1200" dirty="0">
                          <a:solidFill>
                            <a:schemeClr val="tx1"/>
                          </a:solidFill>
                          <a:latin typeface="+mn-lt"/>
                          <a:ea typeface="+mn-ea"/>
                          <a:cs typeface="+mn-cs"/>
                        </a:rPr>
                        <a:t>ÖRNEK; 2.500,00 TL</a:t>
                      </a:r>
                      <a:r>
                        <a:rPr lang="tr-TR" sz="1600" kern="1200" baseline="0" dirty="0">
                          <a:solidFill>
                            <a:schemeClr val="tx1"/>
                          </a:solidFill>
                          <a:latin typeface="+mn-lt"/>
                          <a:ea typeface="+mn-ea"/>
                          <a:cs typeface="+mn-cs"/>
                        </a:rPr>
                        <a:t> ücretle çalışan personel için; </a:t>
                      </a:r>
                    </a:p>
                    <a:p>
                      <a:pPr marL="92075" lvl="0" indent="0" fontAlgn="auto">
                        <a:buFont typeface="Wingdings" pitchFamily="2" charset="2"/>
                        <a:buNone/>
                        <a:defRPr/>
                      </a:pPr>
                      <a:r>
                        <a:rPr lang="tr-TR" sz="1600" u="sng" kern="1200" baseline="0" dirty="0">
                          <a:solidFill>
                            <a:schemeClr val="tx1"/>
                          </a:solidFill>
                          <a:latin typeface="+mn-lt"/>
                          <a:ea typeface="+mn-ea"/>
                          <a:cs typeface="+mn-cs"/>
                        </a:rPr>
                        <a:t>362,50 TL ödenmesi yerine</a:t>
                      </a:r>
                    </a:p>
                    <a:p>
                      <a:pPr marL="92075" lvl="0" indent="0" fontAlgn="auto">
                        <a:buFont typeface="Wingdings" pitchFamily="2" charset="2"/>
                        <a:buNone/>
                        <a:defRPr/>
                      </a:pPr>
                      <a:r>
                        <a:rPr lang="tr-TR" sz="1600" u="sng" kern="1200" baseline="0" dirty="0">
                          <a:solidFill>
                            <a:schemeClr val="tx1"/>
                          </a:solidFill>
                          <a:latin typeface="+mn-lt"/>
                          <a:ea typeface="+mn-ea"/>
                          <a:cs typeface="+mn-cs"/>
                        </a:rPr>
                        <a:t>237,50 TL ödenecektir. </a:t>
                      </a:r>
                    </a:p>
                    <a:p>
                      <a:pPr marL="92075" lvl="0" indent="0" fontAlgn="auto">
                        <a:buFont typeface="Wingdings" pitchFamily="2" charset="2"/>
                        <a:buNone/>
                        <a:defRPr/>
                      </a:pPr>
                      <a:endParaRPr lang="tr-TR" sz="1600" u="sng"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4120822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6</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YATIRIMLARDA DEVLET YARDIMLARI HAKKINDA KARARLAR UYARINCA UYGULANAN TEŞVİK </a:t>
            </a:r>
          </a:p>
        </p:txBody>
      </p:sp>
      <p:graphicFrame>
        <p:nvGraphicFramePr>
          <p:cNvPr id="10" name="Tablo 9"/>
          <p:cNvGraphicFramePr>
            <a:graphicFrameLocks noGrp="1"/>
          </p:cNvGraphicFramePr>
          <p:nvPr>
            <p:extLst>
              <p:ext uri="{D42A27DB-BD31-4B8C-83A1-F6EECF244321}">
                <p14:modId xmlns:p14="http://schemas.microsoft.com/office/powerpoint/2010/main" val="2696758606"/>
              </p:ext>
            </p:extLst>
          </p:nvPr>
        </p:nvGraphicFramePr>
        <p:xfrm>
          <a:off x="-2" y="748273"/>
          <a:ext cx="12076388" cy="6186419"/>
        </p:xfrm>
        <a:graphic>
          <a:graphicData uri="http://schemas.openxmlformats.org/drawingml/2006/table">
            <a:tbl>
              <a:tblPr>
                <a:effectLst>
                  <a:outerShdw blurRad="50800" dist="38100" dir="2700000" algn="tl" rotWithShape="0">
                    <a:prstClr val="black">
                      <a:alpha val="40000"/>
                    </a:prstClr>
                  </a:outerShdw>
                </a:effectLst>
              </a:tblPr>
              <a:tblGrid>
                <a:gridCol w="4425698">
                  <a:extLst>
                    <a:ext uri="{9D8B030D-6E8A-4147-A177-3AD203B41FA5}">
                      <a16:colId xmlns:a16="http://schemas.microsoft.com/office/drawing/2014/main" val="2875852557"/>
                    </a:ext>
                  </a:extLst>
                </a:gridCol>
                <a:gridCol w="3758184">
                  <a:extLst>
                    <a:ext uri="{9D8B030D-6E8A-4147-A177-3AD203B41FA5}">
                      <a16:colId xmlns:a16="http://schemas.microsoft.com/office/drawing/2014/main" val="28442730"/>
                    </a:ext>
                  </a:extLst>
                </a:gridCol>
                <a:gridCol w="3892506">
                  <a:extLst>
                    <a:ext uri="{9D8B030D-6E8A-4147-A177-3AD203B41FA5}">
                      <a16:colId xmlns:a16="http://schemas.microsoft.com/office/drawing/2014/main" val="20002"/>
                    </a:ext>
                  </a:extLst>
                </a:gridCol>
              </a:tblGrid>
              <a:tr h="589778">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5510 S.K. Ek 2. Maddesi 2011/54 - 2012/30 - 2012/37 Sayılı Genelgeler.</a:t>
                      </a:r>
                    </a:p>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FİNANSMANI : EKONOMİ BAKANLIĞI                                                          BAŞLAMA VE BİTİŞ TARİHİ: 01.10.2009-</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700019">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KAPSAM DIŞI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SAĞLANAN DESTEK</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533831">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Aylık prim ve hizmet belgesi Kuruma yasal süresinde verilmiş olmalı,</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Primler yasal süresi içinde ödenmeli, Türkiye genelinde prim, idari para cezası ve bunlara ilişkin gecikme zammı ve cezası borcunun olmaması,</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Ekonomi Bakanlığınca düzenlenen teşvik belgesi alınmış olmalı,</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Borcu varsa, bu borçlar yapılandırılmış veya taksitlendirilmiş olmalı ve bu borçların zamanında ve düzenli bir şekilde ödenmesine devam edilmeli,</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Teşvik belgesinin tamamlama vizesinin yapılmış olması (gemi yatırımları hariç),</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Kayıt dışı sigortalı çalıştırılmamalı, sahte sigortalı bildiriminde bulunulmamalı,</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Kamu işyerleri, ihaleli işler,</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Sosyal güvenlik destek  primine tabi çalışan sigortalılardan ve yurtdışında çalıştırılan sigortalılardan dolayı da bu teşvikten yararlanılamayacaktır.</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baseline="0" dirty="0">
                          <a:solidFill>
                            <a:schemeClr val="tx1"/>
                          </a:solidFill>
                          <a:latin typeface="+mn-lt"/>
                          <a:ea typeface="+mn-ea"/>
                          <a:cs typeface="+mn-cs"/>
                        </a:rPr>
                        <a:t>NOT: İlave 6 puanlık indirimle aynı dönem için uygulanmaz.</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b="1" kern="1200" baseline="0" dirty="0">
                          <a:solidFill>
                            <a:srgbClr val="FF0000"/>
                          </a:solidFill>
                          <a:latin typeface="+mn-lt"/>
                          <a:ea typeface="+mn-ea"/>
                          <a:cs typeface="+mn-cs"/>
                        </a:rPr>
                        <a:t>ASGARİ ÜCRET ALT SINIRI ÜZERİNDEN TAMAMI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b="1" kern="1200" baseline="0" dirty="0">
                          <a:solidFill>
                            <a:srgbClr val="FF0000"/>
                          </a:solidFill>
                          <a:latin typeface="+mn-lt"/>
                          <a:ea typeface="+mn-ea"/>
                          <a:cs typeface="+mn-cs"/>
                        </a:rPr>
                        <a:t>25510, 16322, 26322 – Teşvik Kodu </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baseline="0" dirty="0">
                          <a:solidFill>
                            <a:schemeClr val="tx1"/>
                          </a:solidFill>
                          <a:latin typeface="+mn-lt"/>
                          <a:ea typeface="+mn-ea"/>
                          <a:cs typeface="+mn-cs"/>
                        </a:rPr>
                        <a:t>ÖRNEK; 2.500,00 TL ücretle çalışan personel için;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u="sng" kern="1200" baseline="0" dirty="0">
                          <a:solidFill>
                            <a:schemeClr val="tx1"/>
                          </a:solidFill>
                          <a:latin typeface="+mn-lt"/>
                          <a:ea typeface="+mn-ea"/>
                          <a:cs typeface="+mn-cs"/>
                        </a:rPr>
                        <a:t>937,50 TL ödenmesi yerine 497,93 TL ödenecektir. (1.2.3.4.5. Bölgeler)</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u="sng" kern="1200" baseline="0" dirty="0">
                          <a:solidFill>
                            <a:schemeClr val="tx1"/>
                          </a:solidFill>
                          <a:latin typeface="+mn-lt"/>
                          <a:ea typeface="+mn-ea"/>
                          <a:cs typeface="+mn-cs"/>
                        </a:rPr>
                        <a:t>937,50 TL ödenmesi yerine 213,80 TL ödenecektir. (6.Bölge)</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600"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92075" lvl="0" indent="0" algn="just" fontAlgn="auto">
                        <a:buFont typeface="Wingdings" pitchFamily="2" charset="2"/>
                        <a:buChar char="Ø"/>
                        <a:defRPr/>
                      </a:pPr>
                      <a:r>
                        <a:rPr lang="tr-TR" sz="1600" kern="1200" dirty="0">
                          <a:solidFill>
                            <a:schemeClr val="tx1"/>
                          </a:solidFill>
                          <a:latin typeface="+mn-lt"/>
                          <a:ea typeface="+mn-ea"/>
                          <a:cs typeface="+mn-cs"/>
                        </a:rPr>
                        <a:t>Prime esas kazanç alt sınırı üzerinden hesaplanan sigorta primlerinin; işveren hisselerinin tamamına veya Bakanlar Kurulunca istatistiki bölge birimleri sınıflandırması, kişi başına düşen milli gelir veya sosyoekonomik gelişmişlik düzeyleri dikkate alınmak suretiyle belirlenen illerde işveren hisseleri ile birlikte sigortalı hisselerinin tamamına kadar olan kısmı Ekonomi Bakanlığı bütçesinden karşılanmaktadır. Teşvik kapsamındaki işyerlerine ilişkin bilgiler Ekonomi Bakanlığınca Kuruma intikal ettirildikten sonra bu bilgiler Kurum veri tabanına kaydedildiğinden, bahse konu destekten yararlanmak için Kuruma ayrıca müracaat edilmesine gerek bulunmamaktadır.</a:t>
                      </a: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3215420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7</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SOSYAL HİZMETLERDEN FAYDALANAN ÇOCUKLARIN İSTİHDAMI HALİNDE UYGULANAN TEŞVİK </a:t>
            </a:r>
          </a:p>
        </p:txBody>
      </p:sp>
      <p:graphicFrame>
        <p:nvGraphicFramePr>
          <p:cNvPr id="10" name="Tablo 9"/>
          <p:cNvGraphicFramePr>
            <a:graphicFrameLocks noGrp="1"/>
          </p:cNvGraphicFramePr>
          <p:nvPr>
            <p:extLst>
              <p:ext uri="{D42A27DB-BD31-4B8C-83A1-F6EECF244321}">
                <p14:modId xmlns:p14="http://schemas.microsoft.com/office/powerpoint/2010/main" val="3557736677"/>
              </p:ext>
            </p:extLst>
          </p:nvPr>
        </p:nvGraphicFramePr>
        <p:xfrm>
          <a:off x="-2" y="748273"/>
          <a:ext cx="12076388" cy="6109727"/>
        </p:xfrm>
        <a:graphic>
          <a:graphicData uri="http://schemas.openxmlformats.org/drawingml/2006/table">
            <a:tbl>
              <a:tblPr>
                <a:effectLst>
                  <a:outerShdw blurRad="50800" dist="38100" dir="2700000" algn="tl" rotWithShape="0">
                    <a:prstClr val="black">
                      <a:alpha val="40000"/>
                    </a:prstClr>
                  </a:outerShdw>
                </a:effectLst>
              </a:tblPr>
              <a:tblGrid>
                <a:gridCol w="4425698">
                  <a:extLst>
                    <a:ext uri="{9D8B030D-6E8A-4147-A177-3AD203B41FA5}">
                      <a16:colId xmlns:a16="http://schemas.microsoft.com/office/drawing/2014/main" val="2875852557"/>
                    </a:ext>
                  </a:extLst>
                </a:gridCol>
                <a:gridCol w="3758184">
                  <a:extLst>
                    <a:ext uri="{9D8B030D-6E8A-4147-A177-3AD203B41FA5}">
                      <a16:colId xmlns:a16="http://schemas.microsoft.com/office/drawing/2014/main" val="28442730"/>
                    </a:ext>
                  </a:extLst>
                </a:gridCol>
                <a:gridCol w="3892506">
                  <a:extLst>
                    <a:ext uri="{9D8B030D-6E8A-4147-A177-3AD203B41FA5}">
                      <a16:colId xmlns:a16="http://schemas.microsoft.com/office/drawing/2014/main" val="20002"/>
                    </a:ext>
                  </a:extLst>
                </a:gridCol>
              </a:tblGrid>
              <a:tr h="623548">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2828 S.K. Ek 1. Maddesi </a:t>
                      </a:r>
                    </a:p>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FİNANSMANI : HAZİNE                                                                          BAŞLAMA VE BİTİŞ TARİHİ: 19.02.2014–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716036">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 VE KAPSAM DIŞI OLAN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 VE 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 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770143">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Aylık prim ve hizmet belgesi Kuruma yasal süresinde verilmiş olmalı,</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Prim, idari para cezası ve bunlara ilişkin gecikme zammı ve cezası borcu bulunmamalı, </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Yapılandırılmış/taksitlendirilmiş borçların zamanında ve düzenli bir şekilde ödenmesine devam edilmeli,</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Sahte sigortalı bildiriminde bulunulmamalı, kayıt dışı sigortalı çalıştırılmamalı</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8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dirty="0"/>
                        <a:t>Not: </a:t>
                      </a:r>
                      <a:r>
                        <a:rPr lang="tr-TR" sz="1600" dirty="0">
                          <a:solidFill>
                            <a:srgbClr val="FF0000"/>
                          </a:solidFill>
                        </a:rPr>
                        <a:t>Destekten yararlanma süresi 5 yıldır.</a:t>
                      </a: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dirty="0"/>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19/02/2014 tarihinden sonra işe alınmış olmalı,</a:t>
                      </a:r>
                    </a:p>
                    <a:p>
                      <a:pPr marL="285750" marR="0" lvl="0" indent="-285750" algn="l" defTabSz="914400" rtl="0" eaLnBrk="1" fontAlgn="auto" latinLnBrk="0" hangingPunct="1">
                        <a:lnSpc>
                          <a:spcPct val="100000"/>
                        </a:lnSpc>
                        <a:spcBef>
                          <a:spcPct val="0"/>
                        </a:spcBef>
                        <a:spcAft>
                          <a:spcPct val="0"/>
                        </a:spcAft>
                        <a:buClrTx/>
                        <a:buSzTx/>
                        <a:buFont typeface="Wingdings" panose="05000000000000000000" pitchFamily="2" charset="2"/>
                        <a:buChar char="Ø"/>
                        <a:tabLst/>
                        <a:defRPr/>
                      </a:pPr>
                      <a:r>
                        <a:rPr lang="tr-TR" sz="1600" kern="1200" baseline="0" dirty="0">
                          <a:solidFill>
                            <a:schemeClr val="tx1"/>
                          </a:solidFill>
                          <a:latin typeface="+mn-lt"/>
                          <a:ea typeface="+mn-ea"/>
                          <a:cs typeface="+mn-cs"/>
                        </a:rPr>
                        <a:t> 2828 sayılı Kanunun Ek 1 inci maddesinin birinci fıkrasının kapsamında olup; istihdam hakkından henüz yararlanmamış olanlar, istihdam hakkından yararlanmış ancak memuriyet ile ilişiği kesilenler, devlet memuru olma şartlarını taşımamaları sebebiyle kamu kurumlarında istihdamı sağlanamayan hak sahibi olmak,</a:t>
                      </a: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377825" lvl="0" indent="-285750" fontAlgn="auto">
                        <a:buFont typeface="Wingdings" panose="05000000000000000000" pitchFamily="2" charset="2"/>
                        <a:buChar char="Ø"/>
                        <a:defRPr/>
                      </a:pPr>
                      <a:r>
                        <a:rPr lang="tr-TR" sz="1600" kern="1200" baseline="0" dirty="0">
                          <a:solidFill>
                            <a:schemeClr val="tx1"/>
                          </a:solidFill>
                          <a:latin typeface="+mn-lt"/>
                          <a:ea typeface="+mn-ea"/>
                          <a:cs typeface="+mn-cs"/>
                        </a:rPr>
                        <a:t>Prime esas kazanç alt sınır üzerinden hesaplanan sigorta primi ve işsizlik sigortası priminin sigortalı ve işveren hissesinin tamamı Hazine tarafından karşılanacaktır.</a:t>
                      </a: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r>
                        <a:rPr lang="tr-TR" sz="1600" b="1" kern="1200" dirty="0">
                          <a:solidFill>
                            <a:srgbClr val="FF0000"/>
                          </a:solidFill>
                          <a:latin typeface="+mn-lt"/>
                          <a:ea typeface="+mn-ea"/>
                          <a:cs typeface="+mn-cs"/>
                        </a:rPr>
                        <a:t>ASGARİ ÜCRET ALT SINIRI ÜZERİNDEN TAMAMI  </a:t>
                      </a:r>
                    </a:p>
                    <a:p>
                      <a:pPr marL="92075" lvl="0" indent="0" fontAlgn="auto">
                        <a:buFont typeface="Wingdings" pitchFamily="2" charset="2"/>
                        <a:buNone/>
                        <a:defRPr/>
                      </a:pPr>
                      <a:r>
                        <a:rPr lang="tr-TR" sz="1600" b="1" kern="1200" dirty="0">
                          <a:solidFill>
                            <a:srgbClr val="FF0000"/>
                          </a:solidFill>
                          <a:latin typeface="+mn-lt"/>
                          <a:ea typeface="+mn-ea"/>
                          <a:cs typeface="+mn-cs"/>
                        </a:rPr>
                        <a:t>02828- Teşvik kodu</a:t>
                      </a: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Char char="Ø"/>
                        <a:defRPr/>
                      </a:pPr>
                      <a:r>
                        <a:rPr lang="tr-TR" sz="1600" kern="1200" dirty="0">
                          <a:solidFill>
                            <a:schemeClr val="tx1"/>
                          </a:solidFill>
                          <a:latin typeface="+mn-lt"/>
                          <a:ea typeface="+mn-ea"/>
                          <a:cs typeface="+mn-cs"/>
                        </a:rPr>
                        <a:t>ÖRNEK; 2.500,00 TL</a:t>
                      </a:r>
                      <a:r>
                        <a:rPr lang="tr-TR" sz="1600" kern="1200" baseline="0" dirty="0">
                          <a:solidFill>
                            <a:schemeClr val="tx1"/>
                          </a:solidFill>
                          <a:latin typeface="+mn-lt"/>
                          <a:ea typeface="+mn-ea"/>
                          <a:cs typeface="+mn-cs"/>
                        </a:rPr>
                        <a:t> ücretle çalışan personel için; </a:t>
                      </a:r>
                    </a:p>
                    <a:p>
                      <a:pPr marL="92075" lvl="0" indent="0" fontAlgn="auto">
                        <a:buFont typeface="Wingdings" pitchFamily="2" charset="2"/>
                        <a:buNone/>
                        <a:defRPr/>
                      </a:pPr>
                      <a:r>
                        <a:rPr lang="tr-TR" sz="1600" u="sng" kern="1200" baseline="0" dirty="0">
                          <a:solidFill>
                            <a:schemeClr val="tx1"/>
                          </a:solidFill>
                          <a:latin typeface="+mn-lt"/>
                          <a:ea typeface="+mn-ea"/>
                          <a:cs typeface="+mn-cs"/>
                        </a:rPr>
                        <a:t>937,50 TL ödenmesi yerine</a:t>
                      </a:r>
                    </a:p>
                    <a:p>
                      <a:pPr marL="92075" lvl="0" indent="0" fontAlgn="auto">
                        <a:buFont typeface="Wingdings" pitchFamily="2" charset="2"/>
                        <a:buNone/>
                        <a:defRPr/>
                      </a:pPr>
                      <a:r>
                        <a:rPr lang="tr-TR" sz="1600" u="sng" kern="1200" baseline="0" dirty="0">
                          <a:solidFill>
                            <a:schemeClr val="tx1"/>
                          </a:solidFill>
                          <a:latin typeface="+mn-lt"/>
                          <a:ea typeface="+mn-ea"/>
                          <a:cs typeface="+mn-cs"/>
                        </a:rPr>
                        <a:t>176,50 TL ödenecektir.</a:t>
                      </a:r>
                    </a:p>
                    <a:p>
                      <a:pPr marL="92075" lvl="0" indent="0" fontAlgn="auto">
                        <a:buFont typeface="Wingdings" pitchFamily="2" charset="2"/>
                        <a:buNone/>
                        <a:defRPr/>
                      </a:pPr>
                      <a:endParaRPr lang="tr-TR" sz="1600" u="sng" kern="1200" baseline="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58282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8</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BÖLGESEL İLAVE 6 puanlık SİGORTA prim teşviki</a:t>
            </a:r>
          </a:p>
        </p:txBody>
      </p:sp>
      <p:graphicFrame>
        <p:nvGraphicFramePr>
          <p:cNvPr id="10" name="Tablo 9"/>
          <p:cNvGraphicFramePr>
            <a:graphicFrameLocks noGrp="1"/>
          </p:cNvGraphicFramePr>
          <p:nvPr>
            <p:extLst>
              <p:ext uri="{D42A27DB-BD31-4B8C-83A1-F6EECF244321}">
                <p14:modId xmlns:p14="http://schemas.microsoft.com/office/powerpoint/2010/main" val="144018574"/>
              </p:ext>
            </p:extLst>
          </p:nvPr>
        </p:nvGraphicFramePr>
        <p:xfrm>
          <a:off x="-2" y="756745"/>
          <a:ext cx="12076388" cy="6318337"/>
        </p:xfrm>
        <a:graphic>
          <a:graphicData uri="http://schemas.openxmlformats.org/drawingml/2006/table">
            <a:tbl>
              <a:tblPr>
                <a:effectLst>
                  <a:outerShdw blurRad="50800" dist="38100" dir="2700000" algn="tl" rotWithShape="0">
                    <a:prstClr val="black">
                      <a:alpha val="40000"/>
                    </a:prstClr>
                  </a:outerShdw>
                </a:effectLst>
              </a:tblPr>
              <a:tblGrid>
                <a:gridCol w="4425698">
                  <a:extLst>
                    <a:ext uri="{9D8B030D-6E8A-4147-A177-3AD203B41FA5}">
                      <a16:colId xmlns:a16="http://schemas.microsoft.com/office/drawing/2014/main" val="2875852557"/>
                    </a:ext>
                  </a:extLst>
                </a:gridCol>
                <a:gridCol w="3950208">
                  <a:extLst>
                    <a:ext uri="{9D8B030D-6E8A-4147-A177-3AD203B41FA5}">
                      <a16:colId xmlns:a16="http://schemas.microsoft.com/office/drawing/2014/main" val="28442730"/>
                    </a:ext>
                  </a:extLst>
                </a:gridCol>
                <a:gridCol w="3700482">
                  <a:extLst>
                    <a:ext uri="{9D8B030D-6E8A-4147-A177-3AD203B41FA5}">
                      <a16:colId xmlns:a16="http://schemas.microsoft.com/office/drawing/2014/main" val="20002"/>
                    </a:ext>
                  </a:extLst>
                </a:gridCol>
              </a:tblGrid>
              <a:tr h="586506">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5510 S.K. 81MD. (2f), 2013/30,2016/8 S. SGK GENELGELERİ  FİNANSMANI : HAZİNE                                                  BAŞLAMA VE BİTİŞ TARİHİ: 01.01.2013 – </a:t>
                      </a:r>
                      <a:r>
                        <a:rPr kumimoji="0" lang="tr-TR" sz="2000" b="1" i="0" u="none" strike="noStrike" cap="none" normalizeH="0" baseline="0" dirty="0">
                          <a:ln>
                            <a:noFill/>
                          </a:ln>
                          <a:solidFill>
                            <a:srgbClr val="FF0000"/>
                          </a:solidFill>
                          <a:effectLst/>
                          <a:latin typeface="Calibri" pitchFamily="34" charset="0"/>
                          <a:cs typeface="Calibri" pitchFamily="34" charset="0"/>
                        </a:rPr>
                        <a:t>31.12.2018 </a:t>
                      </a:r>
                      <a:r>
                        <a:rPr kumimoji="0" lang="tr-TR" sz="2000" b="1" i="0" u="none" strike="noStrike" cap="none" normalizeH="0" baseline="0" dirty="0">
                          <a:ln>
                            <a:noFill/>
                          </a:ln>
                          <a:solidFill>
                            <a:srgbClr val="FFFFFF"/>
                          </a:solidFill>
                          <a:effectLst/>
                          <a:latin typeface="Calibri" pitchFamily="34" charset="0"/>
                          <a:cs typeface="Calibri" pitchFamily="34" charset="0"/>
                        </a:rPr>
                        <a:t> (08.02.2018 </a:t>
                      </a:r>
                      <a:r>
                        <a:rPr kumimoji="0" lang="tr-TR" sz="2000" b="1" i="0" u="none" strike="noStrike" cap="none" normalizeH="0" baseline="0" dirty="0" err="1">
                          <a:ln>
                            <a:noFill/>
                          </a:ln>
                          <a:solidFill>
                            <a:srgbClr val="FFFFFF"/>
                          </a:solidFill>
                          <a:effectLst/>
                          <a:latin typeface="Calibri" pitchFamily="34" charset="0"/>
                          <a:cs typeface="Calibri" pitchFamily="34" charset="0"/>
                        </a:rPr>
                        <a:t>R.G.Tarihli</a:t>
                      </a:r>
                      <a:r>
                        <a:rPr kumimoji="0" lang="tr-TR" sz="2000" b="1" i="0" u="none" strike="noStrike" cap="none" normalizeH="0" baseline="0" dirty="0">
                          <a:ln>
                            <a:noFill/>
                          </a:ln>
                          <a:solidFill>
                            <a:srgbClr val="FFFFFF"/>
                          </a:solidFill>
                          <a:effectLst/>
                          <a:latin typeface="Calibri" pitchFamily="34" charset="0"/>
                          <a:cs typeface="Calibri" pitchFamily="34" charset="0"/>
                        </a:rPr>
                        <a:t> 2018/11190 sayılı BKK ile uzatılmıştır)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588097">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 VE KAPSAM DIŞI OLAN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 VE 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 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926651">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92075" lvl="0" indent="0" algn="just" fontAlgn="auto">
                        <a:buFont typeface="Wingdings" pitchFamily="2" charset="2"/>
                        <a:buChar char="Ø"/>
                        <a:defRPr/>
                      </a:pPr>
                      <a:r>
                        <a:rPr lang="tr-TR" sz="1600" kern="1200" dirty="0" err="1">
                          <a:solidFill>
                            <a:schemeClr val="tx1"/>
                          </a:solidFill>
                          <a:latin typeface="+mn-lt"/>
                          <a:ea typeface="+mn-ea"/>
                          <a:cs typeface="+mn-cs"/>
                        </a:rPr>
                        <a:t>APHB’nin</a:t>
                      </a:r>
                      <a:r>
                        <a:rPr lang="tr-TR" sz="1600" kern="1200" dirty="0">
                          <a:solidFill>
                            <a:schemeClr val="tx1"/>
                          </a:solidFill>
                          <a:latin typeface="+mn-lt"/>
                          <a:ea typeface="+mn-ea"/>
                          <a:cs typeface="+mn-cs"/>
                        </a:rPr>
                        <a:t> yasal süresi içinde verilmesi,</a:t>
                      </a:r>
                    </a:p>
                    <a:p>
                      <a:pPr marL="92075" lvl="0" indent="0" fontAlgn="auto">
                        <a:buFont typeface="Wingdings" pitchFamily="2" charset="2"/>
                        <a:buChar char="Ø"/>
                        <a:defRPr/>
                      </a:pPr>
                      <a:r>
                        <a:rPr lang="tr-TR" sz="1600" kern="1200" dirty="0">
                          <a:solidFill>
                            <a:schemeClr val="tx1"/>
                          </a:solidFill>
                          <a:latin typeface="+mn-lt"/>
                          <a:ea typeface="+mn-ea"/>
                          <a:cs typeface="+mn-cs"/>
                        </a:rPr>
                        <a:t>Kapsama giren sigortalıların işyerinde fiilen çalıştırılması, </a:t>
                      </a:r>
                    </a:p>
                    <a:p>
                      <a:pPr marL="92075" lvl="0" indent="0" fontAlgn="auto">
                        <a:buFont typeface="Wingdings" pitchFamily="2" charset="2"/>
                        <a:buChar char="Ø"/>
                        <a:defRPr/>
                      </a:pPr>
                      <a:r>
                        <a:rPr lang="tr-TR" sz="1600" kern="1200" dirty="0">
                          <a:solidFill>
                            <a:schemeClr val="tx1"/>
                          </a:solidFill>
                          <a:latin typeface="+mn-lt"/>
                          <a:ea typeface="+mn-ea"/>
                          <a:cs typeface="+mn-cs"/>
                        </a:rPr>
                        <a:t>İşverenin </a:t>
                      </a:r>
                      <a:r>
                        <a:rPr lang="tr-TR" sz="1600" kern="1200" dirty="0">
                          <a:solidFill>
                            <a:srgbClr val="FF0000"/>
                          </a:solidFill>
                          <a:latin typeface="+mn-lt"/>
                          <a:ea typeface="+mn-ea"/>
                          <a:cs typeface="+mn-cs"/>
                        </a:rPr>
                        <a:t>Türkiye Geneli </a:t>
                      </a:r>
                      <a:r>
                        <a:rPr lang="tr-TR" sz="1600" kern="1200" dirty="0">
                          <a:solidFill>
                            <a:schemeClr val="tx1"/>
                          </a:solidFill>
                          <a:latin typeface="+mn-lt"/>
                          <a:ea typeface="+mn-ea"/>
                          <a:cs typeface="+mn-cs"/>
                        </a:rPr>
                        <a:t>asgari ücret tutarından fazla borcunun bulunmaması, </a:t>
                      </a:r>
                    </a:p>
                    <a:p>
                      <a:pPr marL="92075" lvl="0" indent="0" fontAlgn="auto">
                        <a:buFont typeface="Wingdings" pitchFamily="2" charset="2"/>
                        <a:buChar char="Ø"/>
                        <a:defRPr/>
                      </a:pPr>
                      <a:r>
                        <a:rPr lang="tr-TR" sz="1600" kern="1200" dirty="0">
                          <a:solidFill>
                            <a:schemeClr val="tx1"/>
                          </a:solidFill>
                          <a:latin typeface="+mn-lt"/>
                          <a:ea typeface="+mn-ea"/>
                          <a:cs typeface="+mn-cs"/>
                        </a:rPr>
                        <a:t>5 puanlık indirimden yararlanan işyerleri, </a:t>
                      </a:r>
                    </a:p>
                    <a:p>
                      <a:pPr marL="92075" marR="0" lvl="0" indent="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51 il ile Bozcaada ve Gökçeada ilçelerinde faaliyet gösteren özel sektör işverenleri, </a:t>
                      </a:r>
                    </a:p>
                    <a:p>
                      <a:pPr marL="92075" marR="0" lvl="0" indent="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Yararlanma süreleri illerin sosyoekonomik gelişmişlik seviyelerine göre 3 cetvele ayırılmış olup, 5 yıl ya da 6 yıl olarak değişmekte ve BKK ile uzatılabilmektedir. </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800" kern="1200" dirty="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800" kern="1200" dirty="0">
                        <a:solidFill>
                          <a:schemeClr val="tx1"/>
                        </a:solidFill>
                        <a:effectLst/>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effectLst/>
                          <a:latin typeface="+mn-lt"/>
                          <a:ea typeface="+mn-ea"/>
                          <a:cs typeface="+mn-cs"/>
                        </a:rPr>
                        <a:t>KAPSAM</a:t>
                      </a:r>
                      <a:r>
                        <a:rPr lang="tr-TR" sz="1600" kern="1200" baseline="0" dirty="0">
                          <a:solidFill>
                            <a:schemeClr val="tx1"/>
                          </a:solidFill>
                          <a:effectLst/>
                          <a:latin typeface="+mn-lt"/>
                          <a:ea typeface="+mn-ea"/>
                          <a:cs typeface="+mn-cs"/>
                        </a:rPr>
                        <a:t> DIŞI: Kamu işyerleri, ihaleli işler,  </a:t>
                      </a:r>
                      <a:r>
                        <a:rPr lang="tr-TR" sz="1600" kern="1200" baseline="0" dirty="0">
                          <a:solidFill>
                            <a:srgbClr val="FF0000"/>
                          </a:solidFill>
                          <a:effectLst/>
                          <a:latin typeface="+mn-lt"/>
                          <a:ea typeface="+mn-ea"/>
                          <a:cs typeface="+mn-cs"/>
                        </a:rPr>
                        <a:t>Devlet yardımları teşviklerinden yararlanan işyeri (5510 Ek 2)</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Uzun vadeli sigorta kollarına (malullük, yaşlılık ve ölüm sigortası) tabi olan sigortalılar için verilen 1,4, 5, 6, 13, 24,  29, 30, 31, 32, 33, 34, 35, 36 ve 37 </a:t>
                      </a:r>
                      <a:r>
                        <a:rPr lang="tr-TR" sz="1600" kern="1200" dirty="0" err="1">
                          <a:solidFill>
                            <a:schemeClr val="tx1"/>
                          </a:solidFill>
                          <a:latin typeface="+mn-lt"/>
                          <a:ea typeface="+mn-ea"/>
                          <a:cs typeface="+mn-cs"/>
                        </a:rPr>
                        <a:t>nolu</a:t>
                      </a:r>
                      <a:r>
                        <a:rPr lang="tr-TR" sz="1600" kern="1200" dirty="0">
                          <a:solidFill>
                            <a:schemeClr val="tx1"/>
                          </a:solidFill>
                          <a:latin typeface="+mn-lt"/>
                          <a:ea typeface="+mn-ea"/>
                          <a:cs typeface="+mn-cs"/>
                        </a:rPr>
                        <a:t> belge türleri ile bildirilen sigortalıların</a:t>
                      </a:r>
                      <a:r>
                        <a:rPr lang="tr-TR" sz="1600" kern="1200" baseline="0" dirty="0">
                          <a:solidFill>
                            <a:schemeClr val="tx1"/>
                          </a:solidFill>
                          <a:latin typeface="+mn-lt"/>
                          <a:ea typeface="+mn-ea"/>
                          <a:cs typeface="+mn-cs"/>
                        </a:rPr>
                        <a:t> tamamından</a:t>
                      </a:r>
                      <a:r>
                        <a:rPr lang="tr-TR" sz="1600" kern="1200" dirty="0">
                          <a:solidFill>
                            <a:schemeClr val="tx1"/>
                          </a:solidFill>
                          <a:latin typeface="+mn-lt"/>
                          <a:ea typeface="+mn-ea"/>
                          <a:cs typeface="+mn-cs"/>
                        </a:rPr>
                        <a:t> faydalanılabilecektir.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dirty="0">
                          <a:solidFill>
                            <a:schemeClr val="tx1"/>
                          </a:solidFill>
                          <a:latin typeface="+mn-lt"/>
                          <a:ea typeface="+mn-ea"/>
                          <a:cs typeface="+mn-cs"/>
                        </a:rPr>
                        <a:t>KAPSAM DIŞI:</a:t>
                      </a:r>
                      <a:r>
                        <a:rPr lang="tr-TR" sz="1600" kern="1200" baseline="0" dirty="0">
                          <a:solidFill>
                            <a:schemeClr val="tx1"/>
                          </a:solidFill>
                          <a:latin typeface="+mn-lt"/>
                          <a:ea typeface="+mn-ea"/>
                          <a:cs typeface="+mn-cs"/>
                        </a:rPr>
                        <a:t> Aday çırak, çırak, stajyer, SGDP ye tabi çalışanlar,  </a:t>
                      </a: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rgbClr val="FF0000"/>
                          </a:solidFill>
                          <a:effectLst/>
                          <a:latin typeface="+mn-lt"/>
                          <a:ea typeface="+mn-ea"/>
                          <a:cs typeface="+mn-cs"/>
                        </a:rPr>
                        <a:t>2016/Mart ayından itibaren </a:t>
                      </a:r>
                      <a:r>
                        <a:rPr lang="tr-TR" sz="1600" kern="1200" dirty="0">
                          <a:solidFill>
                            <a:schemeClr val="tx1"/>
                          </a:solidFill>
                          <a:effectLst/>
                          <a:latin typeface="+mn-lt"/>
                          <a:ea typeface="+mn-ea"/>
                          <a:cs typeface="+mn-cs"/>
                        </a:rPr>
                        <a:t>işyerinde ilgili ayda on ve üzerinde sigortalı çalıştırma şartı kaldırılmıştır.</a:t>
                      </a:r>
                    </a:p>
                    <a:p>
                      <a:pPr marL="92075" lvl="0" indent="0" fontAlgn="auto">
                        <a:buFont typeface="Wingdings" pitchFamily="2" charset="2"/>
                        <a:buNone/>
                        <a:defRPr/>
                      </a:pPr>
                      <a:endParaRPr lang="tr-TR" sz="1600" kern="1200" dirty="0">
                        <a:solidFill>
                          <a:schemeClr val="tx1"/>
                        </a:solidFill>
                        <a:latin typeface="+mn-lt"/>
                        <a:ea typeface="+mn-ea"/>
                        <a:cs typeface="+mn-cs"/>
                      </a:endParaRPr>
                    </a:p>
                    <a:p>
                      <a:pPr marL="92075" lvl="0" indent="0" fontAlgn="auto">
                        <a:buFont typeface="Wingdings" pitchFamily="2" charset="2"/>
                        <a:buNone/>
                        <a:defRPr/>
                      </a:pPr>
                      <a:endParaRPr lang="tr-TR" sz="1600" kern="1200" dirty="0">
                        <a:solidFill>
                          <a:schemeClr val="tx1"/>
                        </a:solidFill>
                        <a:latin typeface="+mn-lt"/>
                        <a:ea typeface="+mn-ea"/>
                        <a:cs typeface="+mn-cs"/>
                      </a:endParaRPr>
                    </a:p>
                    <a:p>
                      <a:pPr marL="92075" lvl="0" indent="0" fontAlgn="auto">
                        <a:buFont typeface="Wingdings" pitchFamily="2" charset="2"/>
                        <a:buNone/>
                        <a:defRPr/>
                      </a:pPr>
                      <a:r>
                        <a:rPr lang="tr-TR" sz="1600" b="1" kern="1200" dirty="0">
                          <a:solidFill>
                            <a:srgbClr val="FF0000"/>
                          </a:solidFill>
                          <a:latin typeface="+mn-lt"/>
                          <a:ea typeface="+mn-ea"/>
                          <a:cs typeface="+mn-cs"/>
                        </a:rPr>
                        <a:t>Sağlanan</a:t>
                      </a:r>
                      <a:r>
                        <a:rPr lang="tr-TR" sz="1600" b="1" kern="1200" baseline="0" dirty="0">
                          <a:solidFill>
                            <a:srgbClr val="FF0000"/>
                          </a:solidFill>
                          <a:latin typeface="+mn-lt"/>
                          <a:ea typeface="+mn-ea"/>
                          <a:cs typeface="+mn-cs"/>
                        </a:rPr>
                        <a:t> Destek;  MYÖ İşveren hissesinden 6 puanlık indirim,</a:t>
                      </a:r>
                      <a:r>
                        <a:rPr lang="tr-TR" sz="1600" b="1" dirty="0">
                          <a:solidFill>
                            <a:srgbClr val="FF0000"/>
                          </a:solidFill>
                        </a:rPr>
                        <a:t> (%23,5</a:t>
                      </a:r>
                      <a:r>
                        <a:rPr lang="tr-TR" sz="1600" b="1" baseline="0" dirty="0">
                          <a:solidFill>
                            <a:srgbClr val="FF0000"/>
                          </a:solidFill>
                        </a:rPr>
                        <a:t> SPEK AÜ) SPEK alt sınırdan</a:t>
                      </a:r>
                    </a:p>
                    <a:p>
                      <a:pPr marL="92075" lvl="0" indent="0" fontAlgn="auto">
                        <a:buFont typeface="Wingdings" pitchFamily="2" charset="2"/>
                        <a:buNone/>
                        <a:defRPr/>
                      </a:pPr>
                      <a:r>
                        <a:rPr lang="tr-TR" sz="1600" b="1" dirty="0">
                          <a:solidFill>
                            <a:srgbClr val="FF0000"/>
                          </a:solidFill>
                        </a:rPr>
                        <a:t> 46486 - 56486 – 66486 T</a:t>
                      </a:r>
                      <a:r>
                        <a:rPr lang="tr-TR" sz="1600" b="1" baseline="0" dirty="0">
                          <a:solidFill>
                            <a:srgbClr val="FF0000"/>
                          </a:solidFill>
                        </a:rPr>
                        <a:t>eşvik Kodu</a:t>
                      </a:r>
                      <a:r>
                        <a:rPr lang="tr-TR" sz="1600" b="1" dirty="0">
                          <a:solidFill>
                            <a:srgbClr val="FF0000"/>
                          </a:solidFill>
                        </a:rPr>
                        <a:t>  </a:t>
                      </a:r>
                    </a:p>
                    <a:p>
                      <a:pPr marL="92075" lvl="0" indent="0" fontAlgn="auto">
                        <a:buFont typeface="Wingdings" pitchFamily="2" charset="2"/>
                        <a:buChar char="Ø"/>
                        <a:defRPr/>
                      </a:pPr>
                      <a:endParaRPr lang="tr-TR" sz="1600" kern="1200" dirty="0">
                        <a:solidFill>
                          <a:schemeClr val="tx1"/>
                        </a:solidFill>
                        <a:latin typeface="+mn-lt"/>
                        <a:ea typeface="+mn-ea"/>
                        <a:cs typeface="+mn-cs"/>
                      </a:endParaRPr>
                    </a:p>
                    <a:p>
                      <a:pPr marL="92075" lvl="0" indent="0" fontAlgn="auto">
                        <a:buFont typeface="Wingdings" pitchFamily="2" charset="2"/>
                        <a:buChar char="Ø"/>
                        <a:defRPr/>
                      </a:pPr>
                      <a:endParaRPr lang="tr-TR" sz="1600" kern="1200" dirty="0">
                        <a:solidFill>
                          <a:schemeClr val="tx1"/>
                        </a:solidFill>
                        <a:latin typeface="+mn-lt"/>
                        <a:ea typeface="+mn-ea"/>
                        <a:cs typeface="+mn-cs"/>
                      </a:endParaRPr>
                    </a:p>
                    <a:p>
                      <a:pPr marL="92075" lvl="0" indent="0" fontAlgn="auto">
                        <a:buFont typeface="Wingdings" pitchFamily="2" charset="2"/>
                        <a:buChar char="Ø"/>
                        <a:defRPr/>
                      </a:pPr>
                      <a:r>
                        <a:rPr lang="tr-TR" sz="1600" kern="1200" dirty="0">
                          <a:solidFill>
                            <a:schemeClr val="tx1"/>
                          </a:solidFill>
                          <a:latin typeface="+mn-lt"/>
                          <a:ea typeface="+mn-ea"/>
                          <a:cs typeface="+mn-cs"/>
                        </a:rPr>
                        <a:t>ÖRNEK; 2.500,00 TL</a:t>
                      </a:r>
                      <a:r>
                        <a:rPr lang="tr-TR" sz="1600" kern="1200" baseline="0" dirty="0">
                          <a:solidFill>
                            <a:schemeClr val="tx1"/>
                          </a:solidFill>
                          <a:latin typeface="+mn-lt"/>
                          <a:ea typeface="+mn-ea"/>
                          <a:cs typeface="+mn-cs"/>
                        </a:rPr>
                        <a:t> ücretle çalışan personel için; </a:t>
                      </a:r>
                    </a:p>
                    <a:p>
                      <a:pPr marL="92075" lvl="0" indent="0" fontAlgn="auto">
                        <a:buFont typeface="Wingdings" pitchFamily="2" charset="2"/>
                        <a:buNone/>
                        <a:defRPr/>
                      </a:pPr>
                      <a:r>
                        <a:rPr lang="tr-TR" sz="1600" kern="1200" baseline="0" dirty="0">
                          <a:solidFill>
                            <a:schemeClr val="tx1"/>
                          </a:solidFill>
                          <a:latin typeface="+mn-lt"/>
                          <a:ea typeface="+mn-ea"/>
                          <a:cs typeface="+mn-cs"/>
                        </a:rPr>
                        <a:t>937</a:t>
                      </a:r>
                      <a:r>
                        <a:rPr lang="tr-TR" sz="1600" u="sng" kern="1200" baseline="0" dirty="0">
                          <a:solidFill>
                            <a:schemeClr val="tx1"/>
                          </a:solidFill>
                          <a:latin typeface="+mn-lt"/>
                          <a:ea typeface="+mn-ea"/>
                          <a:cs typeface="+mn-cs"/>
                        </a:rPr>
                        <a:t>,50 TL ödenmesi yerine</a:t>
                      </a:r>
                    </a:p>
                    <a:p>
                      <a:pPr marL="92075" lvl="0" indent="0" fontAlgn="auto">
                        <a:buFont typeface="Wingdings" pitchFamily="2" charset="2"/>
                        <a:buNone/>
                        <a:defRPr/>
                      </a:pPr>
                      <a:r>
                        <a:rPr lang="tr-TR" sz="1600" u="sng" kern="1200" baseline="0" dirty="0">
                          <a:solidFill>
                            <a:schemeClr val="tx1"/>
                          </a:solidFill>
                          <a:latin typeface="+mn-lt"/>
                          <a:ea typeface="+mn-ea"/>
                          <a:cs typeface="+mn-cs"/>
                        </a:rPr>
                        <a:t>690,73 TL ödenecektir</a:t>
                      </a:r>
                      <a:r>
                        <a:rPr lang="tr-TR" sz="1600" kern="1200" baseline="0" dirty="0">
                          <a:solidFill>
                            <a:schemeClr val="tx1"/>
                          </a:solidFill>
                          <a:latin typeface="+mn-lt"/>
                          <a:ea typeface="+mn-ea"/>
                          <a:cs typeface="+mn-cs"/>
                        </a:rPr>
                        <a:t>. </a:t>
                      </a: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pic>
        <p:nvPicPr>
          <p:cNvPr id="2" name="Resim 1"/>
          <p:cNvPicPr>
            <a:picLocks noChangeAspect="1"/>
          </p:cNvPicPr>
          <p:nvPr/>
        </p:nvPicPr>
        <p:blipFill>
          <a:blip r:embed="rId2"/>
          <a:stretch>
            <a:fillRect/>
          </a:stretch>
        </p:blipFill>
        <p:spPr>
          <a:xfrm>
            <a:off x="4489704" y="3593592"/>
            <a:ext cx="3877056" cy="2560320"/>
          </a:xfrm>
          <a:prstGeom prst="rect">
            <a:avLst/>
          </a:prstGeom>
        </p:spPr>
      </p:pic>
      <p:sp>
        <p:nvSpPr>
          <p:cNvPr id="3" name="Sağ Ok 2"/>
          <p:cNvSpPr/>
          <p:nvPr/>
        </p:nvSpPr>
        <p:spPr>
          <a:xfrm>
            <a:off x="3874008" y="4277863"/>
            <a:ext cx="466344" cy="2377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121839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75178E28-4B22-42CB-813F-22BE7D6ED910}" type="slidenum">
              <a:rPr lang="tr-TR" smtClean="0"/>
              <a:t>9</a:t>
            </a:fld>
            <a:endParaRPr lang="tr-TR"/>
          </a:p>
        </p:txBody>
      </p:sp>
      <p:sp>
        <p:nvSpPr>
          <p:cNvPr id="6" name="Unvan 1"/>
          <p:cNvSpPr>
            <a:spLocks noGrp="1"/>
          </p:cNvSpPr>
          <p:nvPr>
            <p:ph type="title"/>
          </p:nvPr>
        </p:nvSpPr>
        <p:spPr>
          <a:xfrm>
            <a:off x="0" y="0"/>
            <a:ext cx="12192000" cy="658761"/>
          </a:xfr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Autofit/>
          </a:bodyPr>
          <a:lstStyle/>
          <a:p>
            <a:pPr algn="ctr">
              <a:lnSpc>
                <a:spcPct val="80000"/>
              </a:lnSpc>
            </a:pPr>
            <a:r>
              <a:rPr lang="tr-TR" sz="2400" dirty="0">
                <a:solidFill>
                  <a:schemeClr val="bg1"/>
                </a:solidFill>
              </a:rPr>
              <a:t>KÜLTÜR YATIRIMI VE GİRİŞİMİNE İLİŞKİN sigorta prim </a:t>
            </a:r>
            <a:r>
              <a:rPr lang="tr-TR" sz="2400" dirty="0" err="1">
                <a:solidFill>
                  <a:schemeClr val="bg1"/>
                </a:solidFill>
              </a:rPr>
              <a:t>TEŞVİKi</a:t>
            </a:r>
            <a:endParaRPr lang="tr-TR" sz="2400" dirty="0">
              <a:solidFill>
                <a:schemeClr val="bg1"/>
              </a:solidFill>
            </a:endParaRPr>
          </a:p>
        </p:txBody>
      </p:sp>
      <p:graphicFrame>
        <p:nvGraphicFramePr>
          <p:cNvPr id="10" name="Tablo 9"/>
          <p:cNvGraphicFramePr>
            <a:graphicFrameLocks noGrp="1"/>
          </p:cNvGraphicFramePr>
          <p:nvPr>
            <p:extLst>
              <p:ext uri="{D42A27DB-BD31-4B8C-83A1-F6EECF244321}">
                <p14:modId xmlns:p14="http://schemas.microsoft.com/office/powerpoint/2010/main" val="3103068770"/>
              </p:ext>
            </p:extLst>
          </p:nvPr>
        </p:nvGraphicFramePr>
        <p:xfrm>
          <a:off x="-2" y="756744"/>
          <a:ext cx="12076388" cy="6522787"/>
        </p:xfrm>
        <a:graphic>
          <a:graphicData uri="http://schemas.openxmlformats.org/drawingml/2006/table">
            <a:tbl>
              <a:tblPr>
                <a:effectLst>
                  <a:outerShdw blurRad="50800" dist="38100" dir="2700000" algn="tl" rotWithShape="0">
                    <a:prstClr val="black">
                      <a:alpha val="40000"/>
                    </a:prstClr>
                  </a:outerShdw>
                </a:effectLst>
              </a:tblPr>
              <a:tblGrid>
                <a:gridCol w="4425698">
                  <a:extLst>
                    <a:ext uri="{9D8B030D-6E8A-4147-A177-3AD203B41FA5}">
                      <a16:colId xmlns:a16="http://schemas.microsoft.com/office/drawing/2014/main" val="2875852557"/>
                    </a:ext>
                  </a:extLst>
                </a:gridCol>
                <a:gridCol w="3950208">
                  <a:extLst>
                    <a:ext uri="{9D8B030D-6E8A-4147-A177-3AD203B41FA5}">
                      <a16:colId xmlns:a16="http://schemas.microsoft.com/office/drawing/2014/main" val="28442730"/>
                    </a:ext>
                  </a:extLst>
                </a:gridCol>
                <a:gridCol w="3700482">
                  <a:extLst>
                    <a:ext uri="{9D8B030D-6E8A-4147-A177-3AD203B41FA5}">
                      <a16:colId xmlns:a16="http://schemas.microsoft.com/office/drawing/2014/main" val="20002"/>
                    </a:ext>
                  </a:extLst>
                </a:gridCol>
              </a:tblGrid>
              <a:tr h="641152">
                <a:tc gridSpan="3">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rgbClr val="FFFFFF"/>
                          </a:solidFill>
                          <a:effectLst/>
                          <a:latin typeface="Calibri" pitchFamily="34" charset="0"/>
                          <a:cs typeface="Calibri" pitchFamily="34" charset="0"/>
                        </a:rPr>
                        <a:t>YASAL DAYANAKLAR : 5225 S.K. 5.MD., 2010/109 S. SGK GENELGESİ   FİNANSMANI : KÜLTÜR VE TURİZM BAKANLIĞI                                                   BAŞLAMA VE BİTİŞ TARİHİ: 01.08.2004 –  YATIRIM 3 YIL / GİRİŞİM 7 YIL </a:t>
                      </a: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20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hMerge="1">
                  <a:txBody>
                    <a:bodyPr/>
                    <a:lstStyle/>
                    <a:p>
                      <a:endParaRPr lang="tr-TR"/>
                    </a:p>
                  </a:txBody>
                  <a:tcPr/>
                </a:tc>
                <a:extLst>
                  <a:ext uri="{0D108BD9-81ED-4DB2-BD59-A6C34878D82A}">
                    <a16:rowId xmlns:a16="http://schemas.microsoft.com/office/drawing/2014/main" val="10000"/>
                  </a:ext>
                </a:extLst>
              </a:tr>
              <a:tr h="760995">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İŞYERİ AÇISINDAN YARARLANMA ŞARTLARI VE KAPSAM DIŞI OLAN İŞYERLERİ</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SİGORTALI AÇISINDAN YARARLANMA ŞARTLARI VE KAPSAM DIŞI SİGORTALILAR</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FFFF"/>
                          </a:solidFill>
                          <a:effectLst/>
                          <a:latin typeface="Calibri" pitchFamily="34" charset="0"/>
                          <a:cs typeface="Calibri" pitchFamily="34" charset="0"/>
                        </a:rPr>
                        <a:t>TEŞVİK KODU,SAĞLANAN DESTEK,ÖRNEK HESAPLAMA</a:t>
                      </a:r>
                      <a:endParaRPr kumimoji="0" lang="en-GB" sz="1600" b="1" i="0" u="none" strike="noStrike" cap="none" normalizeH="0" baseline="0" dirty="0">
                        <a:ln>
                          <a:noFill/>
                        </a:ln>
                        <a:solidFill>
                          <a:srgbClr val="FFFFFF"/>
                        </a:solidFill>
                        <a:effectLst/>
                        <a:latin typeface="Calibri" pitchFamily="34" charset="0"/>
                        <a:cs typeface="Calibri" pitchFamily="34" charset="0"/>
                      </a:endParaRPr>
                    </a:p>
                  </a:txBody>
                  <a:tcPr marL="0" marR="0" marT="0" marB="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46CA6">
                        <a:lumMod val="50000"/>
                      </a:srgbClr>
                    </a:solidFill>
                  </a:tcPr>
                </a:tc>
                <a:extLst>
                  <a:ext uri="{0D108BD9-81ED-4DB2-BD59-A6C34878D82A}">
                    <a16:rowId xmlns:a16="http://schemas.microsoft.com/office/drawing/2014/main" val="531286324"/>
                  </a:ext>
                </a:extLst>
              </a:tr>
              <a:tr h="4575284">
                <a:tc>
                  <a:txBody>
                    <a:bodyPr/>
                    <a:lstStyle>
                      <a:lvl1pPr marL="0" algn="l" defTabSz="914400" rtl="0" eaLnBrk="1" latinLnBrk="0" hangingPunct="1">
                        <a:defRPr sz="1800" kern="1200">
                          <a:solidFill>
                            <a:schemeClr val="tx1"/>
                          </a:solidFill>
                          <a:latin typeface="Verdana"/>
                        </a:defRPr>
                      </a:lvl1pPr>
                      <a:lvl2pPr marL="457200" algn="l" defTabSz="914400" rtl="0" eaLnBrk="1" latinLnBrk="0" hangingPunct="1">
                        <a:defRPr sz="1800" kern="1200">
                          <a:solidFill>
                            <a:schemeClr val="tx1"/>
                          </a:solidFill>
                          <a:latin typeface="Verdana"/>
                        </a:defRPr>
                      </a:lvl2pPr>
                      <a:lvl3pPr marL="914400" algn="l" defTabSz="914400" rtl="0" eaLnBrk="1" latinLnBrk="0" hangingPunct="1">
                        <a:defRPr sz="1800" kern="1200">
                          <a:solidFill>
                            <a:schemeClr val="tx1"/>
                          </a:solidFill>
                          <a:latin typeface="Verdana"/>
                        </a:defRPr>
                      </a:lvl3pPr>
                      <a:lvl4pPr marL="1371600" algn="l" defTabSz="914400" rtl="0" eaLnBrk="1" latinLnBrk="0" hangingPunct="1">
                        <a:defRPr sz="1800" kern="1200">
                          <a:solidFill>
                            <a:schemeClr val="tx1"/>
                          </a:solidFill>
                          <a:latin typeface="Verdana"/>
                        </a:defRPr>
                      </a:lvl4pPr>
                      <a:lvl5pPr marL="1828800" algn="l" defTabSz="914400" rtl="0" eaLnBrk="1" latinLnBrk="0" hangingPunct="1">
                        <a:defRPr sz="1800" kern="1200">
                          <a:solidFill>
                            <a:schemeClr val="tx1"/>
                          </a:solidFill>
                          <a:latin typeface="Verdana"/>
                        </a:defRPr>
                      </a:lvl5pPr>
                      <a:lvl6pPr marL="2286000" algn="l" defTabSz="914400" rtl="0" eaLnBrk="1" latinLnBrk="0" hangingPunct="1">
                        <a:defRPr sz="1800" kern="1200">
                          <a:solidFill>
                            <a:schemeClr val="tx1"/>
                          </a:solidFill>
                          <a:latin typeface="Verdana"/>
                        </a:defRPr>
                      </a:lvl6pPr>
                      <a:lvl7pPr marL="2743200" algn="l" defTabSz="914400" rtl="0" eaLnBrk="1" latinLnBrk="0" hangingPunct="1">
                        <a:defRPr sz="1800" kern="1200">
                          <a:solidFill>
                            <a:schemeClr val="tx1"/>
                          </a:solidFill>
                          <a:latin typeface="Verdana"/>
                        </a:defRPr>
                      </a:lvl7pPr>
                      <a:lvl8pPr marL="3200400" algn="l" defTabSz="914400" rtl="0" eaLnBrk="1" latinLnBrk="0" hangingPunct="1">
                        <a:defRPr sz="1800" kern="1200">
                          <a:solidFill>
                            <a:schemeClr val="tx1"/>
                          </a:solidFill>
                          <a:latin typeface="Verdana"/>
                        </a:defRPr>
                      </a:lvl8pPr>
                      <a:lvl9pPr marL="3657600" algn="l" defTabSz="914400" rtl="0" eaLnBrk="1" latinLnBrk="0" hangingPunct="1">
                        <a:defRPr sz="1800" kern="1200">
                          <a:solidFill>
                            <a:schemeClr val="tx1"/>
                          </a:solidFill>
                          <a:latin typeface="Verdana"/>
                        </a:defRPr>
                      </a:lvl9p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Kurumlar vergisi mükellefi olması,</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Kültür ve Turizm Bakanlığından kültür yatırım veya girişim belgesi alması,</a:t>
                      </a:r>
                    </a:p>
                    <a:p>
                      <a:pPr marL="377825" lvl="0" indent="-285750" algn="l" defTabSz="914400" rtl="0" eaLnBrk="1" fontAlgn="auto" latinLnBrk="0" hangingPunct="1">
                        <a:buFont typeface="Wingdings" pitchFamily="2" charset="2"/>
                        <a:buChar char="Ø"/>
                        <a:defRPr/>
                      </a:pPr>
                      <a:r>
                        <a:rPr lang="tr-TR" sz="1600" kern="1200" dirty="0" err="1">
                          <a:solidFill>
                            <a:schemeClr val="tx1"/>
                          </a:solidFill>
                          <a:latin typeface="+mn-lt"/>
                          <a:ea typeface="+mn-ea"/>
                          <a:cs typeface="+mn-cs"/>
                        </a:rPr>
                        <a:t>APHB’nin</a:t>
                      </a:r>
                      <a:r>
                        <a:rPr lang="tr-TR" sz="1600" kern="1200" dirty="0">
                          <a:solidFill>
                            <a:schemeClr val="tx1"/>
                          </a:solidFill>
                          <a:latin typeface="+mn-lt"/>
                          <a:ea typeface="+mn-ea"/>
                          <a:cs typeface="+mn-cs"/>
                        </a:rPr>
                        <a:t> yasal süresi içinde verilmesi,</a:t>
                      </a:r>
                    </a:p>
                    <a:p>
                      <a:pPr marL="377825" lvl="0" indent="-285750" algn="l" defTabSz="914400" rtl="0" eaLnBrk="1" fontAlgn="auto" latinLnBrk="0" hangingPunct="1">
                        <a:buFont typeface="Wingdings" pitchFamily="2" charset="2"/>
                        <a:buChar char="Ø"/>
                        <a:defRPr/>
                      </a:pPr>
                      <a:r>
                        <a:rPr lang="tr-TR" sz="1600" kern="1200" dirty="0">
                          <a:solidFill>
                            <a:schemeClr val="tx1"/>
                          </a:solidFill>
                          <a:latin typeface="+mn-lt"/>
                          <a:ea typeface="+mn-ea"/>
                          <a:cs typeface="+mn-cs"/>
                        </a:rPr>
                        <a:t>Kapsama giren sigortalıların işyerinde fiilen çalıştırılması, </a:t>
                      </a:r>
                    </a:p>
                    <a:p>
                      <a:pPr marL="377825" lvl="0" indent="-285750" algn="l" defTabSz="914400" rtl="0" eaLnBrk="1" fontAlgn="auto" latinLnBrk="0" hangingPunct="1">
                        <a:buFont typeface="Wingdings" pitchFamily="2" charset="2"/>
                        <a:buChar char="Ø"/>
                        <a:defRPr/>
                      </a:pPr>
                      <a:r>
                        <a:rPr lang="tr-TR" sz="1600" kern="1200" dirty="0">
                          <a:solidFill>
                            <a:schemeClr val="tx1"/>
                          </a:solidFill>
                          <a:latin typeface="+mn-lt"/>
                          <a:ea typeface="+mn-ea"/>
                          <a:cs typeface="+mn-cs"/>
                        </a:rPr>
                        <a:t>İşverenin Türkiye Geneli asgari ücret tutarından fazla borcunun bulunmaması, </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dirty="0">
                          <a:solidFill>
                            <a:schemeClr val="tx1"/>
                          </a:solidFill>
                          <a:latin typeface="+mn-lt"/>
                          <a:ea typeface="+mn-ea"/>
                          <a:cs typeface="+mn-cs"/>
                        </a:rPr>
                        <a:t>Kuruma müracaat gerekli, </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r>
                        <a:rPr lang="tr-TR" sz="1600" kern="1200" dirty="0">
                          <a:solidFill>
                            <a:schemeClr val="tx1"/>
                          </a:solidFill>
                          <a:latin typeface="+mn-lt"/>
                          <a:ea typeface="+mn-ea"/>
                          <a:cs typeface="+mn-cs"/>
                        </a:rPr>
                        <a:t>İşyerinin devir alınması halinde devralan işveren teşvikten</a:t>
                      </a:r>
                      <a:r>
                        <a:rPr lang="tr-TR" sz="1600" kern="1200" baseline="0" dirty="0">
                          <a:solidFill>
                            <a:schemeClr val="tx1"/>
                          </a:solidFill>
                          <a:latin typeface="+mn-lt"/>
                          <a:ea typeface="+mn-ea"/>
                          <a:cs typeface="+mn-cs"/>
                        </a:rPr>
                        <a:t> yararlanmaya devam edebilir. </a:t>
                      </a: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Wingdings" pitchFamily="2" charset="2"/>
                        <a:buNone/>
                        <a:tabLst/>
                        <a:defRPr/>
                      </a:pPr>
                      <a:endParaRPr lang="tr-TR" sz="1600" kern="1200" dirty="0">
                        <a:solidFill>
                          <a:schemeClr val="tx1"/>
                        </a:solidFill>
                        <a:latin typeface="+mn-lt"/>
                        <a:ea typeface="+mn-ea"/>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r>
                        <a:rPr lang="tr-TR" sz="1600" kern="1200" dirty="0">
                          <a:solidFill>
                            <a:schemeClr val="tx1"/>
                          </a:solidFill>
                          <a:latin typeface="+mn-lt"/>
                          <a:ea typeface="+mn-ea"/>
                          <a:cs typeface="+mn-cs"/>
                        </a:rPr>
                        <a:t>28.1.2009 tarihli ve 27124 sayılı Resmi Gazetede yayımlanan Kültür Yatırımı ve Girişimlerinde Teşvik Kapsamında Çalıştırılacak Personele İlişkin Usul Esaslara Dair Tebliğde belirtilen</a:t>
                      </a:r>
                      <a:r>
                        <a:rPr lang="tr-TR" sz="1600" kern="1200" baseline="0" dirty="0">
                          <a:solidFill>
                            <a:schemeClr val="tx1"/>
                          </a:solidFill>
                          <a:latin typeface="+mn-lt"/>
                          <a:ea typeface="+mn-ea"/>
                          <a:cs typeface="+mn-cs"/>
                        </a:rPr>
                        <a:t> azami personel sayısı kadar yararlanılabilecektir. (Burada Kültür merkezi, Çok amaçlı Salon, Müze, Kütüphane, Sanat Galerisi ve atölyesi, Sinema, Araştırma, Eğitim ve Uygulama merkezi gibi </a:t>
                      </a:r>
                      <a:r>
                        <a:rPr lang="tr-TR" sz="1600" kern="1200" baseline="0" dirty="0" err="1">
                          <a:solidFill>
                            <a:schemeClr val="tx1"/>
                          </a:solidFill>
                          <a:latin typeface="+mn-lt"/>
                          <a:ea typeface="+mn-ea"/>
                          <a:cs typeface="+mn-cs"/>
                        </a:rPr>
                        <a:t>tesisilerde</a:t>
                      </a:r>
                      <a:r>
                        <a:rPr lang="tr-TR" sz="1600" kern="1200" baseline="0" dirty="0">
                          <a:solidFill>
                            <a:schemeClr val="tx1"/>
                          </a:solidFill>
                          <a:latin typeface="+mn-lt"/>
                          <a:ea typeface="+mn-ea"/>
                          <a:cs typeface="+mn-cs"/>
                        </a:rPr>
                        <a:t> m2, koltuk ve kişi sayısı gibi bazı kriterlerle azami uzman, </a:t>
                      </a:r>
                      <a:r>
                        <a:rPr lang="tr-TR" sz="1600" kern="1200" baseline="0" dirty="0" err="1">
                          <a:solidFill>
                            <a:schemeClr val="tx1"/>
                          </a:solidFill>
                          <a:latin typeface="+mn-lt"/>
                          <a:ea typeface="+mn-ea"/>
                          <a:cs typeface="+mn-cs"/>
                        </a:rPr>
                        <a:t>teknik,idari</a:t>
                      </a:r>
                      <a:r>
                        <a:rPr lang="tr-TR" sz="1600" kern="1200" baseline="0" dirty="0">
                          <a:solidFill>
                            <a:schemeClr val="tx1"/>
                          </a:solidFill>
                          <a:latin typeface="+mn-lt"/>
                          <a:ea typeface="+mn-ea"/>
                          <a:cs typeface="+mn-cs"/>
                        </a:rPr>
                        <a:t> ve güvenlik gibi sınıflandırmalara göre azami personel sayısı belirlenmektedir.)  </a:t>
                      </a: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600" kern="1200" baseline="0" dirty="0">
                        <a:solidFill>
                          <a:schemeClr val="tx1"/>
                        </a:solidFill>
                        <a:latin typeface="+mn-lt"/>
                        <a:ea typeface="+mn-ea"/>
                        <a:cs typeface="+mn-cs"/>
                      </a:endParaRPr>
                    </a:p>
                    <a:p>
                      <a:pPr marL="285750" marR="0" lvl="0" indent="-285750" algn="l" defTabSz="914400" rtl="0" eaLnBrk="1" fontAlgn="auto" latinLnBrk="0" hangingPunct="1">
                        <a:lnSpc>
                          <a:spcPct val="100000"/>
                        </a:lnSpc>
                        <a:spcBef>
                          <a:spcPct val="0"/>
                        </a:spcBef>
                        <a:spcAft>
                          <a:spcPct val="0"/>
                        </a:spcAft>
                        <a:buClrTx/>
                        <a:buSzTx/>
                        <a:buFont typeface="Wingdings" pitchFamily="2" charset="2"/>
                        <a:buChar char="Ø"/>
                        <a:tabLst/>
                        <a:defRPr/>
                      </a:pPr>
                      <a:endParaRPr lang="tr-TR" sz="1600" kern="1200" dirty="0">
                        <a:solidFill>
                          <a:schemeClr val="tx1"/>
                        </a:solidFill>
                        <a:latin typeface="+mn-lt"/>
                        <a:ea typeface="+mn-ea"/>
                        <a:cs typeface="+mn-cs"/>
                      </a:endParaRP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endParaRPr lang="tr-TR" sz="1600" b="1" kern="1200" dirty="0">
                        <a:solidFill>
                          <a:srgbClr val="FF0000"/>
                        </a:solidFill>
                        <a:latin typeface="+mn-lt"/>
                        <a:ea typeface="+mn-ea"/>
                        <a:cs typeface="+mn-cs"/>
                      </a:endParaRPr>
                    </a:p>
                    <a:p>
                      <a:pPr marL="92075" lvl="0" indent="0" fontAlgn="auto">
                        <a:buFont typeface="Wingdings" pitchFamily="2" charset="2"/>
                        <a:buNone/>
                        <a:defRPr/>
                      </a:pPr>
                      <a:r>
                        <a:rPr lang="tr-TR" sz="1600" b="1" kern="1200" dirty="0">
                          <a:solidFill>
                            <a:srgbClr val="FF0000"/>
                          </a:solidFill>
                          <a:latin typeface="+mn-lt"/>
                          <a:ea typeface="+mn-ea"/>
                          <a:cs typeface="+mn-cs"/>
                        </a:rPr>
                        <a:t>Sağlanan</a:t>
                      </a:r>
                      <a:r>
                        <a:rPr lang="tr-TR" sz="1600" b="1" kern="1200" baseline="0" dirty="0">
                          <a:solidFill>
                            <a:srgbClr val="FF0000"/>
                          </a:solidFill>
                          <a:latin typeface="+mn-lt"/>
                          <a:ea typeface="+mn-ea"/>
                          <a:cs typeface="+mn-cs"/>
                        </a:rPr>
                        <a:t> Destek;  Yatırımlarda İşveren hissesinin  %50 si, (%24,75) Girişimlerde %25 i,</a:t>
                      </a:r>
                      <a:r>
                        <a:rPr lang="tr-TR" sz="1600" b="1" dirty="0">
                          <a:solidFill>
                            <a:srgbClr val="FF0000"/>
                          </a:solidFill>
                        </a:rPr>
                        <a:t> (%28,625)</a:t>
                      </a:r>
                    </a:p>
                    <a:p>
                      <a:pPr marL="92075" lvl="0" indent="0" fontAlgn="auto">
                        <a:buFont typeface="Wingdings" pitchFamily="2" charset="2"/>
                        <a:buNone/>
                        <a:defRPr/>
                      </a:pPr>
                      <a:r>
                        <a:rPr lang="tr-TR" sz="1600" b="1" dirty="0">
                          <a:solidFill>
                            <a:srgbClr val="FF0000"/>
                          </a:solidFill>
                        </a:rPr>
                        <a:t>     55525 - Yatırım Teşvik Kodu</a:t>
                      </a:r>
                    </a:p>
                    <a:p>
                      <a:pPr marL="92075" lvl="0" indent="0" fontAlgn="auto">
                        <a:buFont typeface="Wingdings" pitchFamily="2" charset="2"/>
                        <a:buNone/>
                        <a:defRPr/>
                      </a:pPr>
                      <a:r>
                        <a:rPr lang="tr-TR" sz="1600" b="1" dirty="0">
                          <a:solidFill>
                            <a:srgbClr val="FF0000"/>
                          </a:solidFill>
                        </a:rPr>
                        <a:t>     25525- Girişim</a:t>
                      </a:r>
                      <a:r>
                        <a:rPr lang="tr-TR" sz="1600" b="1" baseline="0" dirty="0">
                          <a:solidFill>
                            <a:srgbClr val="FF0000"/>
                          </a:solidFill>
                        </a:rPr>
                        <a:t> Teşvik Kodu</a:t>
                      </a:r>
                      <a:r>
                        <a:rPr lang="tr-TR" sz="1600" b="1" dirty="0">
                          <a:solidFill>
                            <a:srgbClr val="FF0000"/>
                          </a:solidFill>
                        </a:rPr>
                        <a:t> </a:t>
                      </a:r>
                    </a:p>
                    <a:p>
                      <a:pPr marL="92075" lvl="0" indent="0" fontAlgn="auto">
                        <a:buFont typeface="Wingdings" pitchFamily="2" charset="2"/>
                        <a:buNone/>
                        <a:defRPr/>
                      </a:pPr>
                      <a:endParaRPr lang="tr-TR" sz="1600" b="1" dirty="0">
                        <a:solidFill>
                          <a:srgbClr val="FF0000"/>
                        </a:solidFill>
                      </a:endParaRPr>
                    </a:p>
                    <a:p>
                      <a:pPr marL="92075" lvl="0" indent="0" fontAlgn="auto">
                        <a:buFont typeface="Wingdings" pitchFamily="2" charset="2"/>
                        <a:buNone/>
                        <a:defRPr/>
                      </a:pPr>
                      <a:r>
                        <a:rPr lang="tr-TR" sz="1600" b="1" dirty="0">
                          <a:solidFill>
                            <a:srgbClr val="FF0000"/>
                          </a:solidFill>
                        </a:rPr>
                        <a:t> </a:t>
                      </a:r>
                    </a:p>
                    <a:p>
                      <a:pPr marL="92075" lvl="0" indent="0" fontAlgn="auto">
                        <a:buFont typeface="Wingdings" pitchFamily="2" charset="2"/>
                        <a:buChar char="Ø"/>
                        <a:defRPr/>
                      </a:pPr>
                      <a:r>
                        <a:rPr lang="tr-TR" sz="1600" kern="1200" dirty="0">
                          <a:solidFill>
                            <a:schemeClr val="tx1"/>
                          </a:solidFill>
                          <a:latin typeface="+mn-lt"/>
                          <a:ea typeface="+mn-ea"/>
                          <a:cs typeface="+mn-cs"/>
                        </a:rPr>
                        <a:t>ÖRNEK; 2.500,00 TL</a:t>
                      </a:r>
                      <a:r>
                        <a:rPr lang="tr-TR" sz="1600" kern="1200" baseline="0" dirty="0">
                          <a:solidFill>
                            <a:schemeClr val="tx1"/>
                          </a:solidFill>
                          <a:latin typeface="+mn-lt"/>
                          <a:ea typeface="+mn-ea"/>
                          <a:cs typeface="+mn-cs"/>
                        </a:rPr>
                        <a:t> ücretle çalışan personel için; </a:t>
                      </a:r>
                    </a:p>
                    <a:p>
                      <a:pPr marL="92075" lvl="0" indent="0" fontAlgn="auto">
                        <a:buFont typeface="Wingdings" pitchFamily="2" charset="2"/>
                        <a:buNone/>
                        <a:defRPr/>
                      </a:pPr>
                      <a:r>
                        <a:rPr lang="tr-TR" sz="1600" u="sng" kern="1200" baseline="0" dirty="0">
                          <a:solidFill>
                            <a:schemeClr val="tx1"/>
                          </a:solidFill>
                          <a:latin typeface="+mn-lt"/>
                          <a:ea typeface="+mn-ea"/>
                          <a:cs typeface="+mn-cs"/>
                        </a:rPr>
                        <a:t>937,50 TL ödenmesi yerine  </a:t>
                      </a:r>
                    </a:p>
                    <a:p>
                      <a:pPr marL="92075" lvl="0" indent="0" fontAlgn="auto">
                        <a:buFont typeface="Wingdings" pitchFamily="2" charset="2"/>
                        <a:buNone/>
                        <a:defRPr/>
                      </a:pPr>
                      <a:r>
                        <a:rPr lang="tr-TR" sz="1600" kern="1200" baseline="0" dirty="0">
                          <a:solidFill>
                            <a:schemeClr val="tx1"/>
                          </a:solidFill>
                          <a:latin typeface="+mn-lt"/>
                          <a:ea typeface="+mn-ea"/>
                          <a:cs typeface="+mn-cs"/>
                        </a:rPr>
                        <a:t>Yatırım teşvik belgesi 618,75</a:t>
                      </a:r>
                      <a:r>
                        <a:rPr lang="tr-TR" sz="1600" u="sng" kern="1200" baseline="0" dirty="0">
                          <a:solidFill>
                            <a:schemeClr val="tx1"/>
                          </a:solidFill>
                          <a:latin typeface="+mn-lt"/>
                          <a:ea typeface="+mn-ea"/>
                          <a:cs typeface="+mn-cs"/>
                        </a:rPr>
                        <a:t> TL Girişim teşvik belgesi 715,63 TL</a:t>
                      </a:r>
                    </a:p>
                    <a:p>
                      <a:pPr marL="92075" lvl="0" indent="0" fontAlgn="auto">
                        <a:buFont typeface="Wingdings" pitchFamily="2" charset="2"/>
                        <a:buNone/>
                        <a:defRPr/>
                      </a:pPr>
                      <a:r>
                        <a:rPr lang="tr-TR" sz="1600" u="sng" kern="1200" baseline="0" dirty="0">
                          <a:solidFill>
                            <a:schemeClr val="tx1"/>
                          </a:solidFill>
                          <a:latin typeface="+mn-lt"/>
                          <a:ea typeface="+mn-ea"/>
                          <a:cs typeface="+mn-cs"/>
                        </a:rPr>
                        <a:t>ödenecektir</a:t>
                      </a:r>
                      <a:r>
                        <a:rPr lang="tr-TR" sz="1600" kern="1200" baseline="0" dirty="0">
                          <a:solidFill>
                            <a:schemeClr val="tx1"/>
                          </a:solidFill>
                          <a:latin typeface="+mn-lt"/>
                          <a:ea typeface="+mn-ea"/>
                          <a:cs typeface="+mn-cs"/>
                        </a:rPr>
                        <a:t>. </a:t>
                      </a:r>
                    </a:p>
                  </a:txBody>
                  <a:tcPr marL="0" marR="0" marT="0" marB="0" anchorCtr="1"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3647333"/>
                  </a:ext>
                </a:extLst>
              </a:tr>
            </a:tbl>
          </a:graphicData>
        </a:graphic>
      </p:graphicFrame>
    </p:spTree>
    <p:extLst>
      <p:ext uri="{BB962C8B-B14F-4D97-AF65-F5344CB8AC3E}">
        <p14:creationId xmlns:p14="http://schemas.microsoft.com/office/powerpoint/2010/main" val="3810650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TM03090434[[fn=Tahta Yazı]]</Template>
  <TotalTime>1933</TotalTime>
  <Words>2620</Words>
  <Application>Microsoft Office PowerPoint</Application>
  <PresentationFormat>Geniş ekran</PresentationFormat>
  <Paragraphs>335</Paragraphs>
  <Slides>14</Slides>
  <Notes>1</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14</vt:i4>
      </vt:variant>
    </vt:vector>
  </HeadingPairs>
  <TitlesOfParts>
    <vt:vector size="22" baseType="lpstr">
      <vt:lpstr>Arial</vt:lpstr>
      <vt:lpstr>Calibri</vt:lpstr>
      <vt:lpstr>Rockwell</vt:lpstr>
      <vt:lpstr>Rockwell Condensed</vt:lpstr>
      <vt:lpstr>Verdana</vt:lpstr>
      <vt:lpstr>Wingdings</vt:lpstr>
      <vt:lpstr>Wood Type Yazı Tipi</vt:lpstr>
      <vt:lpstr>Çalışma Sayfası</vt:lpstr>
      <vt:lpstr>anadolu OSB SUNUMU</vt:lpstr>
      <vt:lpstr>SUNUM PLANI – 11 slayt - 30 DAKİKA </vt:lpstr>
      <vt:lpstr>MALULLÜK, YAŞLILIK VE ÖLÜM SİGORTASI İŞVEREN HİSSESİNDEN 5 PUANLIK İNDİRİM</vt:lpstr>
      <vt:lpstr>5 PUANLIK BAĞKUR (4/1-(b)) PRİM TEŞVİKİ</vt:lpstr>
      <vt:lpstr>YURTDIŞINA GÖTÜRÜLEN/GÖNDERİLEN SİGORTALILARA UYGULANAN 5 PUANLIK PRİM İNDİRİMİ</vt:lpstr>
      <vt:lpstr>YATIRIMLARDA DEVLET YARDIMLARI HAKKINDA KARARLAR UYARINCA UYGULANAN TEŞVİK </vt:lpstr>
      <vt:lpstr>SOSYAL HİZMETLERDEN FAYDALANAN ÇOCUKLARIN İSTİHDAMI HALİNDE UYGULANAN TEŞVİK </vt:lpstr>
      <vt:lpstr>BÖLGESEL İLAVE 6 puanlık SİGORTA prim teşviki</vt:lpstr>
      <vt:lpstr>KÜLTÜR YATIRIMI VE GİRİŞİMİNE İLİŞKİN sigorta prim TEŞVİKi</vt:lpstr>
      <vt:lpstr>ARAŞTIRMA, GELİŞTİRME VE TASARIM MERKEZLERİ SİGORTA PRİM TEŞVİKİ</vt:lpstr>
      <vt:lpstr>SOSYAL YARDIM ALANLARIN İSTİHDAMI HALİNDE UYGULANAN TEŞVİK</vt:lpstr>
      <vt:lpstr>ASGARİ ÜCRET DESTEĞİ</vt:lpstr>
      <vt:lpstr>PowerPoint Sunusu</vt:lpstr>
      <vt:lpstr>TÜM DİNLEYİCİLERE TEŞEKKÜR EDERİM.    ÖMER FARUK BATUR SOSYAL GÜVENLİK DENETMENİ 0 312 415 0 277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#ÇALIŞMA HAYATINDA MİLLİ SEFERBEBERLİK  EĞİTİM VE ZİYARET FAALİYETLERİ</dc:title>
  <dc:creator>HUSEYIN ERKEC</dc:creator>
  <cp:lastModifiedBy>Ortak Aosb</cp:lastModifiedBy>
  <cp:revision>153</cp:revision>
  <dcterms:created xsi:type="dcterms:W3CDTF">2017-03-20T10:58:49Z</dcterms:created>
  <dcterms:modified xsi:type="dcterms:W3CDTF">2018-05-07T07:45:12Z</dcterms:modified>
</cp:coreProperties>
</file>