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  <p:sldMasterId id="2147483848" r:id="rId2"/>
    <p:sldMasterId id="2147483874" r:id="rId3"/>
  </p:sldMasterIdLst>
  <p:notesMasterIdLst>
    <p:notesMasterId r:id="rId38"/>
  </p:notesMasterIdLst>
  <p:handoutMasterIdLst>
    <p:handoutMasterId r:id="rId39"/>
  </p:handoutMasterIdLst>
  <p:sldIdLst>
    <p:sldId id="650" r:id="rId4"/>
    <p:sldId id="666" r:id="rId5"/>
    <p:sldId id="648" r:id="rId6"/>
    <p:sldId id="624" r:id="rId7"/>
    <p:sldId id="626" r:id="rId8"/>
    <p:sldId id="627" r:id="rId9"/>
    <p:sldId id="628" r:id="rId10"/>
    <p:sldId id="630" r:id="rId11"/>
    <p:sldId id="631" r:id="rId12"/>
    <p:sldId id="633" r:id="rId13"/>
    <p:sldId id="634" r:id="rId14"/>
    <p:sldId id="637" r:id="rId15"/>
    <p:sldId id="655" r:id="rId16"/>
    <p:sldId id="674" r:id="rId17"/>
    <p:sldId id="638" r:id="rId18"/>
    <p:sldId id="641" r:id="rId19"/>
    <p:sldId id="639" r:id="rId20"/>
    <p:sldId id="656" r:id="rId21"/>
    <p:sldId id="635" r:id="rId22"/>
    <p:sldId id="636" r:id="rId23"/>
    <p:sldId id="665" r:id="rId24"/>
    <p:sldId id="667" r:id="rId25"/>
    <p:sldId id="659" r:id="rId26"/>
    <p:sldId id="669" r:id="rId27"/>
    <p:sldId id="658" r:id="rId28"/>
    <p:sldId id="670" r:id="rId29"/>
    <p:sldId id="657" r:id="rId30"/>
    <p:sldId id="671" r:id="rId31"/>
    <p:sldId id="662" r:id="rId32"/>
    <p:sldId id="663" r:id="rId33"/>
    <p:sldId id="672" r:id="rId34"/>
    <p:sldId id="668" r:id="rId35"/>
    <p:sldId id="673" r:id="rId36"/>
    <p:sldId id="646" r:id="rId37"/>
  </p:sldIdLst>
  <p:sldSz cx="9144000" cy="6858000" type="screen4x3"/>
  <p:notesSz cx="6819900" cy="9931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4E84"/>
    <a:srgbClr val="172B61"/>
    <a:srgbClr val="000000"/>
    <a:srgbClr val="000099"/>
    <a:srgbClr val="00AAEE"/>
    <a:srgbClr val="99FFCC"/>
    <a:srgbClr val="FFFF99"/>
    <a:srgbClr val="003258"/>
    <a:srgbClr val="1C378C"/>
    <a:srgbClr val="00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42" autoAdjust="0"/>
    <p:restoredTop sz="97143" autoAdjust="0"/>
  </p:normalViewPr>
  <p:slideViewPr>
    <p:cSldViewPr snapToGrid="0" snapToObjects="1">
      <p:cViewPr varScale="1">
        <p:scale>
          <a:sx n="72" d="100"/>
          <a:sy n="72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napToObjects="1">
      <p:cViewPr varScale="1">
        <p:scale>
          <a:sx n="148" d="100"/>
          <a:sy n="148" d="100"/>
        </p:scale>
        <p:origin x="-6984" y="-112"/>
      </p:cViewPr>
      <p:guideLst>
        <p:guide orient="horz" pos="3128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86B20-A80C-4A79-A36C-4D50D810D0F8}" type="doc">
      <dgm:prSet loTypeId="urn:microsoft.com/office/officeart/2005/8/layout/cycle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CECBB73-6451-40E8-810B-E5E1F1526A64}">
      <dgm:prSet phldrT="[Metin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tr-TR" sz="1800" b="1" dirty="0">
              <a:latin typeface="+mn-lt"/>
              <a:ea typeface="ＭＳ Ｐゴシック" charset="0"/>
              <a:cs typeface="ＭＳ Ｐゴシック" charset="0"/>
            </a:rPr>
            <a:t>Mesleki Eğitim Kursları</a:t>
          </a:r>
          <a:endParaRPr lang="tr-TR" sz="1800" b="1" dirty="0"/>
        </a:p>
      </dgm:t>
    </dgm:pt>
    <dgm:pt modelId="{C575CA27-7DA1-4630-B1B1-C274E6B476E1}" type="parTrans" cxnId="{3A3B6386-54A6-4C26-AA9B-17CEDB8BC222}">
      <dgm:prSet/>
      <dgm:spPr/>
      <dgm:t>
        <a:bodyPr/>
        <a:lstStyle/>
        <a:p>
          <a:pPr algn="ctr"/>
          <a:endParaRPr lang="tr-TR" sz="1800" b="1"/>
        </a:p>
      </dgm:t>
    </dgm:pt>
    <dgm:pt modelId="{3A50C02F-D03B-4468-8341-53B30256F6A2}" type="sibTrans" cxnId="{3A3B6386-54A6-4C26-AA9B-17CEDB8BC222}">
      <dgm:prSet/>
      <dgm:spPr/>
      <dgm:t>
        <a:bodyPr/>
        <a:lstStyle/>
        <a:p>
          <a:pPr algn="ctr"/>
          <a:endParaRPr lang="tr-TR" sz="1800" b="1"/>
        </a:p>
      </dgm:t>
    </dgm:pt>
    <dgm:pt modelId="{A671F2F3-D8B1-4638-B5C7-D97ACD0949C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tr-TR" sz="1800" b="1" dirty="0">
              <a:latin typeface="+mn-lt"/>
              <a:ea typeface="ＭＳ Ｐゴシック" charset="0"/>
              <a:cs typeface="ＭＳ Ｐゴシック" charset="0"/>
            </a:rPr>
            <a:t>İşbaşı Eğitim Programları</a:t>
          </a:r>
        </a:p>
      </dgm:t>
    </dgm:pt>
    <dgm:pt modelId="{A04137BD-532B-4598-98CB-E2B154538B88}" type="parTrans" cxnId="{39F09EAC-36E8-47A2-B60C-555180BF049B}">
      <dgm:prSet/>
      <dgm:spPr/>
      <dgm:t>
        <a:bodyPr/>
        <a:lstStyle/>
        <a:p>
          <a:pPr algn="ctr"/>
          <a:endParaRPr lang="tr-TR" sz="1800" b="1"/>
        </a:p>
      </dgm:t>
    </dgm:pt>
    <dgm:pt modelId="{798C1D2B-3F29-4D19-8161-8CC8C1928DB8}" type="sibTrans" cxnId="{39F09EAC-36E8-47A2-B60C-555180BF049B}">
      <dgm:prSet/>
      <dgm:spPr/>
      <dgm:t>
        <a:bodyPr/>
        <a:lstStyle/>
        <a:p>
          <a:pPr algn="ctr"/>
          <a:endParaRPr lang="tr-TR" sz="1800" b="1"/>
        </a:p>
      </dgm:t>
    </dgm:pt>
    <dgm:pt modelId="{37374316-545F-4E73-BC42-4EF3786AD2C9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tr-TR" sz="1800" b="1" dirty="0">
              <a:latin typeface="+mn-lt"/>
              <a:ea typeface="ＭＳ Ｐゴシック" charset="0"/>
              <a:cs typeface="ＭＳ Ｐゴシック" charset="0"/>
            </a:rPr>
            <a:t>Girişimcilik Eğitim Programları</a:t>
          </a:r>
        </a:p>
      </dgm:t>
    </dgm:pt>
    <dgm:pt modelId="{E2EA90E9-1234-4EDC-972B-428709493374}" type="parTrans" cxnId="{98A8752A-1E5A-4821-AA55-BD8A88E3446D}">
      <dgm:prSet/>
      <dgm:spPr/>
      <dgm:t>
        <a:bodyPr/>
        <a:lstStyle/>
        <a:p>
          <a:pPr algn="ctr"/>
          <a:endParaRPr lang="tr-TR" sz="1800" b="1"/>
        </a:p>
      </dgm:t>
    </dgm:pt>
    <dgm:pt modelId="{533A48E1-E2D6-40CA-AAE6-DC9A6EFB6743}" type="sibTrans" cxnId="{98A8752A-1E5A-4821-AA55-BD8A88E3446D}">
      <dgm:prSet/>
      <dgm:spPr/>
      <dgm:t>
        <a:bodyPr/>
        <a:lstStyle/>
        <a:p>
          <a:pPr algn="ctr"/>
          <a:endParaRPr lang="tr-TR" sz="1800" b="1"/>
        </a:p>
      </dgm:t>
    </dgm:pt>
    <dgm:pt modelId="{6DA5D639-BBEE-4EA5-8FA3-976A5F16D73B}">
      <dgm:prSet custT="1"/>
      <dgm:spPr/>
      <dgm:t>
        <a:bodyPr/>
        <a:lstStyle/>
        <a:p>
          <a:pPr algn="ctr"/>
          <a:r>
            <a:rPr lang="tr-TR" sz="1800" b="1" dirty="0">
              <a:latin typeface="+mn-lt"/>
              <a:ea typeface="ＭＳ Ｐゴシック" charset="0"/>
              <a:cs typeface="ＭＳ Ｐゴシック" charset="0"/>
            </a:rPr>
            <a:t>Özel Politika ve Uygulama</a:t>
          </a:r>
        </a:p>
      </dgm:t>
    </dgm:pt>
    <dgm:pt modelId="{A63FE087-EF0F-49C9-B7FA-107A76086C40}" type="parTrans" cxnId="{C971804C-A4FD-41AB-B4DE-45F652757EE7}">
      <dgm:prSet/>
      <dgm:spPr/>
      <dgm:t>
        <a:bodyPr/>
        <a:lstStyle/>
        <a:p>
          <a:pPr algn="ctr"/>
          <a:endParaRPr lang="tr-TR" sz="1800" b="1"/>
        </a:p>
      </dgm:t>
    </dgm:pt>
    <dgm:pt modelId="{F5BD8906-8FA7-4849-BA10-74F5932CDBCB}" type="sibTrans" cxnId="{C971804C-A4FD-41AB-B4DE-45F652757EE7}">
      <dgm:prSet/>
      <dgm:spPr/>
      <dgm:t>
        <a:bodyPr/>
        <a:lstStyle/>
        <a:p>
          <a:pPr algn="ctr"/>
          <a:endParaRPr lang="tr-TR" sz="1800" b="1"/>
        </a:p>
      </dgm:t>
    </dgm:pt>
    <dgm:pt modelId="{C6147FDA-6022-407F-9378-FDE215DB27B4}">
      <dgm:prSet custT="1"/>
      <dgm:spPr/>
      <dgm:t>
        <a:bodyPr/>
        <a:lstStyle/>
        <a:p>
          <a:pPr algn="ctr"/>
          <a:r>
            <a:rPr lang="tr-TR" sz="1800" b="1" dirty="0">
              <a:latin typeface="+mn-lt"/>
              <a:ea typeface="ＭＳ Ｐゴシック" charset="0"/>
              <a:cs typeface="ＭＳ Ｐゴシック" charset="0"/>
            </a:rPr>
            <a:t>Engellilere Yönelik Hizmetler</a:t>
          </a:r>
        </a:p>
      </dgm:t>
    </dgm:pt>
    <dgm:pt modelId="{149CBBFC-BC10-409A-B7D3-2AF3F391E6C2}" type="parTrans" cxnId="{1AAB20A6-8ADD-4A0C-869C-3EB73C9B59E6}">
      <dgm:prSet/>
      <dgm:spPr/>
      <dgm:t>
        <a:bodyPr/>
        <a:lstStyle/>
        <a:p>
          <a:pPr algn="ctr"/>
          <a:endParaRPr lang="tr-TR" sz="1800" b="1"/>
        </a:p>
      </dgm:t>
    </dgm:pt>
    <dgm:pt modelId="{CE258906-D7BD-4F52-8681-AE899AE504BC}" type="sibTrans" cxnId="{1AAB20A6-8ADD-4A0C-869C-3EB73C9B59E6}">
      <dgm:prSet/>
      <dgm:spPr/>
      <dgm:t>
        <a:bodyPr/>
        <a:lstStyle/>
        <a:p>
          <a:pPr algn="ctr"/>
          <a:endParaRPr lang="tr-TR" sz="1800" b="1"/>
        </a:p>
      </dgm:t>
    </dgm:pt>
    <dgm:pt modelId="{97F4FDEB-1E44-420E-9461-964767595D30}" type="pres">
      <dgm:prSet presAssocID="{1A186B20-A80C-4A79-A36C-4D50D810D0F8}" presName="Name0" presStyleCnt="0">
        <dgm:presLayoutVars>
          <dgm:dir/>
          <dgm:resizeHandles val="exact"/>
        </dgm:presLayoutVars>
      </dgm:prSet>
      <dgm:spPr/>
    </dgm:pt>
    <dgm:pt modelId="{0A5AE492-6322-4F4F-9D29-423505713E0B}" type="pres">
      <dgm:prSet presAssocID="{1A186B20-A80C-4A79-A36C-4D50D810D0F8}" presName="cycle" presStyleCnt="0"/>
      <dgm:spPr/>
    </dgm:pt>
    <dgm:pt modelId="{3C8E4C27-D89D-4BA1-83E5-5276AEAD148F}" type="pres">
      <dgm:prSet presAssocID="{4CECBB73-6451-40E8-810B-E5E1F1526A64}" presName="nodeFirstNode" presStyleLbl="node1" presStyleIdx="0" presStyleCnt="5">
        <dgm:presLayoutVars>
          <dgm:bulletEnabled val="1"/>
        </dgm:presLayoutVars>
      </dgm:prSet>
      <dgm:spPr/>
    </dgm:pt>
    <dgm:pt modelId="{B5A5B6F3-A922-4004-BB80-26115BB04174}" type="pres">
      <dgm:prSet presAssocID="{3A50C02F-D03B-4468-8341-53B30256F6A2}" presName="sibTransFirstNode" presStyleLbl="bgShp" presStyleIdx="0" presStyleCnt="1" custScaleX="143083"/>
      <dgm:spPr/>
    </dgm:pt>
    <dgm:pt modelId="{6521B786-596D-4994-A60E-9C95529CA3D4}" type="pres">
      <dgm:prSet presAssocID="{37374316-545F-4E73-BC42-4EF3786AD2C9}" presName="nodeFollowingNodes" presStyleLbl="node1" presStyleIdx="1" presStyleCnt="5" custRadScaleRad="156875" custRadScaleInc="9175">
        <dgm:presLayoutVars>
          <dgm:bulletEnabled val="1"/>
        </dgm:presLayoutVars>
      </dgm:prSet>
      <dgm:spPr/>
    </dgm:pt>
    <dgm:pt modelId="{0BBE61E1-9FED-4D55-8CDF-B6780987E847}" type="pres">
      <dgm:prSet presAssocID="{A671F2F3-D8B1-4638-B5C7-D97ACD0949CA}" presName="nodeFollowingNodes" presStyleLbl="node1" presStyleIdx="2" presStyleCnt="5" custRadScaleRad="134982" custRadScaleInc="-42626">
        <dgm:presLayoutVars>
          <dgm:bulletEnabled val="1"/>
        </dgm:presLayoutVars>
      </dgm:prSet>
      <dgm:spPr/>
    </dgm:pt>
    <dgm:pt modelId="{542A8DB5-7893-4F52-A82C-E7E2A7240764}" type="pres">
      <dgm:prSet presAssocID="{6DA5D639-BBEE-4EA5-8FA3-976A5F16D73B}" presName="nodeFollowingNodes" presStyleLbl="node1" presStyleIdx="3" presStyleCnt="5">
        <dgm:presLayoutVars>
          <dgm:bulletEnabled val="1"/>
        </dgm:presLayoutVars>
      </dgm:prSet>
      <dgm:spPr/>
    </dgm:pt>
    <dgm:pt modelId="{57F804EC-AD1D-4B9F-85E4-5306F9C16A19}" type="pres">
      <dgm:prSet presAssocID="{C6147FDA-6022-407F-9378-FDE215DB27B4}" presName="nodeFollowingNodes" presStyleLbl="node1" presStyleIdx="4" presStyleCnt="5" custRadScaleRad="134883" custRadScaleInc="-16533">
        <dgm:presLayoutVars>
          <dgm:bulletEnabled val="1"/>
        </dgm:presLayoutVars>
      </dgm:prSet>
      <dgm:spPr/>
    </dgm:pt>
  </dgm:ptLst>
  <dgm:cxnLst>
    <dgm:cxn modelId="{98A8752A-1E5A-4821-AA55-BD8A88E3446D}" srcId="{1A186B20-A80C-4A79-A36C-4D50D810D0F8}" destId="{37374316-545F-4E73-BC42-4EF3786AD2C9}" srcOrd="1" destOrd="0" parTransId="{E2EA90E9-1234-4EDC-972B-428709493374}" sibTransId="{533A48E1-E2D6-40CA-AAE6-DC9A6EFB6743}"/>
    <dgm:cxn modelId="{CDAA7741-B698-4470-99B5-DC2C2D2F813B}" type="presOf" srcId="{4CECBB73-6451-40E8-810B-E5E1F1526A64}" destId="{3C8E4C27-D89D-4BA1-83E5-5276AEAD148F}" srcOrd="0" destOrd="0" presId="urn:microsoft.com/office/officeart/2005/8/layout/cycle3"/>
    <dgm:cxn modelId="{9D06AB48-58BF-4E89-AF3C-9E72A2DC0379}" type="presOf" srcId="{3A50C02F-D03B-4468-8341-53B30256F6A2}" destId="{B5A5B6F3-A922-4004-BB80-26115BB04174}" srcOrd="0" destOrd="0" presId="urn:microsoft.com/office/officeart/2005/8/layout/cycle3"/>
    <dgm:cxn modelId="{C971804C-A4FD-41AB-B4DE-45F652757EE7}" srcId="{1A186B20-A80C-4A79-A36C-4D50D810D0F8}" destId="{6DA5D639-BBEE-4EA5-8FA3-976A5F16D73B}" srcOrd="3" destOrd="0" parTransId="{A63FE087-EF0F-49C9-B7FA-107A76086C40}" sibTransId="{F5BD8906-8FA7-4849-BA10-74F5932CDBCB}"/>
    <dgm:cxn modelId="{5B4FD777-8D1B-45E9-8E17-AFC2BCFA506C}" type="presOf" srcId="{A671F2F3-D8B1-4638-B5C7-D97ACD0949CA}" destId="{0BBE61E1-9FED-4D55-8CDF-B6780987E847}" srcOrd="0" destOrd="0" presId="urn:microsoft.com/office/officeart/2005/8/layout/cycle3"/>
    <dgm:cxn modelId="{C440E158-3E98-4FD6-AA23-B4509321D5A6}" type="presOf" srcId="{37374316-545F-4E73-BC42-4EF3786AD2C9}" destId="{6521B786-596D-4994-A60E-9C95529CA3D4}" srcOrd="0" destOrd="0" presId="urn:microsoft.com/office/officeart/2005/8/layout/cycle3"/>
    <dgm:cxn modelId="{3A3B6386-54A6-4C26-AA9B-17CEDB8BC222}" srcId="{1A186B20-A80C-4A79-A36C-4D50D810D0F8}" destId="{4CECBB73-6451-40E8-810B-E5E1F1526A64}" srcOrd="0" destOrd="0" parTransId="{C575CA27-7DA1-4630-B1B1-C274E6B476E1}" sibTransId="{3A50C02F-D03B-4468-8341-53B30256F6A2}"/>
    <dgm:cxn modelId="{A08BD292-2D2B-43AB-A087-BBD129F1BCBE}" type="presOf" srcId="{6DA5D639-BBEE-4EA5-8FA3-976A5F16D73B}" destId="{542A8DB5-7893-4F52-A82C-E7E2A7240764}" srcOrd="0" destOrd="0" presId="urn:microsoft.com/office/officeart/2005/8/layout/cycle3"/>
    <dgm:cxn modelId="{3B8E3697-9E13-4436-86CE-51D250D432E2}" type="presOf" srcId="{1A186B20-A80C-4A79-A36C-4D50D810D0F8}" destId="{97F4FDEB-1E44-420E-9461-964767595D30}" srcOrd="0" destOrd="0" presId="urn:microsoft.com/office/officeart/2005/8/layout/cycle3"/>
    <dgm:cxn modelId="{1AAB20A6-8ADD-4A0C-869C-3EB73C9B59E6}" srcId="{1A186B20-A80C-4A79-A36C-4D50D810D0F8}" destId="{C6147FDA-6022-407F-9378-FDE215DB27B4}" srcOrd="4" destOrd="0" parTransId="{149CBBFC-BC10-409A-B7D3-2AF3F391E6C2}" sibTransId="{CE258906-D7BD-4F52-8681-AE899AE504BC}"/>
    <dgm:cxn modelId="{39F09EAC-36E8-47A2-B60C-555180BF049B}" srcId="{1A186B20-A80C-4A79-A36C-4D50D810D0F8}" destId="{A671F2F3-D8B1-4638-B5C7-D97ACD0949CA}" srcOrd="2" destOrd="0" parTransId="{A04137BD-532B-4598-98CB-E2B154538B88}" sibTransId="{798C1D2B-3F29-4D19-8161-8CC8C1928DB8}"/>
    <dgm:cxn modelId="{6C2A8FDA-2B6E-4ACB-A1E4-13EC4775A1DF}" type="presOf" srcId="{C6147FDA-6022-407F-9378-FDE215DB27B4}" destId="{57F804EC-AD1D-4B9F-85E4-5306F9C16A19}" srcOrd="0" destOrd="0" presId="urn:microsoft.com/office/officeart/2005/8/layout/cycle3"/>
    <dgm:cxn modelId="{A8D3BB37-AA06-4121-A480-C5FEB8E49FD6}" type="presParOf" srcId="{97F4FDEB-1E44-420E-9461-964767595D30}" destId="{0A5AE492-6322-4F4F-9D29-423505713E0B}" srcOrd="0" destOrd="0" presId="urn:microsoft.com/office/officeart/2005/8/layout/cycle3"/>
    <dgm:cxn modelId="{F3F83306-9E0F-428F-A0F7-9DC430D6724B}" type="presParOf" srcId="{0A5AE492-6322-4F4F-9D29-423505713E0B}" destId="{3C8E4C27-D89D-4BA1-83E5-5276AEAD148F}" srcOrd="0" destOrd="0" presId="urn:microsoft.com/office/officeart/2005/8/layout/cycle3"/>
    <dgm:cxn modelId="{BED8A148-1FCF-4A74-A350-D4DC3C3DAF00}" type="presParOf" srcId="{0A5AE492-6322-4F4F-9D29-423505713E0B}" destId="{B5A5B6F3-A922-4004-BB80-26115BB04174}" srcOrd="1" destOrd="0" presId="urn:microsoft.com/office/officeart/2005/8/layout/cycle3"/>
    <dgm:cxn modelId="{FF097147-2938-49AE-B00C-E7E8A264545A}" type="presParOf" srcId="{0A5AE492-6322-4F4F-9D29-423505713E0B}" destId="{6521B786-596D-4994-A60E-9C95529CA3D4}" srcOrd="2" destOrd="0" presId="urn:microsoft.com/office/officeart/2005/8/layout/cycle3"/>
    <dgm:cxn modelId="{70317CF8-A953-4105-B036-92F91B152A78}" type="presParOf" srcId="{0A5AE492-6322-4F4F-9D29-423505713E0B}" destId="{0BBE61E1-9FED-4D55-8CDF-B6780987E847}" srcOrd="3" destOrd="0" presId="urn:microsoft.com/office/officeart/2005/8/layout/cycle3"/>
    <dgm:cxn modelId="{D61CDAF4-0DE2-4A7B-BA1B-89B841D5FCB8}" type="presParOf" srcId="{0A5AE492-6322-4F4F-9D29-423505713E0B}" destId="{542A8DB5-7893-4F52-A82C-E7E2A7240764}" srcOrd="4" destOrd="0" presId="urn:microsoft.com/office/officeart/2005/8/layout/cycle3"/>
    <dgm:cxn modelId="{BADCB431-4563-4031-85C7-822771A7ADEA}" type="presParOf" srcId="{0A5AE492-6322-4F4F-9D29-423505713E0B}" destId="{57F804EC-AD1D-4B9F-85E4-5306F9C16A1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8EDDD-7E12-4ED6-9A64-963CF86EB33D}" type="doc">
      <dgm:prSet loTypeId="urn:microsoft.com/office/officeart/2005/8/layout/gear1" loCatId="cycle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B9DB46D8-CB85-48E0-AE7E-ED9B7400537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defTabSz="914400" rtl="1">
            <a:buNone/>
          </a:pPr>
          <a:r>
            <a:rPr lang="tr-TR" sz="1800" b="1" i="0" noProof="0" dirty="0">
              <a:latin typeface="Euphemia"/>
              <a:ea typeface="+mn-ea"/>
              <a:cs typeface="+mn-cs"/>
            </a:rPr>
            <a:t>DENEYİM</a:t>
          </a:r>
        </a:p>
      </dgm:t>
    </dgm:pt>
    <dgm:pt modelId="{3F77292D-F1BC-498D-98D7-64D48F264076}" type="parTrans" cxnId="{619141E4-E521-42A2-B7B0-FCB32F3A531C}">
      <dgm:prSet/>
      <dgm:spPr/>
      <dgm:t>
        <a:bodyPr/>
        <a:lstStyle/>
        <a:p>
          <a:endParaRPr lang="en-US"/>
        </a:p>
      </dgm:t>
    </dgm:pt>
    <dgm:pt modelId="{2D83AB57-5A1F-4C3B-B388-7F96A8810ED6}" type="sibTrans" cxnId="{619141E4-E521-42A2-B7B0-FCB32F3A531C}">
      <dgm:prSet/>
      <dgm:spPr/>
      <dgm:t>
        <a:bodyPr/>
        <a:lstStyle/>
        <a:p>
          <a:endParaRPr lang="en-US"/>
        </a:p>
      </dgm:t>
    </dgm:pt>
    <dgm:pt modelId="{E52E473F-B95F-4F4A-9191-5A949D5C744D}">
      <dgm:prSet phldrT="[Text]"/>
      <dgm:spPr/>
      <dgm:t>
        <a:bodyPr/>
        <a:lstStyle/>
        <a:p>
          <a:pPr algn="ctr" defTabSz="914400" rtl="1">
            <a:buNone/>
          </a:pPr>
          <a:r>
            <a:rPr lang="tr-TR" sz="1800" b="1" i="0" noProof="0" dirty="0">
              <a:latin typeface="Euphemia"/>
              <a:ea typeface="+mn-ea"/>
              <a:cs typeface="+mn-cs"/>
            </a:rPr>
            <a:t>BİLGİ</a:t>
          </a:r>
        </a:p>
      </dgm:t>
    </dgm:pt>
    <dgm:pt modelId="{23D5C7FA-133C-41FC-8725-B0BC8907DD2C}" type="parTrans" cxnId="{B19035FA-00EB-45E0-91E8-E43DD5F42A12}">
      <dgm:prSet/>
      <dgm:spPr/>
      <dgm:t>
        <a:bodyPr/>
        <a:lstStyle/>
        <a:p>
          <a:endParaRPr lang="tr-TR"/>
        </a:p>
      </dgm:t>
    </dgm:pt>
    <dgm:pt modelId="{A9B0375F-885A-4278-BBAD-96BCBDF344F3}" type="sibTrans" cxnId="{B19035FA-00EB-45E0-91E8-E43DD5F42A12}">
      <dgm:prSet/>
      <dgm:spPr/>
      <dgm:t>
        <a:bodyPr/>
        <a:lstStyle/>
        <a:p>
          <a:endParaRPr lang="tr-TR"/>
        </a:p>
      </dgm:t>
    </dgm:pt>
    <dgm:pt modelId="{1CAFE73F-0D3A-41D6-B8C6-6A4F3F0C3A4F}">
      <dgm:prSet phldrT="[Text]"/>
      <dgm:spPr/>
      <dgm:t>
        <a:bodyPr/>
        <a:lstStyle/>
        <a:p>
          <a:pPr algn="ctr" defTabSz="914400" rtl="1">
            <a:buNone/>
          </a:pPr>
          <a:r>
            <a:rPr lang="tr-TR" sz="1800" b="1" i="0" noProof="0" dirty="0">
              <a:latin typeface="Euphemia"/>
              <a:ea typeface="+mn-ea"/>
              <a:cs typeface="+mn-cs"/>
            </a:rPr>
            <a:t>PRATİK</a:t>
          </a:r>
        </a:p>
      </dgm:t>
    </dgm:pt>
    <dgm:pt modelId="{A6F4C107-6DC2-4E74-B02B-B1BFB61A046F}" type="parTrans" cxnId="{FF85B284-5A9E-44BE-80F4-43D8EB0D5CC3}">
      <dgm:prSet/>
      <dgm:spPr/>
      <dgm:t>
        <a:bodyPr/>
        <a:lstStyle/>
        <a:p>
          <a:endParaRPr lang="tr-TR"/>
        </a:p>
      </dgm:t>
    </dgm:pt>
    <dgm:pt modelId="{84192581-D991-4B52-93CF-798BAE99E383}" type="sibTrans" cxnId="{FF85B284-5A9E-44BE-80F4-43D8EB0D5CC3}">
      <dgm:prSet/>
      <dgm:spPr/>
      <dgm:t>
        <a:bodyPr/>
        <a:lstStyle/>
        <a:p>
          <a:endParaRPr lang="tr-TR"/>
        </a:p>
      </dgm:t>
    </dgm:pt>
    <dgm:pt modelId="{C2E55EAC-612F-498D-85DA-4932EB4912A5}" type="pres">
      <dgm:prSet presAssocID="{F9F8EDDD-7E12-4ED6-9A64-963CF86EB3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BA2E8A-E738-449D-81F3-52AA7C6BE91B}" type="pres">
      <dgm:prSet presAssocID="{B9DB46D8-CB85-48E0-AE7E-ED9B74005373}" presName="gear1" presStyleLbl="node1" presStyleIdx="0" presStyleCnt="3" custLinFactNeighborX="9091" custLinFactNeighborY="-10160">
        <dgm:presLayoutVars>
          <dgm:chMax val="1"/>
          <dgm:bulletEnabled val="1"/>
        </dgm:presLayoutVars>
      </dgm:prSet>
      <dgm:spPr/>
    </dgm:pt>
    <dgm:pt modelId="{F5C09E4A-CA0F-4DBF-8430-5BDFC8557DCF}" type="pres">
      <dgm:prSet presAssocID="{B9DB46D8-CB85-48E0-AE7E-ED9B74005373}" presName="gear1srcNode" presStyleLbl="node1" presStyleIdx="0" presStyleCnt="3"/>
      <dgm:spPr/>
    </dgm:pt>
    <dgm:pt modelId="{77C231DB-1035-4097-8CD9-B20554FBFC80}" type="pres">
      <dgm:prSet presAssocID="{B9DB46D8-CB85-48E0-AE7E-ED9B74005373}" presName="gear1dstNode" presStyleLbl="node1" presStyleIdx="0" presStyleCnt="3"/>
      <dgm:spPr/>
    </dgm:pt>
    <dgm:pt modelId="{4D012EDB-51DA-4EDB-A4C1-5080CCC0115D}" type="pres">
      <dgm:prSet presAssocID="{E52E473F-B95F-4F4A-9191-5A949D5C744D}" presName="gear2" presStyleLbl="node1" presStyleIdx="1" presStyleCnt="3">
        <dgm:presLayoutVars>
          <dgm:chMax val="1"/>
          <dgm:bulletEnabled val="1"/>
        </dgm:presLayoutVars>
      </dgm:prSet>
      <dgm:spPr/>
    </dgm:pt>
    <dgm:pt modelId="{1FFE893A-A258-43CB-B4F6-4C63A04AA197}" type="pres">
      <dgm:prSet presAssocID="{E52E473F-B95F-4F4A-9191-5A949D5C744D}" presName="gear2srcNode" presStyleLbl="node1" presStyleIdx="1" presStyleCnt="3"/>
      <dgm:spPr/>
    </dgm:pt>
    <dgm:pt modelId="{866099BC-465C-4DD9-8EA9-46ECA5ADFF9A}" type="pres">
      <dgm:prSet presAssocID="{E52E473F-B95F-4F4A-9191-5A949D5C744D}" presName="gear2dstNode" presStyleLbl="node1" presStyleIdx="1" presStyleCnt="3"/>
      <dgm:spPr/>
    </dgm:pt>
    <dgm:pt modelId="{4AE486EC-F5AC-424B-BBB5-E83BF679869D}" type="pres">
      <dgm:prSet presAssocID="{1CAFE73F-0D3A-41D6-B8C6-6A4F3F0C3A4F}" presName="gear3" presStyleLbl="node1" presStyleIdx="2" presStyleCnt="3" custAng="1238982" custScaleX="104564" custScaleY="99654"/>
      <dgm:spPr/>
    </dgm:pt>
    <dgm:pt modelId="{9F3E49C3-98D0-4B3C-B71E-FA62E6246A7E}" type="pres">
      <dgm:prSet presAssocID="{1CAFE73F-0D3A-41D6-B8C6-6A4F3F0C3A4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6980B73-7089-4F3D-B17E-18536BF8CB4F}" type="pres">
      <dgm:prSet presAssocID="{1CAFE73F-0D3A-41D6-B8C6-6A4F3F0C3A4F}" presName="gear3srcNode" presStyleLbl="node1" presStyleIdx="2" presStyleCnt="3"/>
      <dgm:spPr/>
    </dgm:pt>
    <dgm:pt modelId="{42BCB342-D5AE-427D-B45D-935E7C7D976B}" type="pres">
      <dgm:prSet presAssocID="{1CAFE73F-0D3A-41D6-B8C6-6A4F3F0C3A4F}" presName="gear3dstNode" presStyleLbl="node1" presStyleIdx="2" presStyleCnt="3"/>
      <dgm:spPr/>
    </dgm:pt>
    <dgm:pt modelId="{8DB07ABD-3B9C-4A0D-A24B-305751BB1D2C}" type="pres">
      <dgm:prSet presAssocID="{2D83AB57-5A1F-4C3B-B388-7F96A8810ED6}" presName="connector1" presStyleLbl="sibTrans2D1" presStyleIdx="0" presStyleCnt="3"/>
      <dgm:spPr/>
    </dgm:pt>
    <dgm:pt modelId="{5E835038-34BE-4173-BE7D-B7E0BBA104A6}" type="pres">
      <dgm:prSet presAssocID="{A9B0375F-885A-4278-BBAD-96BCBDF344F3}" presName="connector2" presStyleLbl="sibTrans2D1" presStyleIdx="1" presStyleCnt="3"/>
      <dgm:spPr/>
    </dgm:pt>
    <dgm:pt modelId="{5CCCB836-9F55-4086-9B80-52C9734E54D9}" type="pres">
      <dgm:prSet presAssocID="{84192581-D991-4B52-93CF-798BAE99E383}" presName="connector3" presStyleLbl="sibTrans2D1" presStyleIdx="2" presStyleCnt="3"/>
      <dgm:spPr/>
    </dgm:pt>
  </dgm:ptLst>
  <dgm:cxnLst>
    <dgm:cxn modelId="{39275109-E2CA-4269-8311-933EA7C16356}" type="presOf" srcId="{2D83AB57-5A1F-4C3B-B388-7F96A8810ED6}" destId="{8DB07ABD-3B9C-4A0D-A24B-305751BB1D2C}" srcOrd="0" destOrd="0" presId="urn:microsoft.com/office/officeart/2005/8/layout/gear1"/>
    <dgm:cxn modelId="{A04A7F20-D535-4871-9B06-4B7EEDBD5241}" type="presOf" srcId="{B9DB46D8-CB85-48E0-AE7E-ED9B74005373}" destId="{77C231DB-1035-4097-8CD9-B20554FBFC80}" srcOrd="2" destOrd="0" presId="urn:microsoft.com/office/officeart/2005/8/layout/gear1"/>
    <dgm:cxn modelId="{56EF5A22-829F-4DA1-8A26-6893E03E2CB1}" type="presOf" srcId="{A9B0375F-885A-4278-BBAD-96BCBDF344F3}" destId="{5E835038-34BE-4173-BE7D-B7E0BBA104A6}" srcOrd="0" destOrd="0" presId="urn:microsoft.com/office/officeart/2005/8/layout/gear1"/>
    <dgm:cxn modelId="{23ABD165-06F6-44EE-B5F4-0EEE1D4FFBB1}" type="presOf" srcId="{1CAFE73F-0D3A-41D6-B8C6-6A4F3F0C3A4F}" destId="{9F3E49C3-98D0-4B3C-B71E-FA62E6246A7E}" srcOrd="1" destOrd="0" presId="urn:microsoft.com/office/officeart/2005/8/layout/gear1"/>
    <dgm:cxn modelId="{5B8AAC59-DD1F-47B8-B2A6-C686D180ECA0}" type="presOf" srcId="{1CAFE73F-0D3A-41D6-B8C6-6A4F3F0C3A4F}" destId="{66980B73-7089-4F3D-B17E-18536BF8CB4F}" srcOrd="2" destOrd="0" presId="urn:microsoft.com/office/officeart/2005/8/layout/gear1"/>
    <dgm:cxn modelId="{065BD57D-903C-40F7-8D90-A1A89C2AD0EC}" type="presOf" srcId="{E52E473F-B95F-4F4A-9191-5A949D5C744D}" destId="{866099BC-465C-4DD9-8EA9-46ECA5ADFF9A}" srcOrd="2" destOrd="0" presId="urn:microsoft.com/office/officeart/2005/8/layout/gear1"/>
    <dgm:cxn modelId="{FF85B284-5A9E-44BE-80F4-43D8EB0D5CC3}" srcId="{F9F8EDDD-7E12-4ED6-9A64-963CF86EB33D}" destId="{1CAFE73F-0D3A-41D6-B8C6-6A4F3F0C3A4F}" srcOrd="2" destOrd="0" parTransId="{A6F4C107-6DC2-4E74-B02B-B1BFB61A046F}" sibTransId="{84192581-D991-4B52-93CF-798BAE99E383}"/>
    <dgm:cxn modelId="{0B0CB98C-E5E9-44B1-B5C2-5506600A139D}" type="presOf" srcId="{F9F8EDDD-7E12-4ED6-9A64-963CF86EB33D}" destId="{C2E55EAC-612F-498D-85DA-4932EB4912A5}" srcOrd="0" destOrd="0" presId="urn:microsoft.com/office/officeart/2005/8/layout/gear1"/>
    <dgm:cxn modelId="{49D6A0B6-E33F-4ABC-8D25-A58021F14C95}" type="presOf" srcId="{84192581-D991-4B52-93CF-798BAE99E383}" destId="{5CCCB836-9F55-4086-9B80-52C9734E54D9}" srcOrd="0" destOrd="0" presId="urn:microsoft.com/office/officeart/2005/8/layout/gear1"/>
    <dgm:cxn modelId="{13F1B7C1-1FC9-4E67-9B64-97F2B22BC7DE}" type="presOf" srcId="{E52E473F-B95F-4F4A-9191-5A949D5C744D}" destId="{4D012EDB-51DA-4EDB-A4C1-5080CCC0115D}" srcOrd="0" destOrd="0" presId="urn:microsoft.com/office/officeart/2005/8/layout/gear1"/>
    <dgm:cxn modelId="{619141E4-E521-42A2-B7B0-FCB32F3A531C}" srcId="{F9F8EDDD-7E12-4ED6-9A64-963CF86EB33D}" destId="{B9DB46D8-CB85-48E0-AE7E-ED9B74005373}" srcOrd="0" destOrd="0" parTransId="{3F77292D-F1BC-498D-98D7-64D48F264076}" sibTransId="{2D83AB57-5A1F-4C3B-B388-7F96A8810ED6}"/>
    <dgm:cxn modelId="{89A286E4-A94F-45E3-B567-8E141917EB55}" type="presOf" srcId="{E52E473F-B95F-4F4A-9191-5A949D5C744D}" destId="{1FFE893A-A258-43CB-B4F6-4C63A04AA197}" srcOrd="1" destOrd="0" presId="urn:microsoft.com/office/officeart/2005/8/layout/gear1"/>
    <dgm:cxn modelId="{ABA001E6-CEF1-4CF7-9025-57EDE29167D0}" type="presOf" srcId="{1CAFE73F-0D3A-41D6-B8C6-6A4F3F0C3A4F}" destId="{42BCB342-D5AE-427D-B45D-935E7C7D976B}" srcOrd="3" destOrd="0" presId="urn:microsoft.com/office/officeart/2005/8/layout/gear1"/>
    <dgm:cxn modelId="{2890B7EF-A033-458C-9457-FA4144DF0F69}" type="presOf" srcId="{B9DB46D8-CB85-48E0-AE7E-ED9B74005373}" destId="{7DBA2E8A-E738-449D-81F3-52AA7C6BE91B}" srcOrd="0" destOrd="0" presId="urn:microsoft.com/office/officeart/2005/8/layout/gear1"/>
    <dgm:cxn modelId="{96524BF1-7F3F-4BC8-8404-462904A76C68}" type="presOf" srcId="{B9DB46D8-CB85-48E0-AE7E-ED9B74005373}" destId="{F5C09E4A-CA0F-4DBF-8430-5BDFC8557DCF}" srcOrd="1" destOrd="0" presId="urn:microsoft.com/office/officeart/2005/8/layout/gear1"/>
    <dgm:cxn modelId="{B19035FA-00EB-45E0-91E8-E43DD5F42A12}" srcId="{F9F8EDDD-7E12-4ED6-9A64-963CF86EB33D}" destId="{E52E473F-B95F-4F4A-9191-5A949D5C744D}" srcOrd="1" destOrd="0" parTransId="{23D5C7FA-133C-41FC-8725-B0BC8907DD2C}" sibTransId="{A9B0375F-885A-4278-BBAD-96BCBDF344F3}"/>
    <dgm:cxn modelId="{C74535FC-E222-40DD-B46A-5F939F67729E}" type="presOf" srcId="{1CAFE73F-0D3A-41D6-B8C6-6A4F3F0C3A4F}" destId="{4AE486EC-F5AC-424B-BBB5-E83BF679869D}" srcOrd="0" destOrd="0" presId="urn:microsoft.com/office/officeart/2005/8/layout/gear1"/>
    <dgm:cxn modelId="{2603A5D7-6912-45A6-909B-2034F4990FF8}" type="presParOf" srcId="{C2E55EAC-612F-498D-85DA-4932EB4912A5}" destId="{7DBA2E8A-E738-449D-81F3-52AA7C6BE91B}" srcOrd="0" destOrd="0" presId="urn:microsoft.com/office/officeart/2005/8/layout/gear1"/>
    <dgm:cxn modelId="{98D36C89-404D-4394-99CC-0C996F030ACD}" type="presParOf" srcId="{C2E55EAC-612F-498D-85DA-4932EB4912A5}" destId="{F5C09E4A-CA0F-4DBF-8430-5BDFC8557DCF}" srcOrd="1" destOrd="0" presId="urn:microsoft.com/office/officeart/2005/8/layout/gear1"/>
    <dgm:cxn modelId="{4F088548-9EB5-4D36-91FE-6DD3EDF6BB58}" type="presParOf" srcId="{C2E55EAC-612F-498D-85DA-4932EB4912A5}" destId="{77C231DB-1035-4097-8CD9-B20554FBFC80}" srcOrd="2" destOrd="0" presId="urn:microsoft.com/office/officeart/2005/8/layout/gear1"/>
    <dgm:cxn modelId="{45236724-9978-4BB3-A822-B4BBA9467D39}" type="presParOf" srcId="{C2E55EAC-612F-498D-85DA-4932EB4912A5}" destId="{4D012EDB-51DA-4EDB-A4C1-5080CCC0115D}" srcOrd="3" destOrd="0" presId="urn:microsoft.com/office/officeart/2005/8/layout/gear1"/>
    <dgm:cxn modelId="{1844AAA9-AE94-4CAD-9642-6B771F3BFEF2}" type="presParOf" srcId="{C2E55EAC-612F-498D-85DA-4932EB4912A5}" destId="{1FFE893A-A258-43CB-B4F6-4C63A04AA197}" srcOrd="4" destOrd="0" presId="urn:microsoft.com/office/officeart/2005/8/layout/gear1"/>
    <dgm:cxn modelId="{CC48D9C4-5B70-4A31-9F3E-836DB261B280}" type="presParOf" srcId="{C2E55EAC-612F-498D-85DA-4932EB4912A5}" destId="{866099BC-465C-4DD9-8EA9-46ECA5ADFF9A}" srcOrd="5" destOrd="0" presId="urn:microsoft.com/office/officeart/2005/8/layout/gear1"/>
    <dgm:cxn modelId="{31E09FE9-75DD-4786-B9A8-980D49AF69DD}" type="presParOf" srcId="{C2E55EAC-612F-498D-85DA-4932EB4912A5}" destId="{4AE486EC-F5AC-424B-BBB5-E83BF679869D}" srcOrd="6" destOrd="0" presId="urn:microsoft.com/office/officeart/2005/8/layout/gear1"/>
    <dgm:cxn modelId="{6DDF9890-8042-4CDF-A398-9CC83CC6FAF4}" type="presParOf" srcId="{C2E55EAC-612F-498D-85DA-4932EB4912A5}" destId="{9F3E49C3-98D0-4B3C-B71E-FA62E6246A7E}" srcOrd="7" destOrd="0" presId="urn:microsoft.com/office/officeart/2005/8/layout/gear1"/>
    <dgm:cxn modelId="{BF3B370B-9F11-4737-9F7E-947525778823}" type="presParOf" srcId="{C2E55EAC-612F-498D-85DA-4932EB4912A5}" destId="{66980B73-7089-4F3D-B17E-18536BF8CB4F}" srcOrd="8" destOrd="0" presId="urn:microsoft.com/office/officeart/2005/8/layout/gear1"/>
    <dgm:cxn modelId="{1DCC8E2E-5570-4F90-9807-B517747CD532}" type="presParOf" srcId="{C2E55EAC-612F-498D-85DA-4932EB4912A5}" destId="{42BCB342-D5AE-427D-B45D-935E7C7D976B}" srcOrd="9" destOrd="0" presId="urn:microsoft.com/office/officeart/2005/8/layout/gear1"/>
    <dgm:cxn modelId="{0B0F408A-D050-4992-9DCC-1454CF566F14}" type="presParOf" srcId="{C2E55EAC-612F-498D-85DA-4932EB4912A5}" destId="{8DB07ABD-3B9C-4A0D-A24B-305751BB1D2C}" srcOrd="10" destOrd="0" presId="urn:microsoft.com/office/officeart/2005/8/layout/gear1"/>
    <dgm:cxn modelId="{9863A026-B292-45FE-829C-1D1DE1CD0E54}" type="presParOf" srcId="{C2E55EAC-612F-498D-85DA-4932EB4912A5}" destId="{5E835038-34BE-4173-BE7D-B7E0BBA104A6}" srcOrd="11" destOrd="0" presId="urn:microsoft.com/office/officeart/2005/8/layout/gear1"/>
    <dgm:cxn modelId="{B909F992-76A7-4B44-9DE7-5CAE99260154}" type="presParOf" srcId="{C2E55EAC-612F-498D-85DA-4932EB4912A5}" destId="{5CCCB836-9F55-4086-9B80-52C9734E54D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5B6F3-A922-4004-BB80-26115BB04174}">
      <dsp:nvSpPr>
        <dsp:cNvPr id="0" name=""/>
        <dsp:cNvSpPr/>
      </dsp:nvSpPr>
      <dsp:spPr>
        <a:xfrm>
          <a:off x="1281368" y="-22014"/>
          <a:ext cx="5209662" cy="3641007"/>
        </a:xfrm>
        <a:prstGeom prst="circularArrow">
          <a:avLst>
            <a:gd name="adj1" fmla="val 5544"/>
            <a:gd name="adj2" fmla="val 330680"/>
            <a:gd name="adj3" fmla="val 13777206"/>
            <a:gd name="adj4" fmla="val 1738518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E4C27-D89D-4BA1-83E5-5276AEAD148F}">
      <dsp:nvSpPr>
        <dsp:cNvPr id="0" name=""/>
        <dsp:cNvSpPr/>
      </dsp:nvSpPr>
      <dsp:spPr>
        <a:xfrm>
          <a:off x="3034196" y="777"/>
          <a:ext cx="1704007" cy="852003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+mn-lt"/>
              <a:ea typeface="ＭＳ Ｐゴシック" charset="0"/>
              <a:cs typeface="ＭＳ Ｐゴシック" charset="0"/>
            </a:rPr>
            <a:t>Mesleki Eğitim Kursları</a:t>
          </a:r>
          <a:endParaRPr lang="tr-TR" sz="1800" b="1" kern="1200" dirty="0"/>
        </a:p>
      </dsp:txBody>
      <dsp:txXfrm>
        <a:off x="3075787" y="42368"/>
        <a:ext cx="1620825" cy="768821"/>
      </dsp:txXfrm>
    </dsp:sp>
    <dsp:sp modelId="{6521B786-596D-4994-A60E-9C95529CA3D4}">
      <dsp:nvSpPr>
        <dsp:cNvPr id="0" name=""/>
        <dsp:cNvSpPr/>
      </dsp:nvSpPr>
      <dsp:spPr>
        <a:xfrm>
          <a:off x="5412253" y="1026460"/>
          <a:ext cx="1704007" cy="85200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+mn-lt"/>
              <a:ea typeface="ＭＳ Ｐゴシック" charset="0"/>
              <a:cs typeface="ＭＳ Ｐゴシック" charset="0"/>
            </a:rPr>
            <a:t>Girişimcilik Eğitim Programları</a:t>
          </a:r>
        </a:p>
      </dsp:txBody>
      <dsp:txXfrm>
        <a:off x="5453844" y="1068051"/>
        <a:ext cx="1620825" cy="768821"/>
      </dsp:txXfrm>
    </dsp:sp>
    <dsp:sp modelId="{0BBE61E1-9FED-4D55-8CDF-B6780987E847}">
      <dsp:nvSpPr>
        <dsp:cNvPr id="0" name=""/>
        <dsp:cNvSpPr/>
      </dsp:nvSpPr>
      <dsp:spPr>
        <a:xfrm>
          <a:off x="4877359" y="2551054"/>
          <a:ext cx="1704007" cy="85200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+mn-lt"/>
              <a:ea typeface="ＭＳ Ｐゴシック" charset="0"/>
              <a:cs typeface="ＭＳ Ｐゴシック" charset="0"/>
            </a:rPr>
            <a:t>İşbaşı Eğitim Programları</a:t>
          </a:r>
        </a:p>
      </dsp:txBody>
      <dsp:txXfrm>
        <a:off x="4918950" y="2592645"/>
        <a:ext cx="1620825" cy="768821"/>
      </dsp:txXfrm>
    </dsp:sp>
    <dsp:sp modelId="{542A8DB5-7893-4F52-A82C-E7E2A7240764}">
      <dsp:nvSpPr>
        <dsp:cNvPr id="0" name=""/>
        <dsp:cNvSpPr/>
      </dsp:nvSpPr>
      <dsp:spPr>
        <a:xfrm>
          <a:off x="2121560" y="2809580"/>
          <a:ext cx="1704007" cy="852003"/>
        </a:xfrm>
        <a:prstGeom prst="roundRect">
          <a:avLst/>
        </a:prstGeom>
        <a:gradFill rotWithShape="0">
          <a:gsLst>
            <a:gs pos="0">
              <a:schemeClr val="accent3">
                <a:hueOff val="14833418"/>
                <a:satOff val="1582"/>
                <a:lumOff val="-11762"/>
                <a:alphaOff val="0"/>
                <a:shade val="51000"/>
                <a:satMod val="130000"/>
              </a:schemeClr>
            </a:gs>
            <a:gs pos="80000">
              <a:schemeClr val="accent3">
                <a:hueOff val="14833418"/>
                <a:satOff val="1582"/>
                <a:lumOff val="-11762"/>
                <a:alphaOff val="0"/>
                <a:shade val="93000"/>
                <a:satMod val="130000"/>
              </a:schemeClr>
            </a:gs>
            <a:gs pos="100000">
              <a:schemeClr val="accent3">
                <a:hueOff val="14833418"/>
                <a:satOff val="1582"/>
                <a:lumOff val="-117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+mn-lt"/>
              <a:ea typeface="ＭＳ Ｐゴシック" charset="0"/>
              <a:cs typeface="ＭＳ Ｐゴシック" charset="0"/>
            </a:rPr>
            <a:t>Özel Politika ve Uygulama</a:t>
          </a:r>
        </a:p>
      </dsp:txBody>
      <dsp:txXfrm>
        <a:off x="2163151" y="2851171"/>
        <a:ext cx="1620825" cy="768821"/>
      </dsp:txXfrm>
    </dsp:sp>
    <dsp:sp modelId="{57F804EC-AD1D-4B9F-85E4-5306F9C16A19}">
      <dsp:nvSpPr>
        <dsp:cNvPr id="0" name=""/>
        <dsp:cNvSpPr/>
      </dsp:nvSpPr>
      <dsp:spPr>
        <a:xfrm>
          <a:off x="960701" y="1259074"/>
          <a:ext cx="1704007" cy="852003"/>
        </a:xfrm>
        <a:prstGeom prst="roundRect">
          <a:avLst/>
        </a:prstGeom>
        <a:gradFill rotWithShape="0">
          <a:gsLst>
            <a:gs pos="0">
              <a:schemeClr val="accent3">
                <a:hueOff val="19777890"/>
                <a:satOff val="2109"/>
                <a:lumOff val="-15683"/>
                <a:alphaOff val="0"/>
                <a:shade val="51000"/>
                <a:satMod val="130000"/>
              </a:schemeClr>
            </a:gs>
            <a:gs pos="80000">
              <a:schemeClr val="accent3">
                <a:hueOff val="19777890"/>
                <a:satOff val="2109"/>
                <a:lumOff val="-15683"/>
                <a:alphaOff val="0"/>
                <a:shade val="93000"/>
                <a:satMod val="130000"/>
              </a:schemeClr>
            </a:gs>
            <a:gs pos="100000">
              <a:schemeClr val="accent3">
                <a:hueOff val="19777890"/>
                <a:satOff val="2109"/>
                <a:lumOff val="-156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+mn-lt"/>
              <a:ea typeface="ＭＳ Ｐゴシック" charset="0"/>
              <a:cs typeface="ＭＳ Ｐゴシック" charset="0"/>
            </a:rPr>
            <a:t>Engellilere Yönelik Hizmetler</a:t>
          </a:r>
        </a:p>
      </dsp:txBody>
      <dsp:txXfrm>
        <a:off x="1002292" y="1300665"/>
        <a:ext cx="1620825" cy="768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2E8A-E738-449D-81F3-52AA7C6BE91B}">
      <dsp:nvSpPr>
        <dsp:cNvPr id="0" name=""/>
        <dsp:cNvSpPr/>
      </dsp:nvSpPr>
      <dsp:spPr>
        <a:xfrm>
          <a:off x="1344305" y="782560"/>
          <a:ext cx="1092074" cy="1092074"/>
        </a:xfrm>
        <a:prstGeom prst="gear9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1" i="0" kern="1200" noProof="0" dirty="0">
              <a:latin typeface="Euphemia"/>
              <a:ea typeface="+mn-ea"/>
              <a:cs typeface="+mn-cs"/>
            </a:rPr>
            <a:t>DENEYİM</a:t>
          </a:r>
        </a:p>
      </dsp:txBody>
      <dsp:txXfrm>
        <a:off x="1563860" y="1038373"/>
        <a:ext cx="652964" cy="561349"/>
      </dsp:txXfrm>
    </dsp:sp>
    <dsp:sp modelId="{4D012EDB-51DA-4EDB-A4C1-5080CCC0115D}">
      <dsp:nvSpPr>
        <dsp:cNvPr id="0" name=""/>
        <dsp:cNvSpPr/>
      </dsp:nvSpPr>
      <dsp:spPr>
        <a:xfrm>
          <a:off x="609636" y="635388"/>
          <a:ext cx="794236" cy="79423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1" i="0" kern="1200" noProof="0" dirty="0">
              <a:latin typeface="Euphemia"/>
              <a:ea typeface="+mn-ea"/>
              <a:cs typeface="+mn-cs"/>
            </a:rPr>
            <a:t>BİLGİ</a:t>
          </a:r>
        </a:p>
      </dsp:txBody>
      <dsp:txXfrm>
        <a:off x="809587" y="836548"/>
        <a:ext cx="394334" cy="391916"/>
      </dsp:txXfrm>
    </dsp:sp>
    <dsp:sp modelId="{4AE486EC-F5AC-424B-BBB5-E83BF679869D}">
      <dsp:nvSpPr>
        <dsp:cNvPr id="0" name=""/>
        <dsp:cNvSpPr/>
      </dsp:nvSpPr>
      <dsp:spPr>
        <a:xfrm rot="338982">
          <a:off x="1029738" y="95786"/>
          <a:ext cx="827691" cy="76151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1" i="0" kern="1200" noProof="0" dirty="0">
              <a:latin typeface="Euphemia"/>
              <a:ea typeface="+mn-ea"/>
              <a:cs typeface="+mn-cs"/>
            </a:rPr>
            <a:t>PRATİK</a:t>
          </a:r>
        </a:p>
      </dsp:txBody>
      <dsp:txXfrm rot="900000">
        <a:off x="1215200" y="258882"/>
        <a:ext cx="456766" cy="435318"/>
      </dsp:txXfrm>
    </dsp:sp>
    <dsp:sp modelId="{8DB07ABD-3B9C-4A0D-A24B-305751BB1D2C}">
      <dsp:nvSpPr>
        <dsp:cNvPr id="0" name=""/>
        <dsp:cNvSpPr/>
      </dsp:nvSpPr>
      <dsp:spPr>
        <a:xfrm>
          <a:off x="1138901" y="740910"/>
          <a:ext cx="1397855" cy="1397855"/>
        </a:xfrm>
        <a:prstGeom prst="circularArrow">
          <a:avLst>
            <a:gd name="adj1" fmla="val 4687"/>
            <a:gd name="adj2" fmla="val 299029"/>
            <a:gd name="adj3" fmla="val 2419993"/>
            <a:gd name="adj4" fmla="val 1608668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35038-34BE-4173-BE7D-B7E0BBA104A6}">
      <dsp:nvSpPr>
        <dsp:cNvPr id="0" name=""/>
        <dsp:cNvSpPr/>
      </dsp:nvSpPr>
      <dsp:spPr>
        <a:xfrm>
          <a:off x="468978" y="469133"/>
          <a:ext cx="1015629" cy="10156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B836-9F55-4086-9B80-52C9734E54D9}">
      <dsp:nvSpPr>
        <dsp:cNvPr id="0" name=""/>
        <dsp:cNvSpPr/>
      </dsp:nvSpPr>
      <dsp:spPr>
        <a:xfrm>
          <a:off x="874486" y="-73526"/>
          <a:ext cx="1095052" cy="1095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210" cy="496247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62068" y="1"/>
            <a:ext cx="2956209" cy="496247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5BF148D-9A36-4DB2-BF64-E47C0112D559}" type="datetimeFigureOut">
              <a:rPr lang="tr-TR"/>
              <a:pPr>
                <a:defRPr/>
              </a:pPr>
              <a:t>7.05.2018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33537"/>
            <a:ext cx="2956210" cy="496247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62068" y="9433537"/>
            <a:ext cx="2956209" cy="496247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B625A9E-C52C-40A5-85E3-2E3F55B175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0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210" cy="496247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068" y="1"/>
            <a:ext cx="2956209" cy="496247"/>
          </a:xfrm>
          <a:prstGeom prst="rect">
            <a:avLst/>
          </a:prstGeom>
        </p:spPr>
        <p:txBody>
          <a:bodyPr vert="horz" wrap="square" lIns="92246" tIns="46122" rIns="92246" bIns="461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0F1836D-7C05-4FFE-8E31-D0618BDA8990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2" rIns="92246" bIns="4612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828" y="4716768"/>
            <a:ext cx="5456245" cy="4469454"/>
          </a:xfrm>
          <a:prstGeom prst="rect">
            <a:avLst/>
          </a:prstGeom>
        </p:spPr>
        <p:txBody>
          <a:bodyPr vert="horz" lIns="92246" tIns="46122" rIns="92246" bIns="46122" rtlCol="0"/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537"/>
            <a:ext cx="2956210" cy="496247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068" y="9433537"/>
            <a:ext cx="2956209" cy="496247"/>
          </a:xfrm>
          <a:prstGeom prst="rect">
            <a:avLst/>
          </a:prstGeom>
        </p:spPr>
        <p:txBody>
          <a:bodyPr vert="horz" wrap="square" lIns="92246" tIns="46122" rIns="92246" bIns="461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FF87093-8502-4E04-B366-BE6CECEAE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F80E-825B-489E-ABED-924A1235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3E6-9579-4D06-A0F5-E4090563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2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37C1-039C-408D-89BF-7AA179013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CA31-0927-4CCD-9F5B-2E07A693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B059-5879-4645-B5F9-B2DBB19AF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98A4-8D50-4E77-9CFF-BD025E2AC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58BC-4DA6-4FA0-88CB-027CD729B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F160-99E6-4D94-BDA1-591EADDC8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9FFD-9421-4448-A01A-45548497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D250-5ED0-4170-AD1A-B93F11DBC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D860-0A7D-4596-BA1A-A94E57FD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5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8A83-B22E-46A4-BFDD-54B7F3411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3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B54A-9F4C-49C3-B123-B08FB2B2D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CCDC-58C7-41CE-A166-27160D953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62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B6A5-17EA-4C88-9847-949075302D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1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BC16-ACEE-42C4-B3E8-F33971632B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6730-166C-4E11-BCB8-9668CCA4CC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4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F5EF-0251-42C3-9C6C-16DE679573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9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B4EE-A79A-41DB-A92A-23C3866A22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6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F67D-92CB-4993-8D26-A69F8DBE58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4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F1BA-5B16-4247-93FE-11EBC95DFF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6FE7-C124-4287-80D0-D8DCE241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6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Drag picture to placeholder or click icon to add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3424-B10F-482B-9ADA-5398749CEE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6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E3BE-8BDA-468C-9EFC-D4DED805B9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3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437D-C1CC-4828-B727-7B367D5CD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26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/>
              <a:t>Click icon to add SmartArt graphic</a:t>
            </a:r>
            <a:endParaRPr lang="es-ES" noProof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C4A8-D86A-48BB-96F7-8B3CF2898A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4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s-ES" dirty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/>
              <a:t>Click icon to add clip art</a:t>
            </a:r>
            <a:endParaRPr lang="es-ES" noProof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4A3B-3A4B-431F-BCFD-94E9F7258B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6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472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DE68-D698-4115-AF8D-EDA5659FD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0420-634E-4CE3-AB80-6CEC7D804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9248-D71C-44E5-9F1E-2A73EFE3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7EFE-61D7-4F80-817D-C365E9503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7C10-4ADA-4088-B998-B3B6E992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0A81-0B46-4F39-B875-52AD85B59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  <a:endParaRPr lang="en-US" altLang="tr-T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DFE5F60-1990-4606-AC4B-45D23C84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29" r:id="rId1"/>
    <p:sldLayoutId id="2147489230" r:id="rId2"/>
    <p:sldLayoutId id="2147489231" r:id="rId3"/>
    <p:sldLayoutId id="2147489232" r:id="rId4"/>
    <p:sldLayoutId id="2147489233" r:id="rId5"/>
    <p:sldLayoutId id="2147489234" r:id="rId6"/>
    <p:sldLayoutId id="2147489235" r:id="rId7"/>
    <p:sldLayoutId id="2147489236" r:id="rId8"/>
    <p:sldLayoutId id="2147489237" r:id="rId9"/>
    <p:sldLayoutId id="2147489238" r:id="rId10"/>
    <p:sldLayoutId id="2147489239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  <a:endParaRPr lang="en-US" altLang="tr-T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19850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2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1E5A4C00-714F-4C64-A257-F3AD18450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40" r:id="rId1"/>
    <p:sldLayoutId id="2147489241" r:id="rId2"/>
    <p:sldLayoutId id="2147489242" r:id="rId3"/>
    <p:sldLayoutId id="2147489243" r:id="rId4"/>
    <p:sldLayoutId id="2147489244" r:id="rId5"/>
    <p:sldLayoutId id="2147489245" r:id="rId6"/>
    <p:sldLayoutId id="2147489246" r:id="rId7"/>
    <p:sldLayoutId id="2147489247" r:id="rId8"/>
    <p:sldLayoutId id="2147489248" r:id="rId9"/>
    <p:sldLayoutId id="2147489249" r:id="rId10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Contents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document</a:t>
            </a:r>
            <a:endParaRPr lang="es-E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6C2EDB0-D143-4933-9584-B35AB0489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Click here to edit the text or change the model</a:t>
            </a:r>
          </a:p>
          <a:p>
            <a:pPr lvl="1"/>
            <a:r>
              <a:rPr lang="es-ES" altLang="tr-TR"/>
              <a:t>Level 2</a:t>
            </a:r>
          </a:p>
          <a:p>
            <a:pPr lvl="2"/>
            <a:r>
              <a:rPr lang="es-ES" altLang="tr-TR"/>
              <a:t>Level 3</a:t>
            </a:r>
          </a:p>
          <a:p>
            <a:pPr lvl="3"/>
            <a:r>
              <a:rPr lang="es-ES" altLang="tr-TR"/>
              <a:t>Level 4</a:t>
            </a:r>
          </a:p>
          <a:p>
            <a:pPr lvl="4"/>
            <a:r>
              <a:rPr lang="es-ES" altLang="tr-TR"/>
              <a:t>Level 5</a:t>
            </a:r>
          </a:p>
          <a:p>
            <a:pPr lvl="4"/>
            <a:endParaRPr lang="es-ES" altLang="tr-TR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50" r:id="rId1"/>
    <p:sldLayoutId id="2147489251" r:id="rId2"/>
    <p:sldLayoutId id="2147489252" r:id="rId3"/>
    <p:sldLayoutId id="2147489253" r:id="rId4"/>
    <p:sldLayoutId id="2147489254" r:id="rId5"/>
    <p:sldLayoutId id="2147489255" r:id="rId6"/>
    <p:sldLayoutId id="2147489256" r:id="rId7"/>
    <p:sldLayoutId id="2147489257" r:id="rId8"/>
    <p:sldLayoutId id="2147489258" r:id="rId9"/>
    <p:sldLayoutId id="2147489259" r:id="rId10"/>
    <p:sldLayoutId id="2147489260" r:id="rId11"/>
    <p:sldLayoutId id="2147489261" r:id="rId12"/>
    <p:sldLayoutId id="2147489262" r:id="rId13"/>
    <p:sldLayoutId id="2147489263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2800"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80640" y="2694361"/>
            <a:ext cx="6692280" cy="1656184"/>
          </a:xfrm>
        </p:spPr>
        <p:txBody>
          <a:bodyPr/>
          <a:lstStyle/>
          <a:p>
            <a:pPr algn="ctr"/>
            <a:r>
              <a:rPr lang="tr-TR" dirty="0"/>
              <a:t>İSTİHDAM SEFERBERLİĞİ 2018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dirty="0"/>
              <a:t>ANKARA ÇALIŞMA VE İŞ KURUMU İL MÜDÜRLÜĞÜ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54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Süre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Siber güvenlik, bulut bilişim, kodlama </a:t>
            </a:r>
            <a:r>
              <a:rPr lang="tr-TR" dirty="0"/>
              <a:t>gibi çağımızın ve geleceğin meslekleri olarak görülen alanlarda düzenlenecek olan işbaşı eğitim programlarına katılan </a:t>
            </a:r>
            <a:r>
              <a:rPr lang="tr-TR" dirty="0">
                <a:solidFill>
                  <a:srgbClr val="FF0000"/>
                </a:solidFill>
              </a:rPr>
              <a:t>18- 29 yaş </a:t>
            </a:r>
            <a:r>
              <a:rPr lang="tr-TR" dirty="0"/>
              <a:t>arası gençlerimiz için </a:t>
            </a:r>
            <a:r>
              <a:rPr lang="tr-TR" u="sng" dirty="0"/>
              <a:t>ilk defa 2018 yılı ile birlikte </a:t>
            </a:r>
            <a:r>
              <a:rPr lang="tr-TR" dirty="0">
                <a:solidFill>
                  <a:srgbClr val="FF0000"/>
                </a:solidFill>
              </a:rPr>
              <a:t>9 aya,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Bilişim ve İmalat </a:t>
            </a:r>
            <a:r>
              <a:rPr lang="tr-TR" dirty="0"/>
              <a:t>sektörlerindeki mesleklerde  </a:t>
            </a:r>
            <a:r>
              <a:rPr lang="tr-TR" u="sng" dirty="0"/>
              <a:t>2018 yılı ile birlikte </a:t>
            </a:r>
            <a:r>
              <a:rPr lang="tr-TR" dirty="0">
                <a:solidFill>
                  <a:srgbClr val="FF0000"/>
                </a:solidFill>
              </a:rPr>
              <a:t>6 aya,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Diğer tüm işyerleri </a:t>
            </a:r>
            <a:r>
              <a:rPr lang="tr-TR" dirty="0"/>
              <a:t>için </a:t>
            </a:r>
            <a:r>
              <a:rPr lang="tr-TR" dirty="0">
                <a:solidFill>
                  <a:srgbClr val="FF0000"/>
                </a:solidFill>
              </a:rPr>
              <a:t>3 aya </a:t>
            </a:r>
            <a:r>
              <a:rPr lang="tr-TR" dirty="0"/>
              <a:t>kadar program düzenlenebilmektedir.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Düzenlenecek mesleğe göre gün sayısı, İl Müdürlüğü onayına ve Komisyon kararına göre belirlenmektedir.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22" y="719471"/>
            <a:ext cx="1527917" cy="167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1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Günlük Çalışma Süresi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Haftada en fazla 6 gün olarak düzenlenebilir. Buna göre «program katılımcı ile işverenin anlaşması ölçüsünde haftada 1 gün bile olabilir.»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Günlük </a:t>
            </a:r>
            <a:r>
              <a:rPr lang="tr-TR" u="sng" dirty="0">
                <a:solidFill>
                  <a:srgbClr val="FF0000"/>
                </a:solidFill>
              </a:rPr>
              <a:t>en az 5 </a:t>
            </a:r>
            <a:r>
              <a:rPr lang="tr-TR" dirty="0">
                <a:solidFill>
                  <a:srgbClr val="FF0000"/>
                </a:solidFill>
              </a:rPr>
              <a:t>saat </a:t>
            </a:r>
            <a:r>
              <a:rPr lang="tr-TR" u="sng" dirty="0">
                <a:solidFill>
                  <a:srgbClr val="FF0000"/>
                </a:solidFill>
              </a:rPr>
              <a:t>en fazla 8 </a:t>
            </a:r>
            <a:r>
              <a:rPr lang="tr-TR" dirty="0">
                <a:solidFill>
                  <a:srgbClr val="FF0000"/>
                </a:solidFill>
              </a:rPr>
              <a:t>saat </a:t>
            </a:r>
            <a:r>
              <a:rPr lang="tr-TR" dirty="0"/>
              <a:t>çalışma olabilir.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4098" name="Picture 2" descr="C:\Users\ferhat.kocaer.ISKUR\Desktop\çalış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18" y="4608513"/>
            <a:ext cx="3267294" cy="19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Ödemeler-1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2335369"/>
            <a:ext cx="6755769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Katılımcılara </a:t>
            </a:r>
            <a:r>
              <a:rPr lang="tr-TR" dirty="0">
                <a:solidFill>
                  <a:srgbClr val="FF0000"/>
                </a:solidFill>
              </a:rPr>
              <a:t>«İŞKUR tarafından günlük 61,65 TL cep harçlığı» </a:t>
            </a:r>
            <a:r>
              <a:rPr lang="tr-TR" dirty="0"/>
              <a:t>(aylık net asgari ücret 1.603 TL düzeyinde),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Siber güvenlik,  bulut bilişim, kodlama </a:t>
            </a:r>
            <a:r>
              <a:rPr lang="tr-TR" dirty="0"/>
              <a:t>gibi çağımızın ve geleceğin meslekleri olarak görülen alanlarda düzenlenecek olan işbaşı eğitim programlarına katılan </a:t>
            </a:r>
            <a:r>
              <a:rPr lang="tr-TR" dirty="0">
                <a:solidFill>
                  <a:srgbClr val="FF0000"/>
                </a:solidFill>
              </a:rPr>
              <a:t>18- 29 yaş arası </a:t>
            </a:r>
            <a:r>
              <a:rPr lang="tr-TR" dirty="0"/>
              <a:t>gençlerimize </a:t>
            </a:r>
            <a:r>
              <a:rPr lang="tr-TR" u="sng" dirty="0"/>
              <a:t>2018 yılı ile birlikte</a:t>
            </a:r>
            <a:r>
              <a:rPr lang="tr-TR" dirty="0"/>
              <a:t> günlük </a:t>
            </a:r>
            <a:r>
              <a:rPr lang="tr-TR" dirty="0">
                <a:solidFill>
                  <a:srgbClr val="FF0000"/>
                </a:solidFill>
              </a:rPr>
              <a:t>«75 TL cep harçlığı» </a:t>
            </a:r>
            <a:r>
              <a:rPr lang="tr-TR" dirty="0"/>
              <a:t>verilmektedir.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«Öğrencilere günlük ücretin %75’ i, işsizlik ödeneği alanlara %50’ si ödenmektedir.»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 kazası ve meslek hastalığı sigorta primi ile </a:t>
            </a:r>
            <a:r>
              <a:rPr lang="tr-TR" dirty="0">
                <a:solidFill>
                  <a:srgbClr val="FF0000"/>
                </a:solidFill>
              </a:rPr>
              <a:t>genel sağlık sigortası prim giderleri</a:t>
            </a:r>
            <a:r>
              <a:rPr lang="tr-TR" dirty="0"/>
              <a:t> de İŞKUR tarafından ödenmektedir.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82" y="3248168"/>
            <a:ext cx="1350026" cy="18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Ödemeler-2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Kadın istihdamını arttırmak ve kolaylaştırmak amacıyla </a:t>
            </a:r>
            <a:r>
              <a:rPr lang="tr-TR" u="sng" dirty="0"/>
              <a:t>2018 yılında ilk defa</a:t>
            </a:r>
            <a:r>
              <a:rPr lang="tr-TR" dirty="0"/>
              <a:t>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Sanayi sektöründe düzenlenen %50 istihdam garantili Mesleki Eğitim Kurslarında ve İmalat sektöründeki mesleklerde düzenlenen İşbaşı Eğitim Programlarına katılan </a:t>
            </a:r>
            <a:r>
              <a:rPr lang="tr-TR" dirty="0">
                <a:solidFill>
                  <a:srgbClr val="FF0000"/>
                </a:solidFill>
              </a:rPr>
              <a:t>kadınların </a:t>
            </a:r>
            <a:r>
              <a:rPr lang="tr-TR" dirty="0"/>
              <a:t>bakmakla yükümlü </a:t>
            </a:r>
            <a:r>
              <a:rPr lang="tr-TR" dirty="0">
                <a:solidFill>
                  <a:srgbClr val="FF0000"/>
                </a:solidFill>
              </a:rPr>
              <a:t>oldukları 2-5 yaş çocukları i</a:t>
            </a:r>
            <a:r>
              <a:rPr lang="pt-PT" dirty="0">
                <a:solidFill>
                  <a:srgbClr val="FF0000"/>
                </a:solidFill>
              </a:rPr>
              <a:t>ç</a:t>
            </a:r>
            <a:r>
              <a:rPr lang="tr-TR" dirty="0">
                <a:solidFill>
                  <a:srgbClr val="FF0000"/>
                </a:solidFill>
              </a:rPr>
              <a:t>in aylık 400 TL’lik bakı</a:t>
            </a:r>
            <a:r>
              <a:rPr lang="pt-PT" dirty="0">
                <a:solidFill>
                  <a:srgbClr val="FF0000"/>
                </a:solidFill>
              </a:rPr>
              <a:t>m desteği</a:t>
            </a:r>
            <a:r>
              <a:rPr lang="tr-TR" dirty="0">
                <a:solidFill>
                  <a:srgbClr val="FF0000"/>
                </a:solidFill>
              </a:rPr>
              <a:t> (yalnız 1 çocuk için)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/>
              <a:t>program s</a:t>
            </a:r>
            <a:r>
              <a:rPr lang="tr-TR" dirty="0"/>
              <a:t>üresince İŞKUR tarafından karşılanmaya başlanacaktır.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7170" name="Picture 2" descr="C:\Users\ferhat.kocaer.ISKUR\Desktop\öd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97" y="50720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Çocuk Bakım Desteği İmalat İşkolu Kodları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98567"/>
              </p:ext>
            </p:extLst>
          </p:nvPr>
        </p:nvGraphicFramePr>
        <p:xfrm>
          <a:off x="594262" y="2259304"/>
          <a:ext cx="7722651" cy="4001505"/>
        </p:xfrm>
        <a:graphic>
          <a:graphicData uri="http://schemas.openxmlformats.org/drawingml/2006/table">
            <a:tbl>
              <a:tblPr/>
              <a:tblGrid>
                <a:gridCol w="64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8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İMALAT SEKTÖRÜ KODLARI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GIDA ÜRÜNLERİ İMALATI              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METALİK OLMAYAN ÜRÜNLER İMA.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İÇECEK İMALATI        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ANA METAL SANAYİ      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TÜTÜN ÜRÜNLERİ İMALATI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FABRİK.METAL ÜRÜN.(MAK.TEC.HAR)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TEKSTİL ÜRÜNLERİ İMALATI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BİLGİSAYAR, ELEKRONİK VE OPTİK ÜR.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GİYİM EŞYALARI İMALATI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ELEKTRİKLİ TECHİZAT İMALATI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DERİ VE İLGİLİ ÜRÜNLER İMALATI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MAKİNE VE EKİPMAN İMALATI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AĞAÇ, AĞAÇ ÜR. VE MANTAR ÜR. İM.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MOTORLU KARA TAŞITI VE RÖMORK İM.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KAĞIT VE KAĞIT ÜRÜNLERİ İMALATI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DİĞER ULAŞIM ARAÇLARI İMALATI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KİMYASAL ÜRÜNLERİ İMALATI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MOBİLYA İMALATI       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ECZACILIK VE ECZ.İLİŞKİN MAL.İM..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DİĞER İMALATLAR                   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KAUÇUK VE PLASTİK ÜRÜNLER İM.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 dirty="0">
                          <a:solidFill>
                            <a:srgbClr val="3D4E84"/>
                          </a:solidFill>
                          <a:effectLst/>
                          <a:latin typeface="Arial"/>
                        </a:rPr>
                        <a:t>MAKİNE VE EKİPMAN.KURULUMU VE ON.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9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Katılımcı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Kuruma kayıtlı işsiz olmak,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15 yaşını tamamlamış olmak,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İşverenin birinci veya ikinci derece kan </a:t>
            </a:r>
            <a:r>
              <a:rPr lang="tr-TR" dirty="0" err="1"/>
              <a:t>hısmı</a:t>
            </a:r>
            <a:r>
              <a:rPr lang="tr-TR" dirty="0"/>
              <a:t> veya eşi olmamak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Emekli olmamak,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u="sng" dirty="0">
                <a:solidFill>
                  <a:srgbClr val="FF0000"/>
                </a:solidFill>
              </a:rPr>
              <a:t>Son 1 ay işsiz olmak.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8194" name="Picture 2" descr="C:\Users\ferhat.kocaer.ISKUR\Desktop\katılımc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20" y="2058988"/>
            <a:ext cx="3416039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Katılımcıların Belirlenmesi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Program düzenlemek isteyen işverenler programa katılacak kişileri </a:t>
            </a:r>
            <a:r>
              <a:rPr lang="tr-TR" u="sng" dirty="0">
                <a:solidFill>
                  <a:srgbClr val="FF0000"/>
                </a:solidFill>
              </a:rPr>
              <a:t>doğrudan kendileri seçerek program düzenleyebilirler.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Eğer işverenler tarafından program düzenlenecek kişi bulunamamışsa ve Kurumumuzdan katılımcı talep edilmişse </a:t>
            </a:r>
            <a:r>
              <a:rPr lang="tr-TR" u="sng" dirty="0">
                <a:solidFill>
                  <a:srgbClr val="FF0000"/>
                </a:solidFill>
              </a:rPr>
              <a:t>kendilerinin belirlemiş olduğu özel şartları taşıyan kişiler arasından işverene yönlendirilen katılımcı adaylarından işveren istediğini seçerek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program düzenleyebilirler.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026" name="Picture 2" descr="C:\Users\ferhat.kocaer.ISKUR\Desktop\görüş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72" y="4740473"/>
            <a:ext cx="4973614" cy="20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Başvuru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000" dirty="0">
                <a:ea typeface="ＭＳ Ｐゴシック" pitchFamily="34" charset="-128"/>
              </a:rPr>
              <a:t>Öncelikle İŞKUR’a kayıt olmanız gereklidir.</a:t>
            </a: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000" b="1" dirty="0">
                <a:ea typeface="ＭＳ Ｐゴシック" pitchFamily="34" charset="-128"/>
              </a:rPr>
              <a:t>www.iskur.gov.tr </a:t>
            </a: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endParaRPr lang="tr-TR" sz="2000" b="1" dirty="0">
              <a:ea typeface="ＭＳ Ｐゴシック" pitchFamily="34" charset="-128"/>
            </a:endParaRP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endParaRPr lang="tr-TR" sz="2000" b="1" dirty="0">
              <a:ea typeface="ＭＳ Ｐゴシック" pitchFamily="34" charset="-128"/>
            </a:endParaRP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endParaRPr lang="tr-TR" sz="2000" b="1" dirty="0">
              <a:ea typeface="ＭＳ Ｐゴシック" pitchFamily="34" charset="-128"/>
            </a:endParaRP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endParaRPr lang="tr-TR" sz="2000" b="1" dirty="0">
              <a:ea typeface="ＭＳ Ｐゴシック" pitchFamily="34" charset="-128"/>
            </a:endParaRP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endParaRPr lang="tr-TR" sz="2000" b="1" dirty="0">
              <a:ea typeface="ＭＳ Ｐゴシック" pitchFamily="34" charset="-128"/>
            </a:endParaRP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000" dirty="0">
                <a:ea typeface="ＭＳ Ｐゴシック" pitchFamily="34" charset="-128"/>
              </a:rPr>
              <a:t>81 ilde bulunan Çalışma ve İş Kurumu İl Müdürlükleri,</a:t>
            </a:r>
          </a:p>
          <a:p>
            <a:pPr marL="615950" lvl="2" indent="-342900" algn="just" defTabSz="457200">
              <a:spcBef>
                <a:spcPts val="600"/>
              </a:spcBef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000" dirty="0">
                <a:ea typeface="ＭＳ Ｐゴシック" pitchFamily="34" charset="-128"/>
              </a:rPr>
              <a:t>61 ilçede bulunan Hizmet Merkezleri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84560"/>
            <a:ext cx="7692473" cy="14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Başvuru Evrakları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Başvuru için;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Talep dilekçesi,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İşveren taahhütnamesi (çalışan sayısının yer aldığı)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Ön Talep Formu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Oda kaydı belgesi(bağlı olduğu)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Ticaret Sicil gazetesi(var ise)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Son 3 aylık sigortalı çalışan sayısını gösteren belge veya katılımcı adaylarının son üç aya ait sigorta dökümünü gösterir belge, (katılımcının işverenin çalışanı olup olmadığının kontrolü amacıyla istenir)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İşverenin veya işverenin imzaya yetkili temsilcisinin imzasını gösterir belge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5" name="Picture 2" descr="C:\Users\ferhat.kocaer.ISKUR\Desktop\baş ba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017683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İstihdam Zorunluluğu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38400"/>
            <a:ext cx="4802875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Programın başlatılabilmesi için </a:t>
            </a:r>
            <a:r>
              <a:rPr lang="tr-TR" u="sng" dirty="0">
                <a:solidFill>
                  <a:srgbClr val="FF0000"/>
                </a:solidFill>
              </a:rPr>
              <a:t>«%50 istihdam taahhüdü verilmesi zorunludur.»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İstihdam taahhüdü ¼’ ü tamamlanmış ve biten kurslar için uygulanır.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İstihdam zorunluluğu </a:t>
            </a:r>
            <a:r>
              <a:rPr lang="tr-TR" u="sng" dirty="0">
                <a:solidFill>
                  <a:srgbClr val="FF0000"/>
                </a:solidFill>
              </a:rPr>
              <a:t>«program gün sayısınca uygulanır.»</a:t>
            </a:r>
            <a:r>
              <a:rPr lang="tr-TR" dirty="0"/>
              <a:t> Program gün sayısı 60 günden az olanlar için en az 60 gündür.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6" name="Picture 2" descr="C:\Users\ferhat.kocaer.ISKUR\Desktop\işs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06" y="2852383"/>
            <a:ext cx="3339994" cy="18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İŞKUR VE İŞBAŞI EĞİTİM PROGRAMI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2018 TEŞVİKLER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AutoShape 2" descr="teşvi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2" descr="C:\Users\ferhat.kocaer.ISKUR\Desktop\teşvi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2839495"/>
            <a:ext cx="2915113" cy="19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İEP Yeniden Başvuru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Program tamamlandıktan sonra, tekrar bir program başlatmak için katılımcılar </a:t>
            </a:r>
            <a:r>
              <a:rPr lang="tr-TR" u="sng" dirty="0">
                <a:solidFill>
                  <a:srgbClr val="FF0000"/>
                </a:solidFill>
              </a:rPr>
              <a:t>«en az 30 gün içinde istihdam edilmeliler».</a:t>
            </a:r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Biten programın ardından </a:t>
            </a:r>
            <a:r>
              <a:rPr lang="tr-TR" u="sng" dirty="0">
                <a:solidFill>
                  <a:srgbClr val="FF0000"/>
                </a:solidFill>
              </a:rPr>
              <a:t>kesintisiz istihdam </a:t>
            </a:r>
            <a:r>
              <a:rPr lang="tr-TR" dirty="0"/>
              <a:t>başlatılıp, sürenin dolması beklenmeden taahhütname verilip tekrar program başlatılabilir.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6147" name="Picture 3" descr="C:\Users\ferhat.kocaer.ISKUR\Desktop\başvu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33" y="45815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 YILINDA HAYATA GEÇİRİLEN TEŞVİKLER</a:t>
            </a:r>
            <a:br>
              <a:rPr lang="tr-TR" dirty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1" y="2344271"/>
            <a:ext cx="3089834" cy="31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4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Teşvikler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38400"/>
            <a:ext cx="5808117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7103 Sayılı Kanun ile İlave İstihdam Teşviki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7103 Sayılı Kanun ile Bir Senden Bir Benden Teşviki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Mesleki Eğitim Programları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Çalışma Hayatına İlişkin Tedbirler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Engelli Girişimci Teşviki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77" y="2698649"/>
            <a:ext cx="2778013" cy="28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İlave İstihdam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İşveren Tarafından Gerekli Koşullar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Madde 42: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4447 sayılı kanun geçici 19. madde gereği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/>
              <a:t>Özel işyeri statüsünde olmak,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/>
              <a:t>İşe giriş döneminden </a:t>
            </a:r>
            <a:r>
              <a:rPr lang="tr-TR" dirty="0">
                <a:solidFill>
                  <a:srgbClr val="FF0000"/>
                </a:solidFill>
              </a:rPr>
              <a:t>önceki takvim yılına ilave olmak </a:t>
            </a:r>
            <a:r>
              <a:rPr lang="tr-TR" dirty="0"/>
              <a:t>(Örnek: 2018 Ocak ayı işe giriş için bir önceki takvim yılı 2017 ocak ve 2017 Aralık ortalamasına ilave olması)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/>
              <a:t>Aylık primlerini zamanında ödemek ve herhangi bir borcu ile cezası bulunmamak,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İmalat ve Bilişim sektörleri </a:t>
            </a:r>
            <a:r>
              <a:rPr lang="tr-TR" dirty="0"/>
              <a:t>için toplam (prim ödemesi ile damga ve gelir vergisi dahil) </a:t>
            </a:r>
            <a:r>
              <a:rPr lang="tr-TR" dirty="0">
                <a:solidFill>
                  <a:srgbClr val="FF0000"/>
                </a:solidFill>
              </a:rPr>
              <a:t>883,01 TL </a:t>
            </a:r>
            <a:r>
              <a:rPr lang="tr-TR" dirty="0"/>
              <a:t>ile</a:t>
            </a:r>
            <a:r>
              <a:rPr lang="tr-TR" dirty="0">
                <a:solidFill>
                  <a:srgbClr val="FF0000"/>
                </a:solidFill>
              </a:rPr>
              <a:t> 2.151,45 TL prim </a:t>
            </a:r>
            <a:r>
              <a:rPr lang="tr-TR" dirty="0"/>
              <a:t>desteği,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Diğer sektörlerde </a:t>
            </a:r>
            <a:r>
              <a:rPr lang="tr-TR" dirty="0"/>
              <a:t>toplam </a:t>
            </a:r>
            <a:r>
              <a:rPr lang="tr-TR" dirty="0">
                <a:solidFill>
                  <a:srgbClr val="FF0000"/>
                </a:solidFill>
              </a:rPr>
              <a:t>883,01 TL </a:t>
            </a:r>
            <a:r>
              <a:rPr lang="tr-TR" dirty="0"/>
              <a:t>prim desteği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1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İlave İstihdam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İşveren Tarafından Gerekli Koşullar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Teşvikten yararlanma süresi her bir sigortalı i</a:t>
            </a:r>
            <a:r>
              <a:rPr lang="pt-PT" dirty="0"/>
              <a:t>ç</a:t>
            </a:r>
            <a:r>
              <a:rPr lang="tr-TR" dirty="0"/>
              <a:t>in </a:t>
            </a:r>
            <a:r>
              <a:rPr lang="tr-TR" dirty="0">
                <a:solidFill>
                  <a:srgbClr val="FF0000"/>
                </a:solidFill>
              </a:rPr>
              <a:t>en fazla 12 aydır.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Özel politika gerektiren grupların işgücüne katılımlarını artırmak adına pozitif ayrımcılığı desteklemeye devam edilecektir. Bu kapsamda </a:t>
            </a:r>
            <a:r>
              <a:rPr lang="tr-TR" dirty="0">
                <a:solidFill>
                  <a:srgbClr val="FF0000"/>
                </a:solidFill>
              </a:rPr>
              <a:t>18-25 yaş arası gençler ile kadınlar ve engellilere teşvikten 18 ay yararlanabilme imkânı sunulacaktır.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İstihdam teşviki </a:t>
            </a:r>
            <a:r>
              <a:rPr lang="tr-TR" dirty="0">
                <a:solidFill>
                  <a:srgbClr val="FF0000"/>
                </a:solidFill>
              </a:rPr>
              <a:t>31/12/2020  </a:t>
            </a:r>
            <a:r>
              <a:rPr lang="tr-TR" dirty="0"/>
              <a:t>tarihine kadar uygulanacaktır.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2018 yılında ilk defa tescil olanlar ile 2017 yılında hiç çalışanı olmayan işyerleri </a:t>
            </a:r>
            <a:r>
              <a:rPr lang="tr-TR" dirty="0">
                <a:solidFill>
                  <a:srgbClr val="FF0000"/>
                </a:solidFill>
              </a:rPr>
              <a:t>ilk işe girişten 3 ay sonra teşvikten tam yararlanacaklardır.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İlave İstihdam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İşçi Tarafından Gerekli Koşullar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2" y="2438400"/>
            <a:ext cx="5558306" cy="3429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İŞKUR’ a kayıtlı işsiz olmak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İşe girişinden </a:t>
            </a:r>
            <a:r>
              <a:rPr lang="tr-TR" dirty="0">
                <a:solidFill>
                  <a:srgbClr val="FF0000"/>
                </a:solidFill>
              </a:rPr>
              <a:t>önceki 3 ay içerisinde 10 günden fazla primi </a:t>
            </a:r>
            <a:r>
              <a:rPr lang="tr-TR" dirty="0"/>
              <a:t>bulunmamak,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01/01/2018 </a:t>
            </a:r>
            <a:r>
              <a:rPr lang="tr-TR" dirty="0"/>
              <a:t>ile </a:t>
            </a:r>
            <a:r>
              <a:rPr lang="tr-TR" dirty="0">
                <a:solidFill>
                  <a:srgbClr val="FF0000"/>
                </a:solidFill>
              </a:rPr>
              <a:t>31/12/2020 </a:t>
            </a:r>
            <a:r>
              <a:rPr lang="tr-TR" dirty="0"/>
              <a:t>arasında işe girmek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89" y="2621376"/>
            <a:ext cx="2778013" cy="28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Bir Senden Bir Benden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İşveren Tarafından Gerekli Koşullar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38400"/>
            <a:ext cx="5442397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Madde 43: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4447 sayılı kanun geçici 20. madde gereği,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>
                <a:solidFill>
                  <a:srgbClr val="FF0000"/>
                </a:solidFill>
              </a:rPr>
              <a:t>İmalat </a:t>
            </a:r>
            <a:r>
              <a:rPr lang="tr-TR" dirty="0">
                <a:solidFill>
                  <a:srgbClr val="FF0000"/>
                </a:solidFill>
              </a:rPr>
              <a:t>ve Sanayi </a:t>
            </a:r>
            <a:r>
              <a:rPr lang="tr-TR" dirty="0"/>
              <a:t>sektöründe faaliyet göstermesi ve ustalık belgesi olması,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İşyerinin sigortalı çalışan sayısının </a:t>
            </a:r>
            <a:r>
              <a:rPr lang="tr-TR" dirty="0">
                <a:solidFill>
                  <a:srgbClr val="FF0000"/>
                </a:solidFill>
              </a:rPr>
              <a:t>2017 yılı için 1-3 aralığında </a:t>
            </a:r>
            <a:r>
              <a:rPr lang="tr-TR" dirty="0"/>
              <a:t>olması</a:t>
            </a:r>
          </a:p>
          <a:p>
            <a:pPr algn="just"/>
            <a:endParaRPr lang="tr-TR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tr-TR" dirty="0"/>
              <a:t>Aylık primlerini zamanında ödemek ve herhangi bir borcu ile cezası bulunmamak,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38400"/>
            <a:ext cx="2778013" cy="28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Bir Senden Bir Benden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İşçi Tarafından Gerekli Koşullar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38400"/>
            <a:ext cx="5362433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18- 25 yaş aralığında olması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01/01/2018 ile 31/12/2018 </a:t>
            </a:r>
            <a:r>
              <a:rPr lang="tr-TR" dirty="0"/>
              <a:t>tarihleri arasında işe girmiş olması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İşe alındıktan önceki son 3 ayda 10 </a:t>
            </a:r>
            <a:r>
              <a:rPr lang="tr-TR" dirty="0"/>
              <a:t>günden fazla primi olmayacak,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İŞKUR’ a kayıtlı işsiz olması,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İşverenin birinci derecede kan veya kayın </a:t>
            </a:r>
            <a:r>
              <a:rPr lang="tr-TR" dirty="0" err="1"/>
              <a:t>hısmı</a:t>
            </a:r>
            <a:r>
              <a:rPr lang="tr-TR" dirty="0"/>
              <a:t> ya da eşi olmayacak.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10242" name="Picture 2" descr="C:\Users\ferhat.kocaer.ISKUR\Desktop\teşvi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77" y="3383654"/>
            <a:ext cx="3121523" cy="2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7103 Sayılı Kanun Bir Senden Bir Benden Teşviki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Destek Tutarı ve Süresi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Ücret desteği  </a:t>
            </a:r>
            <a:r>
              <a:rPr lang="tr-TR" dirty="0">
                <a:solidFill>
                  <a:srgbClr val="FF0000"/>
                </a:solidFill>
              </a:rPr>
              <a:t>günlük 53,04 TL’ den, 1.603,20 TL( Asgari Ücret)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Sigorta prim desteği </a:t>
            </a:r>
            <a:r>
              <a:rPr lang="tr-TR" dirty="0">
                <a:solidFill>
                  <a:srgbClr val="FF0000"/>
                </a:solidFill>
              </a:rPr>
              <a:t>761,01 TL (İşsizlik Fonundan)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Vergi desteği, gelir ve damga vergisi (Maliye Bakanlığı)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/>
              <a:t>Toplam destek maliyeti  </a:t>
            </a:r>
            <a:r>
              <a:rPr lang="tr-TR" b="1" dirty="0">
                <a:solidFill>
                  <a:srgbClr val="FF0000"/>
                </a:solidFill>
              </a:rPr>
              <a:t>2.486,14 TL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FF0000"/>
                </a:solidFill>
              </a:rPr>
              <a:t>2018 yılı Aralık sonuna kadar geçerli olacak.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2017 yılındaki çalışanlarına </a:t>
            </a:r>
            <a:r>
              <a:rPr lang="tr-TR" dirty="0">
                <a:solidFill>
                  <a:srgbClr val="FF0000"/>
                </a:solidFill>
              </a:rPr>
              <a:t>ilave istihdam edecekleri en fazla 2 personel </a:t>
            </a:r>
            <a:r>
              <a:rPr lang="tr-TR" dirty="0"/>
              <a:t>için kullanabilirler.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2017 yılında hiç çalışanı olmayanlar bu teşvikten yararlanamayacaklardır.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Mesleki Eğitim Programları-1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İki yıl süreli </a:t>
            </a:r>
            <a:r>
              <a:rPr lang="tr-TR" dirty="0">
                <a:solidFill>
                  <a:srgbClr val="FF0000"/>
                </a:solidFill>
              </a:rPr>
              <a:t>Mesleki Eğitim ve Beceri Geliştirme İşbirliği Projesi </a:t>
            </a:r>
            <a:r>
              <a:rPr lang="tr-TR" dirty="0"/>
              <a:t>(MEGİP) ile işveren örgütlerimizle işbirliği içerisinde </a:t>
            </a:r>
            <a:r>
              <a:rPr lang="tr-TR" dirty="0">
                <a:solidFill>
                  <a:srgbClr val="FF0000"/>
                </a:solidFill>
              </a:rPr>
              <a:t>mesleki eğitim ve işbaşı eğitim programlarını kombine eden </a:t>
            </a:r>
            <a:r>
              <a:rPr lang="tr-TR" dirty="0"/>
              <a:t>bir sistem hayata geçirilecektir.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Süresi </a:t>
            </a:r>
            <a:r>
              <a:rPr lang="tr-TR" dirty="0">
                <a:solidFill>
                  <a:srgbClr val="FF0000"/>
                </a:solidFill>
              </a:rPr>
              <a:t>iki yıl olan proje, teorik ve pratik eğitimi içerecek </a:t>
            </a:r>
            <a:r>
              <a:rPr lang="tr-TR" dirty="0"/>
              <a:t>şekilde 8 aya kadar düzenlenecek ve katılımcılara günlük </a:t>
            </a:r>
            <a:r>
              <a:rPr lang="tr-TR" dirty="0">
                <a:solidFill>
                  <a:srgbClr val="FF0000"/>
                </a:solidFill>
              </a:rPr>
              <a:t>61,65 TL cep </a:t>
            </a:r>
            <a:r>
              <a:rPr lang="tr-TR" dirty="0"/>
              <a:t>harçlığı ödenecektir.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6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İŞKUR VE İŞBAŞI EĞİTİM PROGRAMI (İEP)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670277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Mesleki Eğitim Programları-2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Kupon Yöntemi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 proje kapsamında </a:t>
            </a:r>
            <a:r>
              <a:rPr lang="tr-TR" dirty="0">
                <a:solidFill>
                  <a:srgbClr val="FF0000"/>
                </a:solidFill>
              </a:rPr>
              <a:t>mesleki eğitim almamış ve iş bulamayan </a:t>
            </a:r>
            <a:r>
              <a:rPr lang="tr-TR" dirty="0"/>
              <a:t>gençlerin istihdama katılması sağlanacak.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Uygulama </a:t>
            </a:r>
            <a:r>
              <a:rPr lang="tr-TR" dirty="0">
                <a:solidFill>
                  <a:srgbClr val="FF0000"/>
                </a:solidFill>
              </a:rPr>
              <a:t>İŞKUR</a:t>
            </a:r>
            <a:r>
              <a:rPr lang="tr-TR" dirty="0"/>
              <a:t> tarafından yürütülecek.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Gençlere, başta </a:t>
            </a:r>
            <a:r>
              <a:rPr lang="tr-TR" dirty="0">
                <a:solidFill>
                  <a:srgbClr val="FF0000"/>
                </a:solidFill>
              </a:rPr>
              <a:t>bilişim sektörü olmak üzere geleceğin mesleklerini öğrenmek için eğitim verilecek.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Eğitimleri özel kurumlar verecek ve eğitimin içeriğini işverenler belirleyecek.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Yeni modelle işverenlerin talep ettiği nitelikli işgücü yaratılacak.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Eğitim görecek gençlere devlet 10 bin liralık kupon verecek.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Mesleki Eğitim Programları-2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Kupon Yöntemi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51279"/>
            <a:ext cx="7772400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Gençler bu kuponları eğitim kurumlarında kullanarak, istedikleri yerde ve istedikleri şartlarda eğitim alabilecek.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Eğitim görenlere cep harçlığı da verilecek.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Eğitim sonrası gençler işe yerleştirilecek.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9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Engelli Girişimci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Engelli istihdamını desteklemek amacıyla, en az yüzde 40 engelli raporuna sahip, iş kuracağı alanda </a:t>
            </a:r>
            <a:r>
              <a:rPr lang="tr-TR" dirty="0">
                <a:solidFill>
                  <a:srgbClr val="FF0000"/>
                </a:solidFill>
              </a:rPr>
              <a:t>girişimcilik eğitim sertifikası olan engellilere yönelik </a:t>
            </a:r>
            <a:r>
              <a:rPr lang="tr-TR" dirty="0"/>
              <a:t>İŞKUR tarafından sağlanan kendi işini kurma hibe desteği 2018 yılında </a:t>
            </a:r>
            <a:r>
              <a:rPr lang="tr-TR" dirty="0">
                <a:solidFill>
                  <a:srgbClr val="FF0000"/>
                </a:solidFill>
              </a:rPr>
              <a:t>36 bin TL’den 50 bin TL’ye yükseltilmiştir.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1" y="4268810"/>
            <a:ext cx="4024648" cy="22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Eski Hükümlü Girişimci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</a:rPr>
              <a:t>Eski Hükümlülerin </a:t>
            </a:r>
            <a:r>
              <a:rPr lang="tr-TR" dirty="0"/>
              <a:t>istihdamlarını desteklemek amacıyla </a:t>
            </a:r>
            <a:r>
              <a:rPr lang="tr-TR" dirty="0">
                <a:solidFill>
                  <a:srgbClr val="FF0000"/>
                </a:solidFill>
              </a:rPr>
              <a:t>girişimcilik sertifikası </a:t>
            </a:r>
            <a:r>
              <a:rPr lang="tr-TR" dirty="0"/>
              <a:t>olan eski hükümlülere kendi işlerini kurmaları için </a:t>
            </a:r>
            <a:r>
              <a:rPr lang="tr-TR" dirty="0">
                <a:solidFill>
                  <a:srgbClr val="FF0000"/>
                </a:solidFill>
              </a:rPr>
              <a:t>30.442 TL hibe desteği sağlanmaktadır.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5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4000" dirty="0">
                <a:latin typeface="Franklin Gothic Medium Cond" panose="020B0606030402020204" pitchFamily="34" charset="0"/>
              </a:rPr>
              <a:t>«İşimiz İstihdam»</a:t>
            </a:r>
          </a:p>
          <a:p>
            <a:pPr marL="0" indent="0" algn="ctr">
              <a:buNone/>
            </a:pPr>
            <a:r>
              <a:rPr lang="tr-TR" sz="4000" dirty="0">
                <a:latin typeface="Franklin Gothic Medium Cond" panose="020B0606030402020204" pitchFamily="34" charset="0"/>
              </a:rPr>
              <a:t>Türkiye İş Kurumu</a:t>
            </a:r>
          </a:p>
          <a:p>
            <a:pPr marL="0" indent="0" algn="ctr">
              <a:buNone/>
            </a:pPr>
            <a:r>
              <a:rPr lang="tr-TR" sz="4000" dirty="0">
                <a:latin typeface="Franklin Gothic Medium Cond" panose="020B0606030402020204" pitchFamily="34" charset="0"/>
              </a:rPr>
              <a:t>takdir.genc@iskur.gov.tr</a:t>
            </a:r>
          </a:p>
          <a:p>
            <a:pPr marL="0" indent="0" algn="ctr">
              <a:buNone/>
            </a:pPr>
            <a:r>
              <a:rPr lang="tr-TR" sz="2400" dirty="0">
                <a:latin typeface="Franklin Gothic Medium Cond" panose="020B0606030402020204" pitchFamily="34" charset="0"/>
              </a:rPr>
              <a:t>Takdir Genç</a:t>
            </a:r>
          </a:p>
          <a:p>
            <a:pPr marL="0" indent="0" algn="ctr">
              <a:buNone/>
            </a:pPr>
            <a:r>
              <a:rPr lang="tr-TR" sz="2400" dirty="0">
                <a:latin typeface="Franklin Gothic Medium Cond" panose="020B0606030402020204" pitchFamily="34" charset="0"/>
              </a:rPr>
              <a:t>İş ve Meslek Danışmanı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0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İşkur</a:t>
            </a:r>
            <a:r>
              <a:rPr lang="tr-TR" dirty="0"/>
              <a:t>’ un Temel Amaçları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438400"/>
            <a:ext cx="7772400" cy="3716740"/>
          </a:xfrm>
        </p:spPr>
        <p:txBody>
          <a:bodyPr/>
          <a:lstStyle/>
          <a:p>
            <a:pPr marL="342900" lvl="1" indent="-342900" algn="just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İşgücü piyasasının ihtiyaçları doğrultusunda </a:t>
            </a:r>
            <a:r>
              <a:rPr lang="tr-TR" sz="20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istihdam hizmetlerini çeşitlendirmek ve işe yerleştirmede aktif rol oynamak,</a:t>
            </a:r>
          </a:p>
          <a:p>
            <a:pPr marL="342900" lvl="1" indent="-342900" algn="just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İşgücünün istihdam edilebilirliğini artırmaya yönelik olarak </a:t>
            </a:r>
            <a:r>
              <a:rPr lang="tr-TR" sz="20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aktif işgücü programları uygulamak</a:t>
            </a: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, geliştirmek, yaygınlaştırmak ve etkinliğini artırmak,</a:t>
            </a:r>
          </a:p>
          <a:p>
            <a:pPr marL="342900" lvl="1" indent="-342900" algn="just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İşsizliğin </a:t>
            </a:r>
            <a:r>
              <a:rPr lang="tr-TR" sz="2000" dirty="0" err="1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sosyo</a:t>
            </a: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-ekonomik etkilerini azaltmaya yönelik pasif programları etkin olarak yürütmek,</a:t>
            </a:r>
          </a:p>
          <a:p>
            <a:pPr marL="342900" lvl="1" indent="-342900" algn="just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Font typeface="Wingdings" panose="05000000000000000000" pitchFamily="2" charset="2"/>
              <a:buChar char="v"/>
              <a:defRPr/>
            </a:pPr>
            <a:r>
              <a:rPr lang="tr-TR" sz="2000" dirty="0">
                <a:ln w="18415" cmpd="sng">
                  <a:noFill/>
                  <a:prstDash val="solid"/>
                </a:ln>
                <a:ea typeface="Arial Unicode MS" pitchFamily="34" charset="-128"/>
                <a:cs typeface="Arial" charset="0"/>
              </a:rPr>
              <a:t>İşgücü piyasasındaki gelişme ve değişmelere yön veren güçlü bir kurumsal yapı oluşturmak,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tr-TR" dirty="0"/>
              <a:t>Pasif İstihdam Politikaları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İşsizlik Sigortası Fonu</a:t>
            </a:r>
          </a:p>
          <a:p>
            <a:pPr marL="0" indent="0">
              <a:buNone/>
            </a:pPr>
            <a:r>
              <a:rPr lang="tr-TR" dirty="0"/>
              <a:t>	İşsizlik sigortasından yararlanılması için kişinin,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000" dirty="0"/>
              <a:t>Kendi kusuru dışında çıkarılmış olması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000" dirty="0"/>
              <a:t>Sigorta primlerinde son 120 gün tam olması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000" dirty="0"/>
              <a:t>Son 3 yılda </a:t>
            </a:r>
            <a:r>
              <a:rPr lang="tr-TR" sz="2000" u="sng" dirty="0"/>
              <a:t>en az 600 </a:t>
            </a:r>
            <a:r>
              <a:rPr lang="tr-TR" sz="2000" dirty="0"/>
              <a:t>gün sigorta primi bulunması gerekmektedir..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4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Pasif İstihdam Politikaları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3112427"/>
            <a:ext cx="3697045" cy="324816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tr-TR" dirty="0">
                <a:ea typeface="ＭＳ Ｐゴシック" charset="-128"/>
                <a:cs typeface="Arial" pitchFamily="34" charset="0"/>
              </a:rPr>
              <a:t>İşverenlerin ödeme güçlüğüne düşmesi hallerinde (İflas, iflasın ertelenmesi, konkordato ve aciz vesikası alınması)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FF0000"/>
                </a:solidFill>
                <a:ea typeface="ＭＳ Ｐゴシック" charset="-128"/>
                <a:cs typeface="Arial" pitchFamily="34" charset="0"/>
              </a:rPr>
              <a:t>İşçilerin ücret alacaklarını İ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Arial" pitchFamily="34" charset="0"/>
              </a:rPr>
              <a:t>ŞKUR </a:t>
            </a:r>
            <a:r>
              <a:rPr lang="tr-TR" dirty="0">
                <a:solidFill>
                  <a:srgbClr val="FF0000"/>
                </a:solidFill>
                <a:ea typeface="ＭＳ Ｐゴシック" charset="-128"/>
                <a:cs typeface="Arial" pitchFamily="34" charset="0"/>
              </a:rPr>
              <a:t>ödemektedir.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tr-TR" dirty="0">
              <a:ea typeface="ＭＳ Ｐゴシック" charset="-128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ea typeface="ＭＳ Ｐゴシック" charset="-128"/>
                <a:cs typeface="Arial" pitchFamily="34" charset="0"/>
              </a:rPr>
              <a:t>Ma</a:t>
            </a:r>
            <a:r>
              <a:rPr lang="tr-TR" dirty="0" err="1">
                <a:ea typeface="ＭＳ Ｐゴシック" charset="-128"/>
                <a:cs typeface="Arial" pitchFamily="34" charset="0"/>
              </a:rPr>
              <a:t>ksimum</a:t>
            </a:r>
            <a:r>
              <a:rPr lang="tr-TR" dirty="0">
                <a:ea typeface="ＭＳ Ｐゴシック" charset="-128"/>
                <a:cs typeface="Arial" pitchFamily="34" charset="0"/>
              </a:rPr>
              <a:t> 3 ay (90 gün)</a:t>
            </a:r>
            <a:endParaRPr lang="en-US" dirty="0">
              <a:ea typeface="ＭＳ Ｐゴシック" charset="-128"/>
              <a:cs typeface="Arial" pitchFamily="34" charset="0"/>
            </a:endParaRPr>
          </a:p>
          <a:p>
            <a:pPr lvl="0"/>
            <a:endParaRPr lang="tr-TR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grpSp>
        <p:nvGrpSpPr>
          <p:cNvPr id="5" name="Grup 4"/>
          <p:cNvGrpSpPr/>
          <p:nvPr/>
        </p:nvGrpSpPr>
        <p:grpSpPr>
          <a:xfrm>
            <a:off x="468313" y="2205038"/>
            <a:ext cx="3762132" cy="852797"/>
            <a:chOff x="-1731301" y="-796846"/>
            <a:chExt cx="3762132" cy="928554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6" name="Dikdörtgen 5"/>
            <p:cNvSpPr/>
            <p:nvPr/>
          </p:nvSpPr>
          <p:spPr>
            <a:xfrm>
              <a:off x="-1731301" y="-796846"/>
              <a:ext cx="3762132" cy="928554"/>
            </a:xfrm>
            <a:prstGeom prst="rect">
              <a:avLst/>
            </a:prstGeom>
            <a:gradFill rotWithShape="0">
              <a:gsLst>
                <a:gs pos="0">
                  <a:srgbClr val="FA871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A871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A871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A8716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Dikdörtgen 6"/>
            <p:cNvSpPr/>
            <p:nvPr/>
          </p:nvSpPr>
          <p:spPr>
            <a:xfrm>
              <a:off x="-1731301" y="-796846"/>
              <a:ext cx="3762132" cy="9285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400" kern="1200" noProof="0" dirty="0">
                <a:solidFill>
                  <a:sysClr val="window" lastClr="FFFFF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noProof="0" dirty="0">
                  <a:solidFill>
                    <a:sysClr val="window" lastClr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Ücret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noProof="0" dirty="0">
                  <a:solidFill>
                    <a:sysClr val="window" lastClr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Garanti Fonu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noProof="0" dirty="0">
                <a:solidFill>
                  <a:sysClr val="window" lastClr="FFFFF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513839" y="2193470"/>
            <a:ext cx="3762132" cy="1068345"/>
            <a:chOff x="4288870" y="-4"/>
            <a:chExt cx="3762132" cy="3301388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9" name="Dikdörtgen 8"/>
            <p:cNvSpPr/>
            <p:nvPr/>
          </p:nvSpPr>
          <p:spPr>
            <a:xfrm>
              <a:off x="4288870" y="0"/>
              <a:ext cx="3762132" cy="2634110"/>
            </a:xfrm>
            <a:prstGeom prst="rect">
              <a:avLst/>
            </a:prstGeom>
            <a:gradFill rotWithShape="0">
              <a:gsLst>
                <a:gs pos="0">
                  <a:srgbClr val="FA8716">
                    <a:hueOff val="9888945"/>
                    <a:satOff val="1055"/>
                    <a:lumOff val="-7842"/>
                    <a:alphaOff val="0"/>
                    <a:shade val="51000"/>
                    <a:satMod val="130000"/>
                  </a:srgbClr>
                </a:gs>
                <a:gs pos="80000">
                  <a:srgbClr val="FA8716">
                    <a:hueOff val="9888945"/>
                    <a:satOff val="1055"/>
                    <a:lumOff val="-7842"/>
                    <a:alphaOff val="0"/>
                    <a:shade val="93000"/>
                    <a:satMod val="130000"/>
                  </a:srgbClr>
                </a:gs>
                <a:gs pos="100000">
                  <a:srgbClr val="FA8716">
                    <a:hueOff val="9888945"/>
                    <a:satOff val="1055"/>
                    <a:lumOff val="-784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A8716">
                  <a:hueOff val="9888945"/>
                  <a:satOff val="1055"/>
                  <a:lumOff val="-7842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>
              <a:bevelT w="63500" h="25400"/>
            </a:sp3d>
          </p:spPr>
        </p:sp>
        <p:sp>
          <p:nvSpPr>
            <p:cNvPr id="10" name="Dikdörtgen 9"/>
            <p:cNvSpPr/>
            <p:nvPr/>
          </p:nvSpPr>
          <p:spPr>
            <a:xfrm>
              <a:off x="4288870" y="-4"/>
              <a:ext cx="3762132" cy="330138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Kısa Çalışma Ödeneği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4396905" y="3098779"/>
            <a:ext cx="37621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0" dirty="0">
                <a:solidFill>
                  <a:srgbClr val="3D4E84"/>
                </a:solidFill>
                <a:latin typeface="+mn-lt"/>
              </a:rPr>
              <a:t>Ekonomik, </a:t>
            </a:r>
            <a:r>
              <a:rPr lang="tr-TR" sz="2000" b="0" dirty="0" err="1">
                <a:solidFill>
                  <a:srgbClr val="3D4E84"/>
                </a:solidFill>
                <a:latin typeface="+mn-lt"/>
              </a:rPr>
              <a:t>sektörel</a:t>
            </a:r>
            <a:r>
              <a:rPr lang="tr-TR" sz="2000" b="0" dirty="0">
                <a:solidFill>
                  <a:srgbClr val="3D4E84"/>
                </a:solidFill>
                <a:latin typeface="+mn-lt"/>
              </a:rPr>
              <a:t>, bölgesel kriz veya  zorlayıcı sebeplerle Genel Müdürlüğün onay vermesi halinde, </a:t>
            </a:r>
            <a:r>
              <a:rPr lang="tr-TR" sz="2000" b="0" dirty="0">
                <a:solidFill>
                  <a:srgbClr val="FF0000"/>
                </a:solidFill>
                <a:latin typeface="+mn-lt"/>
              </a:rPr>
              <a:t>çalışılmayan sürelere ilişkin ödeme yapılır.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0" dirty="0">
                <a:solidFill>
                  <a:srgbClr val="3D4E84"/>
                </a:solidFill>
                <a:latin typeface="+mn-lt"/>
              </a:rPr>
              <a:t>Maksimum 83 gün ödeme yapılır. İşsizlik ödeneğinden mahsup edilir</a:t>
            </a:r>
          </a:p>
        </p:txBody>
      </p:sp>
    </p:spTree>
    <p:extLst>
      <p:ext uri="{BB962C8B-B14F-4D97-AF65-F5344CB8AC3E}">
        <p14:creationId xmlns:p14="http://schemas.microsoft.com/office/powerpoint/2010/main" val="32780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Aktif İşgücü Politikaları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graphicFrame>
        <p:nvGraphicFramePr>
          <p:cNvPr id="5" name="4 Diy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316556"/>
              </p:ext>
            </p:extLst>
          </p:nvPr>
        </p:nvGraphicFramePr>
        <p:xfrm>
          <a:off x="519752" y="2191390"/>
          <a:ext cx="7772400" cy="366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7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İŞBAŞI EĞİTİM PROGRAMI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tr-TR" sz="2000" dirty="0">
                <a:ea typeface="ＭＳ Ｐゴシック" pitchFamily="34" charset="-128"/>
              </a:rPr>
              <a:t>İşbaşı eğitim programı (İEP) İŞKUR tarafından uygulanan, iş ve üretim süreçlerini bizzat görerek </a:t>
            </a: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mesleki deneyim ve tecrübe </a:t>
            </a:r>
            <a:r>
              <a:rPr lang="tr-TR" sz="2000" dirty="0">
                <a:ea typeface="ＭＳ Ｐゴシック" pitchFamily="34" charset="-128"/>
              </a:rPr>
              <a:t>kazanmanızı sağlayan programdır.</a:t>
            </a:r>
            <a:endParaRPr lang="tr-TR" sz="2000" dirty="0"/>
          </a:p>
          <a:p>
            <a:pPr marL="34290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tr-TR" sz="2000" dirty="0">
                <a:ea typeface="ＭＳ Ｐゴシック" pitchFamily="34" charset="-128"/>
              </a:rPr>
              <a:t>Stajın geliştirilmiş versiyonudur.</a:t>
            </a:r>
          </a:p>
          <a:p>
            <a:pPr marL="62865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tr-TR" sz="2000" dirty="0">
                <a:ea typeface="ＭＳ Ｐゴシック" pitchFamily="34" charset="-128"/>
              </a:rPr>
              <a:t>Mesleki </a:t>
            </a: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deneyim ve beceri </a:t>
            </a:r>
            <a:r>
              <a:rPr lang="tr-TR" sz="2000" dirty="0">
                <a:ea typeface="ＭＳ Ｐゴシック" pitchFamily="34" charset="-128"/>
              </a:rPr>
              <a:t>kazanma,</a:t>
            </a:r>
          </a:p>
          <a:p>
            <a:pPr marL="62865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İstihdam edilebilirliği</a:t>
            </a:r>
            <a:r>
              <a:rPr lang="tr-TR" sz="2000" dirty="0">
                <a:ea typeface="ＭＳ Ｐゴシック" pitchFamily="34" charset="-128"/>
              </a:rPr>
              <a:t> kolaylaştırma,</a:t>
            </a:r>
          </a:p>
          <a:p>
            <a:pPr marL="62865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Tecrübe</a:t>
            </a:r>
            <a:r>
              <a:rPr lang="tr-TR" sz="2000" dirty="0">
                <a:ea typeface="ＭＳ Ｐゴシック" pitchFamily="34" charset="-128"/>
              </a:rPr>
              <a:t> eksikliğinin giderme,</a:t>
            </a:r>
          </a:p>
          <a:p>
            <a:pPr marL="62865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tr-TR" sz="2000" dirty="0">
                <a:ea typeface="ＭＳ Ｐゴシック" pitchFamily="34" charset="-128"/>
              </a:rPr>
              <a:t>Program süresince </a:t>
            </a: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gelir </a:t>
            </a:r>
            <a:r>
              <a:rPr lang="tr-TR" sz="2000" dirty="0">
                <a:ea typeface="ＭＳ Ｐゴシック" pitchFamily="34" charset="-128"/>
              </a:rPr>
              <a:t>elde etmeye yardımcı olur.</a:t>
            </a:r>
          </a:p>
          <a:p>
            <a:pPr marL="628650" lvl="1" indent="-342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tr-TR" sz="2000" dirty="0">
                <a:solidFill>
                  <a:srgbClr val="FF0000"/>
                </a:solidFill>
                <a:ea typeface="ＭＳ Ｐゴシック" pitchFamily="34" charset="-128"/>
              </a:rPr>
              <a:t>Zorunlu ve isteğe bağlı stajların </a:t>
            </a:r>
            <a:r>
              <a:rPr lang="tr-TR" sz="2000" dirty="0">
                <a:ea typeface="ＭＳ Ｐゴシック" pitchFamily="34" charset="-128"/>
              </a:rPr>
              <a:t>yapılmasına imkan verir</a:t>
            </a:r>
            <a:r>
              <a:rPr lang="tr-TR" sz="2400" dirty="0">
                <a:ea typeface="ＭＳ Ｐゴシック" pitchFamily="34" charset="-128"/>
              </a:rPr>
              <a:t>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330212"/>
              </p:ext>
            </p:extLst>
          </p:nvPr>
        </p:nvGraphicFramePr>
        <p:xfrm>
          <a:off x="6455391" y="452810"/>
          <a:ext cx="2688609" cy="198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9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İŞBAŞI EĞİTİM PROGRAMI (İEP)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Kamu kurumu hariç,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En az 2 çalışanı olan işyerleri </a:t>
            </a:r>
            <a:r>
              <a:rPr lang="tr-TR" u="sng" dirty="0">
                <a:solidFill>
                  <a:srgbClr val="FF0000"/>
                </a:solidFill>
              </a:rPr>
              <a:t>«Çalışan personel sayısının %30’ u kadar» </a:t>
            </a:r>
            <a:r>
              <a:rPr lang="tr-TR" dirty="0"/>
              <a:t>personel talep edebilmekteler.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Herhangi bir meslekte düzenlenebilir, fakat vasıflı bir meslek olması şarttır. </a:t>
            </a:r>
            <a:r>
              <a:rPr lang="tr-TR" u="sng" dirty="0">
                <a:solidFill>
                  <a:srgbClr val="FF0000"/>
                </a:solidFill>
              </a:rPr>
              <a:t>«Beden İşçisi, Temizlik Görevlisi gibi meslek sahibi olmayı gerektirmeyen </a:t>
            </a:r>
            <a:r>
              <a:rPr lang="tr-TR" u="sng" dirty="0" err="1">
                <a:solidFill>
                  <a:srgbClr val="FF0000"/>
                </a:solidFill>
              </a:rPr>
              <a:t>ünvanlardaki</a:t>
            </a:r>
            <a:r>
              <a:rPr lang="tr-TR" u="sng" dirty="0">
                <a:solidFill>
                  <a:srgbClr val="FF0000"/>
                </a:solidFill>
              </a:rPr>
              <a:t> işler için olamaz.»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6" name="Picture 2" descr="C:\Users\ferhat.kocaer.ISKUR\Desktop\işbaş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85" y="210964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0080"/>
      </a:accent1>
      <a:accent2>
        <a:srgbClr val="FFCC6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kur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IKG PRO.thmx</Template>
  <TotalTime>23053</TotalTime>
  <Words>1671</Words>
  <Application>Microsoft Office PowerPoint</Application>
  <PresentationFormat>Ekran Gösterisi (4:3)</PresentationFormat>
  <Paragraphs>262</Paragraphs>
  <Slides>34</Slides>
  <Notes>0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Arial Unicode MS</vt:lpstr>
      <vt:lpstr>Calibri</vt:lpstr>
      <vt:lpstr>Euphemia</vt:lpstr>
      <vt:lpstr>Franklin Gothic Medium Cond</vt:lpstr>
      <vt:lpstr>Gill Sans MT</vt:lpstr>
      <vt:lpstr>Times New Roman</vt:lpstr>
      <vt:lpstr>Wingdings</vt:lpstr>
      <vt:lpstr>Custom Design</vt:lpstr>
      <vt:lpstr>1_Custom Design</vt:lpstr>
      <vt:lpstr>iskur</vt:lpstr>
      <vt:lpstr>İSTİHDAM SEFERBERLİĞİ 2018   ANKARA ÇALIŞMA VE İŞ KURUMU İL MÜDÜRLÜĞÜ    </vt:lpstr>
      <vt:lpstr>İçerik</vt:lpstr>
      <vt:lpstr>İŞKUR VE İŞBAŞI EĞİTİM PROGRAMI (İEP) </vt:lpstr>
      <vt:lpstr>İşkur’ un Temel Amaçları</vt:lpstr>
      <vt:lpstr> Pasif İstihdam Politikaları</vt:lpstr>
      <vt:lpstr>Pasif İstihdam Politikaları</vt:lpstr>
      <vt:lpstr>Aktif İşgücü Politikaları</vt:lpstr>
      <vt:lpstr>İŞBAŞI EĞİTİM PROGRAMI</vt:lpstr>
      <vt:lpstr>İŞBAŞI EĞİTİM PROGRAMI (İEP)</vt:lpstr>
      <vt:lpstr>İEP Süre</vt:lpstr>
      <vt:lpstr>İEP Günlük Çalışma Süresi</vt:lpstr>
      <vt:lpstr>İEP Ödemeler-1</vt:lpstr>
      <vt:lpstr>İEP Ödemeler-2</vt:lpstr>
      <vt:lpstr>Çocuk Bakım Desteği İmalat İşkolu Kodları </vt:lpstr>
      <vt:lpstr>İEP Katılımcı</vt:lpstr>
      <vt:lpstr>İEP Katılımcıların Belirlenmesi</vt:lpstr>
      <vt:lpstr>İEP Başvuru</vt:lpstr>
      <vt:lpstr>İEP Başvuru Evrakları</vt:lpstr>
      <vt:lpstr>İEP İstihdam Zorunluluğu</vt:lpstr>
      <vt:lpstr>İEP Yeniden Başvuru</vt:lpstr>
      <vt:lpstr>2018 YILINDA HAYATA GEÇİRİLEN TEŞVİKLER </vt:lpstr>
      <vt:lpstr>Teşvikler</vt:lpstr>
      <vt:lpstr>7103 Sayılı Kanun İlave İstihdam Teşviki İşveren Tarafından Gerekli Koşullar</vt:lpstr>
      <vt:lpstr>7103 Sayılı Kanun İlave İstihdam Teşviki İşveren Tarafından Gerekli Koşullar</vt:lpstr>
      <vt:lpstr>7103 Sayılı Kanun İlave İstihdam Teşviki İşçi Tarafından Gerekli Koşullar</vt:lpstr>
      <vt:lpstr>7103 Sayılı Kanun Bir Senden Bir Benden Teşviki İşveren Tarafından Gerekli Koşullar</vt:lpstr>
      <vt:lpstr>7103 Sayılı Kanun Bir Senden Bir Benden Teşviki İşçi Tarafından Gerekli Koşullar</vt:lpstr>
      <vt:lpstr>7103 Sayılı Kanun Bir Senden Bir Benden Teşviki Destek Tutarı ve Süresi</vt:lpstr>
      <vt:lpstr>Mesleki Eğitim Programları-1</vt:lpstr>
      <vt:lpstr>Mesleki Eğitim Programları-2 Kupon Yöntemi</vt:lpstr>
      <vt:lpstr>Mesleki Eğitim Programları-2 Kupon Yöntemi</vt:lpstr>
      <vt:lpstr>Engelli Girişimci Desteği</vt:lpstr>
      <vt:lpstr>Eski Hükümlü Girişimci Desteği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Ortak Aosb</cp:lastModifiedBy>
  <cp:revision>1573</cp:revision>
  <cp:lastPrinted>2017-02-20T11:20:51Z</cp:lastPrinted>
  <dcterms:created xsi:type="dcterms:W3CDTF">2012-04-13T04:42:51Z</dcterms:created>
  <dcterms:modified xsi:type="dcterms:W3CDTF">2018-05-07T06:29:10Z</dcterms:modified>
</cp:coreProperties>
</file>