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27"/>
  </p:notesMasterIdLst>
  <p:handoutMasterIdLst>
    <p:handoutMasterId r:id="rId28"/>
  </p:handoutMasterIdLst>
  <p:sldIdLst>
    <p:sldId id="279" r:id="rId2"/>
    <p:sldId id="363" r:id="rId3"/>
    <p:sldId id="413" r:id="rId4"/>
    <p:sldId id="412" r:id="rId5"/>
    <p:sldId id="401" r:id="rId6"/>
    <p:sldId id="394" r:id="rId7"/>
    <p:sldId id="369" r:id="rId8"/>
    <p:sldId id="410" r:id="rId9"/>
    <p:sldId id="353" r:id="rId10"/>
    <p:sldId id="390" r:id="rId11"/>
    <p:sldId id="400" r:id="rId12"/>
    <p:sldId id="409" r:id="rId13"/>
    <p:sldId id="431" r:id="rId14"/>
    <p:sldId id="432" r:id="rId15"/>
    <p:sldId id="411" r:id="rId16"/>
    <p:sldId id="414" r:id="rId17"/>
    <p:sldId id="419" r:id="rId18"/>
    <p:sldId id="420" r:id="rId19"/>
    <p:sldId id="421" r:id="rId20"/>
    <p:sldId id="423" r:id="rId21"/>
    <p:sldId id="424" r:id="rId22"/>
    <p:sldId id="428" r:id="rId23"/>
    <p:sldId id="429" r:id="rId24"/>
    <p:sldId id="430" r:id="rId25"/>
    <p:sldId id="393" r:id="rId26"/>
  </p:sldIdLst>
  <p:sldSz cx="12192000" cy="6858000"/>
  <p:notesSz cx="6797675" cy="9926638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C0000"/>
    <a:srgbClr val="8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Orta Stil 2 - Vurgu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Orta Stil 3 - Vurgu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E171933-4619-4E11-9A3F-F7608DF75F80}" styleName="Orta Stil 1 - Vurgu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Açık Stil 3 - Vurgu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2838BEF-8BB2-4498-84A7-C5851F593DF1}" styleName="Orta Stil 4 - Vurgu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FABFCF23-3B69-468F-B69F-88F6DE6A72F2}" styleName="Orta Stil 1 - Vurgu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62" autoAdjust="0"/>
    <p:restoredTop sz="91657" autoAdjust="0"/>
  </p:normalViewPr>
  <p:slideViewPr>
    <p:cSldViewPr snapToGrid="0">
      <p:cViewPr varScale="1">
        <p:scale>
          <a:sx n="81" d="100"/>
          <a:sy n="81" d="100"/>
        </p:scale>
        <p:origin x="682" y="6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1801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01" cy="497928"/>
          </a:xfrm>
          <a:prstGeom prst="rect">
            <a:avLst/>
          </a:prstGeom>
        </p:spPr>
        <p:txBody>
          <a:bodyPr vert="horz" lIns="92126" tIns="46063" rIns="92126" bIns="46063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49770" y="0"/>
            <a:ext cx="2946301" cy="497928"/>
          </a:xfrm>
          <a:prstGeom prst="rect">
            <a:avLst/>
          </a:prstGeom>
        </p:spPr>
        <p:txBody>
          <a:bodyPr vert="horz" lIns="92126" tIns="46063" rIns="92126" bIns="46063" rtlCol="0"/>
          <a:lstStyle>
            <a:lvl1pPr algn="r">
              <a:defRPr sz="1200"/>
            </a:lvl1pPr>
          </a:lstStyle>
          <a:p>
            <a:fld id="{6647ED41-49DB-4C99-8D7E-BEA122DC9F4E}" type="datetimeFigureOut">
              <a:rPr lang="tr-TR" smtClean="0"/>
              <a:t>23.02.2021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28710"/>
            <a:ext cx="2946301" cy="497928"/>
          </a:xfrm>
          <a:prstGeom prst="rect">
            <a:avLst/>
          </a:prstGeom>
        </p:spPr>
        <p:txBody>
          <a:bodyPr vert="horz" lIns="92126" tIns="46063" rIns="92126" bIns="46063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49770" y="9428710"/>
            <a:ext cx="2946301" cy="497928"/>
          </a:xfrm>
          <a:prstGeom prst="rect">
            <a:avLst/>
          </a:prstGeom>
        </p:spPr>
        <p:txBody>
          <a:bodyPr vert="horz" lIns="92126" tIns="46063" rIns="92126" bIns="46063" rtlCol="0" anchor="b"/>
          <a:lstStyle>
            <a:lvl1pPr algn="r">
              <a:defRPr sz="1200"/>
            </a:lvl1pPr>
          </a:lstStyle>
          <a:p>
            <a:fld id="{B1978024-577C-4369-9C2E-7AB7B84C744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96092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301" cy="497928"/>
          </a:xfrm>
          <a:prstGeom prst="rect">
            <a:avLst/>
          </a:prstGeom>
        </p:spPr>
        <p:txBody>
          <a:bodyPr vert="horz" lIns="91979" tIns="45989" rIns="91979" bIns="45989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49770" y="1"/>
            <a:ext cx="2946301" cy="497928"/>
          </a:xfrm>
          <a:prstGeom prst="rect">
            <a:avLst/>
          </a:prstGeom>
        </p:spPr>
        <p:txBody>
          <a:bodyPr vert="horz" lIns="91979" tIns="45989" rIns="91979" bIns="45989" rtlCol="0"/>
          <a:lstStyle>
            <a:lvl1pPr algn="r">
              <a:defRPr sz="1200"/>
            </a:lvl1pPr>
          </a:lstStyle>
          <a:p>
            <a:fld id="{243441E8-030A-4741-AE66-6EEBB7AC5313}" type="datetimeFigureOut">
              <a:rPr lang="tr-TR" smtClean="0"/>
              <a:pPr/>
              <a:t>23.02.2021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979" tIns="45989" rIns="91979" bIns="45989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0411" y="4776598"/>
            <a:ext cx="5436856" cy="3910011"/>
          </a:xfrm>
          <a:prstGeom prst="rect">
            <a:avLst/>
          </a:prstGeom>
        </p:spPr>
        <p:txBody>
          <a:bodyPr vert="horz" lIns="91979" tIns="45989" rIns="91979" bIns="45989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711"/>
            <a:ext cx="2946301" cy="497928"/>
          </a:xfrm>
          <a:prstGeom prst="rect">
            <a:avLst/>
          </a:prstGeom>
        </p:spPr>
        <p:txBody>
          <a:bodyPr vert="horz" lIns="91979" tIns="45989" rIns="91979" bIns="45989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49770" y="9428711"/>
            <a:ext cx="2946301" cy="497928"/>
          </a:xfrm>
          <a:prstGeom prst="rect">
            <a:avLst/>
          </a:prstGeom>
        </p:spPr>
        <p:txBody>
          <a:bodyPr vert="horz" lIns="91979" tIns="45989" rIns="91979" bIns="45989" rtlCol="0" anchor="b"/>
          <a:lstStyle>
            <a:lvl1pPr algn="r">
              <a:defRPr sz="1200"/>
            </a:lvl1pPr>
          </a:lstStyle>
          <a:p>
            <a:fld id="{EA4B4934-513B-4960-9D0D-343335BD831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43674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6DF01-112D-4437-A918-D986FF31F4F3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23.02.2021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9735-4242-4435-8C65-38800299BE2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337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3A522-30CB-45B6-9EFC-27B25A7E376F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23.02.2021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9735-4242-4435-8C65-38800299BE2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6879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062DE-EB1B-481E-A8E0-F0CA15B63FA6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23.02.2021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9735-4242-4435-8C65-38800299BE2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311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CCBF2-59FE-4682-8907-52782C3D4EB6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23.02.2021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9735-4242-4435-8C65-38800299BE2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4185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C614-25BF-4992-BE27-3CA4F1A94B8E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23.02.2021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9735-4242-4435-8C65-38800299BE2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4486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8A095-0F5C-47B9-B250-6464554D1C8F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23.02.2021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9735-4242-4435-8C65-38800299BE2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9256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99C31-3222-478A-ACB4-B16182AA25E1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23.02.2021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9735-4242-4435-8C65-38800299BE2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599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BDFB1-789D-4B93-B49E-D05EEF48B6CE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23.02.2021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9735-4242-4435-8C65-38800299BE2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792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EF59B-34BA-40DD-8C5D-FE2DE32CB392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23.02.2021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chemeClr val="tx1"/>
                </a:solidFill>
                <a:latin typeface="Cambria" panose="02040503050406030204" pitchFamily="18" charset="0"/>
              </a:defRPr>
            </a:lvl1pPr>
          </a:lstStyle>
          <a:p>
            <a:fld id="{38CC9735-4242-4435-8C65-38800299BE2A}" type="slidenum">
              <a:rPr lang="tr-TR" smtClean="0">
                <a:solidFill>
                  <a:prstClr val="black"/>
                </a:solidFill>
              </a:rPr>
              <a:pPr/>
              <a:t>‹#›</a:t>
            </a:fld>
            <a:r>
              <a:rPr lang="tr-TR" dirty="0">
                <a:solidFill>
                  <a:prstClr val="black"/>
                </a:solidFill>
              </a:rPr>
              <a:t> / 18</a:t>
            </a:r>
          </a:p>
        </p:txBody>
      </p:sp>
    </p:spTree>
    <p:extLst>
      <p:ext uri="{BB962C8B-B14F-4D97-AF65-F5344CB8AC3E}">
        <p14:creationId xmlns:p14="http://schemas.microsoft.com/office/powerpoint/2010/main" val="2714624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3EE2F-75B4-452E-84DA-0E06E950373F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23.02.2021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9735-4242-4435-8C65-38800299BE2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7432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8B8B8-BE59-43E5-BA91-0BDAA458F776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23.02.2021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9735-4242-4435-8C65-38800299BE2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3927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D8FE53-4F96-4661-9AA7-1BA9846378E5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23.02.2021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C9735-4242-4435-8C65-38800299BE2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6674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 1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6" name="Resim 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sp>
          <p:nvSpPr>
            <p:cNvPr id="5" name="2 Başlık"/>
            <p:cNvSpPr txBox="1">
              <a:spLocks/>
            </p:cNvSpPr>
            <p:nvPr/>
          </p:nvSpPr>
          <p:spPr>
            <a:xfrm>
              <a:off x="5041900" y="3676651"/>
              <a:ext cx="4457700" cy="844549"/>
            </a:xfrm>
            <a:prstGeom prst="rect">
              <a:avLst/>
            </a:prstGeom>
          </p:spPr>
          <p:txBody>
            <a:bodyPr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tr-TR" sz="2400" b="1" dirty="0" smtClean="0">
                  <a:solidFill>
                    <a:srgbClr val="6C0000"/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Meslekî </a:t>
              </a:r>
              <a:r>
                <a:rPr lang="tr-TR" sz="2400" b="1" dirty="0">
                  <a:solidFill>
                    <a:srgbClr val="6C0000"/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ve Teknik </a:t>
              </a:r>
              <a:r>
                <a:rPr lang="tr-TR" sz="2400" b="1" dirty="0" smtClean="0">
                  <a:solidFill>
                    <a:srgbClr val="6C0000"/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Eğitim</a:t>
              </a:r>
              <a:endParaRPr lang="tr-TR" sz="2400" b="1" dirty="0">
                <a:solidFill>
                  <a:srgbClr val="6C0000"/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tr-TR" sz="2400" b="1" dirty="0" smtClean="0">
                  <a:solidFill>
                    <a:srgbClr val="6C0000"/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Genel Müdürlüğü</a:t>
              </a:r>
              <a:endParaRPr lang="tr-TR" sz="2400" b="1" dirty="0">
                <a:solidFill>
                  <a:srgbClr val="6C0000"/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08363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Başlık"/>
          <p:cNvSpPr txBox="1">
            <a:spLocks/>
          </p:cNvSpPr>
          <p:nvPr/>
        </p:nvSpPr>
        <p:spPr>
          <a:xfrm>
            <a:off x="1036948" y="65990"/>
            <a:ext cx="11155052" cy="8817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28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MESLEKİ EĞİTİM MERKEZİ PROGRAMI (ÇIRAKLIK EĞİTİMİ)</a:t>
            </a:r>
            <a:endParaRPr lang="tr-TR" sz="2800" b="1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448574" y="1246909"/>
            <a:ext cx="11283351" cy="5237017"/>
          </a:xfrm>
        </p:spPr>
        <p:txBody>
          <a:bodyPr>
            <a:noAutofit/>
          </a:bodyPr>
          <a:lstStyle/>
          <a:p>
            <a:pPr marL="0" indent="0" algn="ctr" defTabSz="457200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Clr>
                <a:srgbClr val="A53010"/>
              </a:buClr>
              <a:buNone/>
            </a:pPr>
            <a:r>
              <a:rPr lang="tr-TR" b="1" dirty="0" smtClean="0">
                <a:solidFill>
                  <a:srgbClr val="0070C0"/>
                </a:solidFill>
              </a:rPr>
              <a:t>KAYIT ŞARTLARI NELERDİR?</a:t>
            </a:r>
          </a:p>
          <a:p>
            <a:pPr algn="just" defTabSz="457200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Clr>
                <a:srgbClr val="A53010"/>
              </a:buClr>
              <a:buFont typeface="Wingdings" panose="05000000000000000000" pitchFamily="2" charset="2"/>
              <a:buChar char="Ø"/>
            </a:pPr>
            <a:r>
              <a:rPr lang="tr-TR" altLang="tr-TR" b="1" dirty="0" smtClean="0"/>
              <a:t> En az ortaokul </a:t>
            </a:r>
            <a:r>
              <a:rPr lang="tr-TR" altLang="tr-TR" b="1" dirty="0"/>
              <a:t>veya imam-hatip ortaokulunu </a:t>
            </a:r>
            <a:r>
              <a:rPr lang="tr-TR" altLang="tr-TR" b="1" dirty="0" smtClean="0"/>
              <a:t>bitirmiş</a:t>
            </a:r>
            <a:r>
              <a:rPr lang="tr-TR" altLang="tr-TR" b="1" dirty="0"/>
              <a:t> </a:t>
            </a:r>
            <a:r>
              <a:rPr lang="tr-TR" altLang="tr-TR" b="1" dirty="0" smtClean="0"/>
              <a:t>olmak.</a:t>
            </a:r>
            <a:endParaRPr lang="tr-TR" altLang="tr-TR" b="1" dirty="0"/>
          </a:p>
          <a:p>
            <a:pPr algn="just" defTabSz="457200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Clr>
                <a:srgbClr val="A53010"/>
              </a:buClr>
              <a:buFont typeface="Wingdings" panose="05000000000000000000" pitchFamily="2" charset="2"/>
              <a:buChar char="Ø"/>
            </a:pPr>
            <a:r>
              <a:rPr lang="tr-TR" altLang="tr-TR" b="1" dirty="0" smtClean="0"/>
              <a:t> Sağlık durumu </a:t>
            </a:r>
            <a:r>
              <a:rPr lang="tr-TR" altLang="tr-TR" b="1" dirty="0"/>
              <a:t>ilgili mesleğin öğrenimine elverişli </a:t>
            </a:r>
            <a:r>
              <a:rPr lang="tr-TR" altLang="tr-TR" b="1" dirty="0" smtClean="0"/>
              <a:t>olmak. </a:t>
            </a:r>
            <a:r>
              <a:rPr lang="tr-TR" altLang="tr-TR" b="1" dirty="0"/>
              <a:t>Bu </a:t>
            </a:r>
            <a:r>
              <a:rPr lang="tr-TR" altLang="tr-TR" b="1" dirty="0" smtClean="0"/>
              <a:t>durum, gerektiğinde</a:t>
            </a:r>
            <a:r>
              <a:rPr lang="tr-TR" altLang="tr-TR" b="1" dirty="0"/>
              <a:t>, sağlık/sağlık kurulu raporuyla belgelendirilir</a:t>
            </a:r>
            <a:r>
              <a:rPr lang="tr-TR" altLang="tr-TR" b="1" dirty="0" smtClean="0"/>
              <a:t>.</a:t>
            </a:r>
          </a:p>
          <a:p>
            <a:pPr algn="just" defTabSz="457200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Clr>
                <a:srgbClr val="A53010"/>
              </a:buClr>
              <a:buFont typeface="Wingdings" panose="05000000000000000000" pitchFamily="2" charset="2"/>
              <a:buChar char="Ø"/>
            </a:pPr>
            <a:r>
              <a:rPr lang="tr-TR" altLang="tr-TR" b="1" dirty="0" smtClean="0"/>
              <a:t> Kayıt olacağı meslek dalı ile ilgili bir işyeriyle sözleşme imzalamak. Sözleşme imzalanacak işyerinde Usta Öğreticilik belgesine sahip usta olması gerekir.</a:t>
            </a:r>
          </a:p>
        </p:txBody>
      </p:sp>
      <p:sp>
        <p:nvSpPr>
          <p:cNvPr id="8" name="Oval 7"/>
          <p:cNvSpPr/>
          <p:nvPr/>
        </p:nvSpPr>
        <p:spPr>
          <a:xfrm rot="1200000">
            <a:off x="9222719" y="1254938"/>
            <a:ext cx="2497963" cy="1080000"/>
          </a:xfrm>
          <a:prstGeom prst="ellipse">
            <a:avLst/>
          </a:prstGeom>
          <a:solidFill>
            <a:srgbClr val="FFFF00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 smtClean="0">
                <a:solidFill>
                  <a:srgbClr val="0070C0"/>
                </a:solidFill>
                <a:latin typeface="Franklin Gothic Heavy" panose="020B0903020102020204" pitchFamily="34" charset="0"/>
              </a:rPr>
              <a:t>YAŞ SINIRI YOKTUR !</a:t>
            </a:r>
            <a:endParaRPr lang="tr-TR" sz="2400" b="1" dirty="0">
              <a:solidFill>
                <a:srgbClr val="0070C0"/>
              </a:solidFill>
              <a:latin typeface="Franklin Gothic Heavy" panose="020B0903020102020204" pitchFamily="34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7243217" y="5405897"/>
            <a:ext cx="4429125" cy="954107"/>
          </a:xfrm>
          <a:prstGeom prst="rect">
            <a:avLst/>
          </a:prstGeom>
          <a:solidFill>
            <a:srgbClr val="0070C0"/>
          </a:solidFill>
          <a:ln w="5715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1003">
            <a:schemeClr val="dk2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pPr algn="ctr"/>
            <a:r>
              <a:rPr lang="tr-TR" sz="2800" dirty="0">
                <a:solidFill>
                  <a:srgbClr val="FF0000"/>
                </a:solidFill>
                <a:latin typeface="Franklin Gothic Heavy" panose="020B0903020102020204" pitchFamily="34" charset="0"/>
              </a:rPr>
              <a:t>KAYITLAR</a:t>
            </a:r>
          </a:p>
          <a:p>
            <a:pPr algn="ctr"/>
            <a:r>
              <a:rPr lang="tr-TR" sz="2800" dirty="0">
                <a:solidFill>
                  <a:srgbClr val="FF0000"/>
                </a:solidFill>
                <a:latin typeface="Franklin Gothic Heavy" panose="020B0903020102020204" pitchFamily="34" charset="0"/>
              </a:rPr>
              <a:t>YIL BOYU DEVAM EDER !</a:t>
            </a:r>
          </a:p>
        </p:txBody>
      </p:sp>
    </p:spTree>
    <p:extLst>
      <p:ext uri="{BB962C8B-B14F-4D97-AF65-F5344CB8AC3E}">
        <p14:creationId xmlns:p14="http://schemas.microsoft.com/office/powerpoint/2010/main" val="38504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448574" y="1246909"/>
            <a:ext cx="11283351" cy="5237017"/>
          </a:xfrm>
        </p:spPr>
        <p:txBody>
          <a:bodyPr>
            <a:noAutofit/>
          </a:bodyPr>
          <a:lstStyle/>
          <a:p>
            <a:pPr marL="0" indent="0" algn="ctr" defTabSz="457200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Clr>
                <a:srgbClr val="A53010"/>
              </a:buClr>
              <a:buNone/>
            </a:pPr>
            <a:r>
              <a:rPr lang="tr-TR" b="1" dirty="0" smtClean="0">
                <a:solidFill>
                  <a:srgbClr val="0070C0"/>
                </a:solidFill>
              </a:rPr>
              <a:t>İŞLETMELERİN GÖREV VE SORUMLULUKLARI NELERDİR?</a:t>
            </a:r>
          </a:p>
          <a:p>
            <a:pPr algn="just" defTabSz="457200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Clr>
                <a:srgbClr val="A53010"/>
              </a:buClr>
              <a:buFont typeface="Wingdings" panose="05000000000000000000" pitchFamily="2" charset="2"/>
              <a:buChar char="Ø"/>
            </a:pPr>
            <a:r>
              <a:rPr lang="tr-TR" altLang="tr-TR" b="1" dirty="0" smtClean="0"/>
              <a:t> Öğrenciye, asgari ücretin net tutarının %30 undan az olmayacak şekilde ücret ödemek,</a:t>
            </a:r>
          </a:p>
          <a:p>
            <a:pPr algn="just" defTabSz="457200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Clr>
                <a:srgbClr val="A53010"/>
              </a:buClr>
              <a:buFont typeface="Wingdings" panose="05000000000000000000" pitchFamily="2" charset="2"/>
              <a:buChar char="Ø"/>
            </a:pPr>
            <a:r>
              <a:rPr lang="tr-TR" altLang="tr-TR" b="1" dirty="0"/>
              <a:t> </a:t>
            </a:r>
            <a:r>
              <a:rPr lang="tr-TR" altLang="tr-TR" b="1" dirty="0" smtClean="0"/>
              <a:t>Öğrencinin pratik eğitiminden sorumlu olacak Usta Öğretici görevlendirmek,</a:t>
            </a:r>
          </a:p>
          <a:p>
            <a:pPr marL="0" lvl="0" indent="0" algn="just" defTabSz="457200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Clr>
                <a:srgbClr val="A53010"/>
              </a:buClr>
              <a:buNone/>
            </a:pPr>
            <a:r>
              <a:rPr lang="tr-TR" altLang="tr-TR" b="1" i="1" dirty="0">
                <a:solidFill>
                  <a:srgbClr val="FF0000"/>
                </a:solidFill>
              </a:rPr>
              <a:t>İşletmelerde mesleki eğitim, staj ve tamamlayıcı eğitim gören öğrenciler, işyerlerinin şartlarına ve çalışma düzenine uymak zorundadırlar</a:t>
            </a:r>
            <a:r>
              <a:rPr lang="tr-TR" altLang="tr-TR" b="1" i="1" dirty="0" smtClean="0">
                <a:solidFill>
                  <a:srgbClr val="FF0000"/>
                </a:solidFill>
              </a:rPr>
              <a:t>.</a:t>
            </a:r>
            <a:endParaRPr lang="tr-TR" altLang="tr-TR" b="1" i="1" dirty="0">
              <a:solidFill>
                <a:srgbClr val="FF0000"/>
              </a:solidFill>
            </a:endParaRPr>
          </a:p>
        </p:txBody>
      </p:sp>
      <p:sp>
        <p:nvSpPr>
          <p:cNvPr id="6" name="1 Başlık"/>
          <p:cNvSpPr txBox="1">
            <a:spLocks/>
          </p:cNvSpPr>
          <p:nvPr/>
        </p:nvSpPr>
        <p:spPr>
          <a:xfrm>
            <a:off x="1036948" y="65990"/>
            <a:ext cx="11155052" cy="8817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28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MESLEKİ EĞİTİM MERKEZİ PROGRAMI (ÇIRAKLIK EĞİTİMİ)</a:t>
            </a:r>
            <a:endParaRPr lang="tr-TR" sz="2800" b="1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5851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448574" y="1246909"/>
            <a:ext cx="11283351" cy="5237017"/>
          </a:xfrm>
        </p:spPr>
        <p:txBody>
          <a:bodyPr>
            <a:noAutofit/>
          </a:bodyPr>
          <a:lstStyle/>
          <a:p>
            <a:pPr marL="0" indent="0" algn="ctr" defTabSz="457200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Clr>
                <a:srgbClr val="A53010"/>
              </a:buClr>
              <a:buNone/>
            </a:pPr>
            <a:r>
              <a:rPr lang="tr-TR" b="1" dirty="0" smtClean="0">
                <a:solidFill>
                  <a:srgbClr val="0070C0"/>
                </a:solidFill>
              </a:rPr>
              <a:t>İŞLETMEYE FAYDALARI NELERDİR?</a:t>
            </a:r>
          </a:p>
          <a:p>
            <a:pPr algn="just" defTabSz="457200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Clr>
                <a:srgbClr val="A53010"/>
              </a:buClr>
              <a:buFont typeface="Wingdings" panose="05000000000000000000" pitchFamily="2" charset="2"/>
              <a:buChar char="Ø"/>
            </a:pPr>
            <a:r>
              <a:rPr lang="tr-TR" altLang="tr-TR" b="1" dirty="0" smtClean="0">
                <a:solidFill>
                  <a:srgbClr val="0070C0"/>
                </a:solidFill>
              </a:rPr>
              <a:t> </a:t>
            </a:r>
            <a:r>
              <a:rPr lang="tr-TR" altLang="tr-TR" b="1" dirty="0" smtClean="0"/>
              <a:t>Eğitim süresince öğrencinin SGK (</a:t>
            </a:r>
            <a:r>
              <a:rPr lang="tr-TR" altLang="tr-TR" b="1" dirty="0"/>
              <a:t>İş kazası ve meslek hastalığı ile Genel Sağlık </a:t>
            </a:r>
            <a:r>
              <a:rPr lang="tr-TR" altLang="tr-TR" b="1" dirty="0" smtClean="0"/>
              <a:t>Sigortası) primleri devlet tarafından karşılanır.</a:t>
            </a:r>
          </a:p>
          <a:p>
            <a:pPr algn="just" defTabSz="457200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Clr>
                <a:srgbClr val="A53010"/>
              </a:buClr>
              <a:buFont typeface="Wingdings" panose="05000000000000000000" pitchFamily="2" charset="2"/>
              <a:buChar char="Ø"/>
            </a:pPr>
            <a:r>
              <a:rPr lang="tr-TR" altLang="tr-TR" b="1" dirty="0"/>
              <a:t> </a:t>
            </a:r>
            <a:r>
              <a:rPr lang="tr-TR" altLang="tr-TR" b="1" dirty="0" smtClean="0"/>
              <a:t>Öğrenciye ödenebilecek en az ücretin 1/3’i veya 2/3’si devlet katkısı olarak işletmeye geri ödenir.</a:t>
            </a:r>
          </a:p>
          <a:p>
            <a:pPr lvl="1" algn="just" defTabSz="457200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Clr>
                <a:srgbClr val="A53010"/>
              </a:buClr>
              <a:buFontTx/>
              <a:buChar char="-"/>
            </a:pPr>
            <a:r>
              <a:rPr lang="tr-TR" altLang="tr-TR" sz="2800" b="1" dirty="0" smtClean="0"/>
              <a:t>Çalışan sayısı 20’den az ise 2/3’si</a:t>
            </a:r>
          </a:p>
          <a:p>
            <a:pPr lvl="1" algn="just" defTabSz="457200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Clr>
                <a:srgbClr val="A53010"/>
              </a:buClr>
              <a:buFontTx/>
              <a:buChar char="-"/>
            </a:pPr>
            <a:r>
              <a:rPr lang="tr-TR" altLang="tr-TR" sz="2800" b="1" dirty="0" smtClean="0"/>
              <a:t>Çalışan sayısı 20 ve üzerinde ise 1/3’i</a:t>
            </a:r>
            <a:endParaRPr lang="tr-TR" altLang="tr-TR" sz="2800" b="1" dirty="0"/>
          </a:p>
        </p:txBody>
      </p:sp>
      <p:sp>
        <p:nvSpPr>
          <p:cNvPr id="4" name="1 Başlık"/>
          <p:cNvSpPr txBox="1">
            <a:spLocks/>
          </p:cNvSpPr>
          <p:nvPr/>
        </p:nvSpPr>
        <p:spPr>
          <a:xfrm>
            <a:off x="1036948" y="65990"/>
            <a:ext cx="11155052" cy="8817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28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MESLEKİ EĞİTİM MERKEZİ PROGRAMI (ÇIRAKLIK EĞİTİMİ)</a:t>
            </a:r>
            <a:endParaRPr lang="tr-TR" sz="2800" b="1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247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283774" y="1027834"/>
            <a:ext cx="11612952" cy="5601565"/>
          </a:xfrm>
        </p:spPr>
        <p:txBody>
          <a:bodyPr>
            <a:noAutofit/>
          </a:bodyPr>
          <a:lstStyle/>
          <a:p>
            <a:pPr marL="0" indent="0" algn="ctr" defTabSz="457200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Clr>
                <a:srgbClr val="A53010"/>
              </a:buClr>
              <a:buNone/>
            </a:pPr>
            <a:r>
              <a:rPr lang="tr-TR" b="1" dirty="0" smtClean="0">
                <a:solidFill>
                  <a:srgbClr val="0070C0"/>
                </a:solidFill>
              </a:rPr>
              <a:t>ÇIRAK ÖĞRENCİLER ÇALIŞAN DEĞİLDİR</a:t>
            </a:r>
            <a:r>
              <a:rPr lang="tr-TR" b="1" dirty="0" smtClean="0">
                <a:solidFill>
                  <a:srgbClr val="FF0000"/>
                </a:solidFill>
              </a:rPr>
              <a:t>!!!</a:t>
            </a:r>
          </a:p>
          <a:p>
            <a:pPr marL="0" indent="0" algn="just">
              <a:lnSpc>
                <a:spcPct val="100000"/>
              </a:lnSpc>
              <a:spcBef>
                <a:spcPct val="0"/>
              </a:spcBef>
              <a:buNone/>
            </a:pPr>
            <a:r>
              <a:rPr lang="tr-TR" altLang="tr-TR" sz="2600" b="1" dirty="0" smtClean="0">
                <a:solidFill>
                  <a:srgbClr val="FF0000"/>
                </a:solidFill>
              </a:rPr>
              <a:t>4857 </a:t>
            </a:r>
            <a:r>
              <a:rPr lang="tr-TR" altLang="tr-TR" sz="2600" b="1" dirty="0">
                <a:solidFill>
                  <a:srgbClr val="FF0000"/>
                </a:solidFill>
              </a:rPr>
              <a:t>sayılı İş Kanunu</a:t>
            </a:r>
          </a:p>
          <a:p>
            <a:pPr marL="0" indent="0" algn="just">
              <a:lnSpc>
                <a:spcPct val="100000"/>
              </a:lnSpc>
              <a:spcBef>
                <a:spcPct val="0"/>
              </a:spcBef>
              <a:buNone/>
            </a:pPr>
            <a:r>
              <a:rPr lang="tr-TR" altLang="tr-TR" sz="2600" b="1" dirty="0">
                <a:solidFill>
                  <a:srgbClr val="FF0000"/>
                </a:solidFill>
              </a:rPr>
              <a:t>Madde 4- </a:t>
            </a:r>
            <a:r>
              <a:rPr lang="tr-TR" altLang="tr-TR" sz="2600" b="1" dirty="0"/>
              <a:t>Aşağıda belirtilen işlerde ve iş ilişkilerinde bu Kanun hükümleri </a:t>
            </a:r>
            <a:r>
              <a:rPr lang="tr-TR" altLang="tr-TR" sz="2600" b="1" u="sng" dirty="0"/>
              <a:t>uygulanmaz</a:t>
            </a:r>
            <a:r>
              <a:rPr lang="tr-TR" altLang="tr-TR" sz="2600" b="1" dirty="0"/>
              <a:t>;</a:t>
            </a:r>
          </a:p>
          <a:p>
            <a:pPr marL="0" indent="0" algn="just">
              <a:lnSpc>
                <a:spcPct val="100000"/>
              </a:lnSpc>
              <a:spcBef>
                <a:spcPct val="0"/>
              </a:spcBef>
              <a:buNone/>
            </a:pPr>
            <a:r>
              <a:rPr lang="sv-SE" altLang="tr-TR" sz="2600" b="1" dirty="0">
                <a:solidFill>
                  <a:srgbClr val="0070C0"/>
                </a:solidFill>
              </a:rPr>
              <a:t>f) </a:t>
            </a:r>
            <a:r>
              <a:rPr lang="tr-TR" altLang="tr-TR" sz="2600" b="1" dirty="0">
                <a:solidFill>
                  <a:srgbClr val="0070C0"/>
                </a:solidFill>
              </a:rPr>
              <a:t>Ç</a:t>
            </a:r>
            <a:r>
              <a:rPr lang="sv-SE" altLang="tr-TR" sz="2600" b="1" dirty="0">
                <a:solidFill>
                  <a:srgbClr val="0070C0"/>
                </a:solidFill>
              </a:rPr>
              <a:t>ıraklar hakkında,</a:t>
            </a:r>
            <a:r>
              <a:rPr lang="sv-SE" altLang="tr-TR" sz="2600" b="1" dirty="0"/>
              <a:t> </a:t>
            </a:r>
            <a:endParaRPr lang="tr-TR" altLang="tr-TR" sz="2600" b="1" dirty="0"/>
          </a:p>
          <a:p>
            <a:pPr marL="0" indent="0" algn="just">
              <a:lnSpc>
                <a:spcPct val="100000"/>
              </a:lnSpc>
              <a:spcBef>
                <a:spcPct val="0"/>
              </a:spcBef>
              <a:buNone/>
            </a:pPr>
            <a:endParaRPr lang="tr-TR" altLang="tr-TR" sz="2600" b="1" dirty="0" smtClean="0"/>
          </a:p>
          <a:p>
            <a:pPr marL="0" indent="0" algn="just">
              <a:lnSpc>
                <a:spcPct val="100000"/>
              </a:lnSpc>
              <a:spcBef>
                <a:spcPct val="0"/>
              </a:spcBef>
              <a:buNone/>
            </a:pPr>
            <a:endParaRPr lang="tr-TR" altLang="tr-TR" sz="2600" b="1" dirty="0"/>
          </a:p>
          <a:p>
            <a:pPr marL="0" indent="0" algn="just">
              <a:lnSpc>
                <a:spcPct val="100000"/>
              </a:lnSpc>
              <a:spcBef>
                <a:spcPct val="0"/>
              </a:spcBef>
              <a:buNone/>
            </a:pPr>
            <a:r>
              <a:rPr lang="tr-TR" altLang="tr-TR" sz="2600" b="1" kern="0" dirty="0">
                <a:solidFill>
                  <a:srgbClr val="FF0000"/>
                </a:solidFill>
              </a:rPr>
              <a:t>3308 sayılı Mesleki Eğitim Kanunu</a:t>
            </a:r>
          </a:p>
          <a:p>
            <a:pPr marL="0" indent="0" algn="just">
              <a:lnSpc>
                <a:spcPct val="100000"/>
              </a:lnSpc>
              <a:spcBef>
                <a:spcPct val="0"/>
              </a:spcBef>
              <a:buNone/>
            </a:pPr>
            <a:r>
              <a:rPr lang="tr-TR" altLang="tr-TR" sz="2600" b="1" kern="0" dirty="0">
                <a:solidFill>
                  <a:srgbClr val="FF0000"/>
                </a:solidFill>
              </a:rPr>
              <a:t>Madde11-</a:t>
            </a:r>
            <a:r>
              <a:rPr lang="tr-TR" sz="2600" b="1" dirty="0">
                <a:solidFill>
                  <a:srgbClr val="FF0000"/>
                </a:solidFill>
              </a:rPr>
              <a:t> </a:t>
            </a:r>
            <a:r>
              <a:rPr lang="tr-TR" sz="2600" b="1" dirty="0"/>
              <a:t>Aday çırak ve çırak; </a:t>
            </a:r>
            <a:r>
              <a:rPr lang="tr-TR" sz="2600" b="1" u="sng" dirty="0"/>
              <a:t>öğrenci statüsünde olup</a:t>
            </a:r>
            <a:r>
              <a:rPr lang="tr-TR" sz="2600" b="1" dirty="0"/>
              <a:t>, öğrencilik haklarından yararlanır. Bunlar işyerinde </a:t>
            </a:r>
            <a:r>
              <a:rPr lang="tr-TR" sz="2600" b="1" u="sng" dirty="0"/>
              <a:t>çalışan işçi sayısına dahil edilmezler.</a:t>
            </a:r>
            <a:r>
              <a:rPr lang="tr-TR" sz="2600" b="1" dirty="0"/>
              <a:t> </a:t>
            </a:r>
            <a:endParaRPr lang="tr-TR" altLang="tr-TR" sz="2600" b="1" kern="0" dirty="0"/>
          </a:p>
        </p:txBody>
      </p:sp>
      <p:sp>
        <p:nvSpPr>
          <p:cNvPr id="4" name="1 Başlık"/>
          <p:cNvSpPr txBox="1">
            <a:spLocks/>
          </p:cNvSpPr>
          <p:nvPr/>
        </p:nvSpPr>
        <p:spPr>
          <a:xfrm>
            <a:off x="1036948" y="65990"/>
            <a:ext cx="11155052" cy="8817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28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MESLEKİ EĞİTİM MERKEZİ PROGRAMI (ÇIRAKLIK EĞİTİMİ)</a:t>
            </a:r>
            <a:endParaRPr lang="tr-TR" sz="2800" b="1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5629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Başlık"/>
          <p:cNvSpPr txBox="1">
            <a:spLocks/>
          </p:cNvSpPr>
          <p:nvPr/>
        </p:nvSpPr>
        <p:spPr>
          <a:xfrm>
            <a:off x="0" y="1"/>
            <a:ext cx="12192000" cy="8817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2800" b="1" dirty="0">
                <a:solidFill>
                  <a:schemeClr val="bg1"/>
                </a:solidFill>
                <a:latin typeface="Cambria" panose="02040503050406030204" pitchFamily="18" charset="0"/>
              </a:rPr>
              <a:t>ÜCRET VE SOSYAL GÜVENLİK</a:t>
            </a: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448574" y="1246909"/>
            <a:ext cx="11283351" cy="5237017"/>
          </a:xfrm>
        </p:spPr>
        <p:txBody>
          <a:bodyPr>
            <a:noAutofit/>
          </a:bodyPr>
          <a:lstStyle/>
          <a:p>
            <a:pPr marL="0" lvl="0" indent="0" algn="ctr" defTabSz="457200">
              <a:lnSpc>
                <a:spcPct val="100000"/>
              </a:lnSpc>
              <a:buClr>
                <a:srgbClr val="A53010"/>
              </a:buClr>
              <a:buNone/>
            </a:pPr>
            <a:r>
              <a:rPr lang="tr-TR" altLang="tr-TR" b="1" dirty="0" smtClean="0">
                <a:solidFill>
                  <a:srgbClr val="0070C0"/>
                </a:solidFill>
              </a:rPr>
              <a:t>30. MESLEKİ EĞİTİM KURULU</a:t>
            </a:r>
          </a:p>
          <a:p>
            <a:pPr marL="0" lvl="0" indent="0" algn="ctr" defTabSz="457200">
              <a:lnSpc>
                <a:spcPct val="100000"/>
              </a:lnSpc>
              <a:buClr>
                <a:srgbClr val="A53010"/>
              </a:buClr>
              <a:buNone/>
            </a:pPr>
            <a:r>
              <a:rPr lang="tr-TR" altLang="tr-TR" b="1" dirty="0" smtClean="0">
                <a:solidFill>
                  <a:srgbClr val="0070C0"/>
                </a:solidFill>
              </a:rPr>
              <a:t>Karar No: 1</a:t>
            </a:r>
          </a:p>
          <a:p>
            <a:pPr marL="0" lvl="0" indent="0" algn="just" defTabSz="457200">
              <a:lnSpc>
                <a:spcPct val="100000"/>
              </a:lnSpc>
              <a:buClr>
                <a:srgbClr val="A53010"/>
              </a:buClr>
              <a:buNone/>
            </a:pPr>
            <a:endParaRPr lang="tr-TR" altLang="tr-TR" b="1" dirty="0" smtClean="0">
              <a:solidFill>
                <a:srgbClr val="0070C0"/>
              </a:solidFill>
            </a:endParaRPr>
          </a:p>
          <a:p>
            <a:pPr marL="0" lvl="0" indent="0" algn="just" defTabSz="457200">
              <a:lnSpc>
                <a:spcPct val="100000"/>
              </a:lnSpc>
              <a:buClr>
                <a:srgbClr val="A53010"/>
              </a:buClr>
              <a:buNone/>
            </a:pPr>
            <a:r>
              <a:rPr lang="tr-TR" altLang="tr-TR" b="1" dirty="0"/>
              <a:t>3308 sayılı Mesleki Eğitim Kanunu kapsamındaki meslek alan/dallarında, mesleki ve teknik eğitim okul ve kurumları öğrencilerine </a:t>
            </a:r>
            <a:r>
              <a:rPr lang="tr-TR" altLang="tr-TR" b="1" dirty="0" smtClean="0"/>
              <a:t>verilen işletmede </a:t>
            </a:r>
            <a:r>
              <a:rPr lang="tr-TR" altLang="tr-TR" b="1" dirty="0"/>
              <a:t>mesleki eğitim, staj, çıraklık, kalfalık ve ustalık eğitimlerinde; bir program dâhilinde, usta öğretici gözetiminde ve gerekli </a:t>
            </a:r>
            <a:r>
              <a:rPr lang="tr-TR" altLang="tr-TR" b="1" dirty="0" smtClean="0"/>
              <a:t>iş sağlığı </a:t>
            </a:r>
            <a:r>
              <a:rPr lang="tr-TR" altLang="tr-TR" b="1" dirty="0"/>
              <a:t>ve güvenliği tedbirlerinin alınması şartıyla tehlikeli ve çok tehlikeli işler sınıfında yer alan işler ve iş yerlerinde mesleki </a:t>
            </a:r>
            <a:r>
              <a:rPr lang="tr-TR" altLang="tr-TR" b="1" dirty="0" smtClean="0"/>
              <a:t>eğitim alabilirler </a:t>
            </a:r>
            <a:r>
              <a:rPr lang="tr-TR" altLang="tr-TR" b="1" dirty="0"/>
              <a:t>ve bu ortamlarda bulunabilirler</a:t>
            </a:r>
            <a:r>
              <a:rPr lang="tr-TR" altLang="tr-TR" b="1" dirty="0" smtClean="0"/>
              <a:t>.</a:t>
            </a:r>
            <a:endParaRPr lang="tr-TR" altLang="tr-TR" b="1" dirty="0"/>
          </a:p>
        </p:txBody>
      </p:sp>
    </p:spTree>
    <p:extLst>
      <p:ext uri="{BB962C8B-B14F-4D97-AF65-F5344CB8AC3E}">
        <p14:creationId xmlns:p14="http://schemas.microsoft.com/office/powerpoint/2010/main" val="1541086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448574" y="1246909"/>
            <a:ext cx="11283351" cy="5237017"/>
          </a:xfrm>
        </p:spPr>
        <p:txBody>
          <a:bodyPr>
            <a:noAutofit/>
          </a:bodyPr>
          <a:lstStyle/>
          <a:p>
            <a:pPr marL="0" indent="0" algn="ctr" defTabSz="457200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Clr>
                <a:srgbClr val="A53010"/>
              </a:buClr>
              <a:buNone/>
            </a:pPr>
            <a:r>
              <a:rPr lang="tr-TR" b="1" dirty="0" smtClean="0">
                <a:solidFill>
                  <a:srgbClr val="0070C0"/>
                </a:solidFill>
              </a:rPr>
              <a:t>USTA ÖĞRETİCİLİK BELGESİ (İş Pedagojisi Kursu)</a:t>
            </a:r>
          </a:p>
          <a:p>
            <a:pPr algn="just" defTabSz="457200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Clr>
                <a:srgbClr val="A53010"/>
              </a:buClr>
              <a:buFont typeface="Wingdings" panose="05000000000000000000" pitchFamily="2" charset="2"/>
              <a:buChar char="Ø"/>
            </a:pPr>
            <a:r>
              <a:rPr lang="tr-TR" altLang="tr-TR" b="1" dirty="0">
                <a:solidFill>
                  <a:srgbClr val="0070C0"/>
                </a:solidFill>
              </a:rPr>
              <a:t> </a:t>
            </a:r>
            <a:r>
              <a:rPr lang="tr-TR" altLang="tr-TR" b="1" dirty="0"/>
              <a:t>Ustalık veya işyeri açma belgesine sahip olanlar ile en az ön lisans seviyesinde mesleki eğitim almış </a:t>
            </a:r>
            <a:r>
              <a:rPr lang="tr-TR" altLang="tr-TR" b="1" dirty="0" smtClean="0"/>
              <a:t>olanlar, okul </a:t>
            </a:r>
            <a:r>
              <a:rPr lang="tr-TR" altLang="tr-TR" b="1" dirty="0"/>
              <a:t>ve kurumlarca açılan iş pedagojisi kursuna katılabilirler. İş pedagojisi kursu uzaktan eğitim yolu ile de düzenlenebilir ve sınavları e-Sınav </a:t>
            </a:r>
            <a:r>
              <a:rPr lang="tr-TR" altLang="tr-TR" b="1" dirty="0" smtClean="0"/>
              <a:t>şeklinde yapılabilir</a:t>
            </a:r>
            <a:r>
              <a:rPr lang="tr-TR" altLang="tr-TR" b="1" dirty="0"/>
              <a:t>. Kursu başarı ile tamamlayanlara usta öğreticilik belgesi verilir</a:t>
            </a:r>
            <a:r>
              <a:rPr lang="tr-TR" altLang="tr-TR" b="1" dirty="0" smtClean="0"/>
              <a:t>.</a:t>
            </a:r>
          </a:p>
        </p:txBody>
      </p:sp>
      <p:sp>
        <p:nvSpPr>
          <p:cNvPr id="4" name="1 Başlık"/>
          <p:cNvSpPr txBox="1">
            <a:spLocks/>
          </p:cNvSpPr>
          <p:nvPr/>
        </p:nvSpPr>
        <p:spPr>
          <a:xfrm>
            <a:off x="1036948" y="65990"/>
            <a:ext cx="11155052" cy="8817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28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MESLEKİ EĞİTİM MERKEZİ PROGRAMI (ÇIRAKLIK EĞİTİMİ)</a:t>
            </a:r>
            <a:endParaRPr lang="tr-TR" sz="2800" b="1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0870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448574" y="1246909"/>
            <a:ext cx="11283351" cy="5237017"/>
          </a:xfrm>
        </p:spPr>
        <p:txBody>
          <a:bodyPr>
            <a:noAutofit/>
          </a:bodyPr>
          <a:lstStyle/>
          <a:p>
            <a:pPr marL="0" indent="0" algn="ctr" defTabSz="457200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Clr>
                <a:srgbClr val="A53010"/>
              </a:buClr>
              <a:buNone/>
            </a:pPr>
            <a:r>
              <a:rPr lang="tr-TR" b="1" dirty="0">
                <a:solidFill>
                  <a:srgbClr val="0070C0"/>
                </a:solidFill>
              </a:rPr>
              <a:t>USTA ÖĞRETİCİLİK BELGESİ (İş Pedagojisi Kursu)</a:t>
            </a:r>
          </a:p>
          <a:p>
            <a:pPr algn="just" defTabSz="457200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Clr>
                <a:srgbClr val="A53010"/>
              </a:buClr>
              <a:buFont typeface="Wingdings" panose="05000000000000000000" pitchFamily="2" charset="2"/>
              <a:buChar char="Ø"/>
            </a:pPr>
            <a:r>
              <a:rPr lang="tr-TR" altLang="tr-TR" b="1" dirty="0" smtClean="0">
                <a:solidFill>
                  <a:srgbClr val="FF0000"/>
                </a:solidFill>
              </a:rPr>
              <a:t> İşletmeye çırak öğrenci alabilmek için işyerinde usta öğreticilik belgesine sahip usta bulunmalıdır. Bunun için 40 saatlik iş pedagojisi kursuna katılmak ve kurs sonunda yapılan sınavdan başarılı olmak gerekmektedir.</a:t>
            </a:r>
          </a:p>
          <a:p>
            <a:pPr algn="just" defTabSz="457200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Clr>
                <a:srgbClr val="A53010"/>
              </a:buClr>
              <a:buFont typeface="Wingdings" panose="05000000000000000000" pitchFamily="2" charset="2"/>
              <a:buChar char="Ø"/>
            </a:pPr>
            <a:r>
              <a:rPr lang="tr-TR" altLang="tr-TR" b="1" dirty="0"/>
              <a:t> </a:t>
            </a:r>
            <a:r>
              <a:rPr lang="tr-TR" altLang="tr-TR" b="1" dirty="0" smtClean="0"/>
              <a:t>İş pedagojisi kursu yüz yüze veya uzaktan eğitim yoluyla yapılabilmektedir.</a:t>
            </a:r>
          </a:p>
        </p:txBody>
      </p:sp>
      <p:sp>
        <p:nvSpPr>
          <p:cNvPr id="4" name="1 Başlık"/>
          <p:cNvSpPr txBox="1">
            <a:spLocks/>
          </p:cNvSpPr>
          <p:nvPr/>
        </p:nvSpPr>
        <p:spPr>
          <a:xfrm>
            <a:off x="1036948" y="65990"/>
            <a:ext cx="11155052" cy="8817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28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MESLEKİ EĞİTİM MERKEZİ PROGRAMI (ÇIRAKLIK EĞİTİMİ)</a:t>
            </a:r>
            <a:endParaRPr lang="tr-TR" sz="2800" b="1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1622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448574" y="1246909"/>
            <a:ext cx="11283351" cy="5237017"/>
          </a:xfrm>
        </p:spPr>
        <p:txBody>
          <a:bodyPr>
            <a:noAutofit/>
          </a:bodyPr>
          <a:lstStyle/>
          <a:p>
            <a:pPr marL="0" indent="0" algn="ctr" defTabSz="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A53010"/>
              </a:buClr>
              <a:buNone/>
            </a:pPr>
            <a:r>
              <a:rPr lang="tr-TR" b="1" dirty="0">
                <a:solidFill>
                  <a:srgbClr val="0070C0"/>
                </a:solidFill>
              </a:rPr>
              <a:t>ÇALIŞANLARIN BELGELENDİRİLMESİ</a:t>
            </a:r>
          </a:p>
          <a:p>
            <a:pPr marL="0" indent="0" algn="ctr" defTabSz="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A53010"/>
              </a:buClr>
              <a:buNone/>
            </a:pPr>
            <a:endParaRPr lang="tr-TR" altLang="tr-TR" b="1" dirty="0" smtClean="0">
              <a:solidFill>
                <a:srgbClr val="0070C0"/>
              </a:solidFill>
            </a:endParaRPr>
          </a:p>
          <a:p>
            <a:pPr marL="0" indent="0" algn="ctr" defTabSz="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A53010"/>
              </a:buClr>
              <a:buNone/>
            </a:pPr>
            <a:r>
              <a:rPr lang="tr-TR" altLang="tr-TR" b="1" dirty="0" smtClean="0"/>
              <a:t>Milli Eğitim Bakanlığı Önceki Öğrenmelerin Tanınması, Denklik Ve Ölçme Değerlendirme İşlemleri İle İlgili Usul Ve Esaslara İlişkin Yönerge</a:t>
            </a:r>
          </a:p>
          <a:p>
            <a:pPr marL="0" indent="0" algn="ctr" defTabSz="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A53010"/>
              </a:buClr>
              <a:buNone/>
            </a:pPr>
            <a:endParaRPr lang="tr-TR" altLang="tr-TR" b="1" dirty="0" smtClean="0"/>
          </a:p>
          <a:p>
            <a:pPr marL="0" indent="0" algn="ctr" defTabSz="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A53010"/>
              </a:buClr>
              <a:buNone/>
            </a:pPr>
            <a:r>
              <a:rPr lang="tr-TR" altLang="tr-TR" b="1" dirty="0" smtClean="0">
                <a:solidFill>
                  <a:srgbClr val="FF0000"/>
                </a:solidFill>
              </a:rPr>
              <a:t>Yönerge hükümlerine göre çalıştığı iş ile ilgili süreyi SGK hizmet dökümü ile belgelendirenler Kalfalık ve Ustalık Sınavlarına başvuru yapabilirler.</a:t>
            </a:r>
          </a:p>
        </p:txBody>
      </p:sp>
      <p:sp>
        <p:nvSpPr>
          <p:cNvPr id="4" name="1 Başlık"/>
          <p:cNvSpPr txBox="1">
            <a:spLocks/>
          </p:cNvSpPr>
          <p:nvPr/>
        </p:nvSpPr>
        <p:spPr>
          <a:xfrm>
            <a:off x="1036948" y="65990"/>
            <a:ext cx="11155052" cy="8817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28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MESLEKİ EĞİTİM MERKEZİ PROGRAMI (ÇIRAKLIK EĞİTİMİ)</a:t>
            </a:r>
            <a:endParaRPr lang="tr-TR" sz="2800" b="1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6663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356799" y="1246909"/>
            <a:ext cx="11466902" cy="5237017"/>
          </a:xfrm>
        </p:spPr>
        <p:txBody>
          <a:bodyPr>
            <a:noAutofit/>
          </a:bodyPr>
          <a:lstStyle/>
          <a:p>
            <a:pPr marL="0" indent="0" algn="ctr" defTabSz="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A53010"/>
              </a:buClr>
              <a:buNone/>
            </a:pPr>
            <a:r>
              <a:rPr lang="tr-TR" altLang="tr-TR" b="1" dirty="0" smtClean="0">
                <a:solidFill>
                  <a:srgbClr val="0070C0"/>
                </a:solidFill>
              </a:rPr>
              <a:t>BAŞVURU ŞARTLARI NELERDİR?</a:t>
            </a:r>
          </a:p>
          <a:p>
            <a:pPr marL="0" indent="0" algn="ctr" defTabSz="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A53010"/>
              </a:buClr>
              <a:buNone/>
            </a:pPr>
            <a:endParaRPr lang="tr-TR" altLang="tr-TR" b="1" dirty="0" smtClean="0">
              <a:solidFill>
                <a:srgbClr val="0070C0"/>
              </a:solidFill>
            </a:endParaRPr>
          </a:p>
          <a:p>
            <a:pPr algn="ctr" defTabSz="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A53010"/>
              </a:buClr>
              <a:buFont typeface="Wingdings" panose="05000000000000000000" pitchFamily="2" charset="2"/>
              <a:buChar char="Ø"/>
            </a:pPr>
            <a:r>
              <a:rPr lang="tr-TR" altLang="tr-TR" b="1" dirty="0" smtClean="0"/>
              <a:t> 22 Yaşını bitirmiş olmak,</a:t>
            </a:r>
          </a:p>
          <a:p>
            <a:pPr algn="ctr" defTabSz="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A53010"/>
              </a:buClr>
              <a:buFont typeface="Wingdings" panose="05000000000000000000" pitchFamily="2" charset="2"/>
              <a:buChar char="Ø"/>
            </a:pPr>
            <a:r>
              <a:rPr lang="tr-TR" altLang="tr-TR" b="1" dirty="0"/>
              <a:t> </a:t>
            </a:r>
            <a:r>
              <a:rPr lang="tr-TR" altLang="tr-TR" b="1" dirty="0" smtClean="0"/>
              <a:t>En az İlkokul mezunu olmak,</a:t>
            </a:r>
          </a:p>
          <a:p>
            <a:pPr algn="ctr" defTabSz="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A53010"/>
              </a:buClr>
              <a:buFont typeface="Wingdings" panose="05000000000000000000" pitchFamily="2" charset="2"/>
              <a:buChar char="Ø"/>
            </a:pPr>
            <a:r>
              <a:rPr lang="tr-TR" altLang="tr-TR" b="1" dirty="0"/>
              <a:t> </a:t>
            </a:r>
            <a:r>
              <a:rPr lang="tr-TR" altLang="tr-TR" b="1" dirty="0" smtClean="0"/>
              <a:t>Mesleğinde </a:t>
            </a:r>
            <a:r>
              <a:rPr lang="tr-TR" altLang="tr-TR" b="1" dirty="0" err="1" smtClean="0"/>
              <a:t>SGK’lı</a:t>
            </a:r>
            <a:r>
              <a:rPr lang="tr-TR" altLang="tr-TR" b="1" dirty="0" smtClean="0"/>
              <a:t> olarak çalışmış veya eğitim almış olmak.</a:t>
            </a:r>
          </a:p>
        </p:txBody>
      </p:sp>
      <p:sp>
        <p:nvSpPr>
          <p:cNvPr id="4" name="1 Başlık"/>
          <p:cNvSpPr txBox="1">
            <a:spLocks/>
          </p:cNvSpPr>
          <p:nvPr/>
        </p:nvSpPr>
        <p:spPr>
          <a:xfrm>
            <a:off x="1036948" y="65990"/>
            <a:ext cx="11155052" cy="8817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28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MESLEKİ EĞİTİM MERKEZİ PROGRAMI (ÇIRAKLIK EĞİTİMİ)</a:t>
            </a:r>
            <a:endParaRPr lang="tr-TR" sz="2800" b="1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8301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356799" y="1246909"/>
            <a:ext cx="11466902" cy="5237017"/>
          </a:xfrm>
        </p:spPr>
        <p:txBody>
          <a:bodyPr>
            <a:noAutofit/>
          </a:bodyPr>
          <a:lstStyle/>
          <a:p>
            <a:pPr marL="0" indent="0" algn="ctr" defTabSz="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A53010"/>
              </a:buClr>
              <a:buNone/>
            </a:pPr>
            <a:r>
              <a:rPr lang="tr-TR" altLang="tr-TR" b="1" dirty="0" smtClean="0">
                <a:solidFill>
                  <a:srgbClr val="0070C0"/>
                </a:solidFill>
              </a:rPr>
              <a:t>BAŞVURU ŞARTLARI NELERDİR?</a:t>
            </a:r>
          </a:p>
          <a:p>
            <a:pPr marL="0" indent="0" algn="just" defTabSz="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A53010"/>
              </a:buClr>
              <a:buNone/>
            </a:pPr>
            <a:endParaRPr lang="tr-TR" altLang="tr-TR" b="1" dirty="0" smtClean="0">
              <a:solidFill>
                <a:srgbClr val="0070C0"/>
              </a:solidFill>
            </a:endParaRPr>
          </a:p>
          <a:p>
            <a:pPr algn="just" defTabSz="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A53010"/>
              </a:buClr>
              <a:buFont typeface="Wingdings" panose="05000000000000000000" pitchFamily="2" charset="2"/>
              <a:buChar char="Ø"/>
            </a:pPr>
            <a:r>
              <a:rPr lang="tr-TR" altLang="tr-TR" b="1" dirty="0" smtClean="0"/>
              <a:t> </a:t>
            </a:r>
            <a:r>
              <a:rPr lang="tr-TR" altLang="tr-TR" b="1" dirty="0"/>
              <a:t>Başvuru tarihinde; mesleklerinde en az </a:t>
            </a:r>
            <a:r>
              <a:rPr lang="tr-TR" altLang="tr-TR" b="1" dirty="0" smtClean="0"/>
              <a:t>5 </a:t>
            </a:r>
            <a:r>
              <a:rPr lang="tr-TR" altLang="tr-TR" b="1" dirty="0"/>
              <a:t>yıl </a:t>
            </a:r>
            <a:r>
              <a:rPr lang="tr-TR" altLang="tr-TR" b="1" dirty="0" err="1" smtClean="0"/>
              <a:t>SGK’lı</a:t>
            </a:r>
            <a:r>
              <a:rPr lang="tr-TR" altLang="tr-TR" b="1" dirty="0" smtClean="0"/>
              <a:t> olarak çalışmış </a:t>
            </a:r>
            <a:r>
              <a:rPr lang="tr-TR" altLang="tr-TR" b="1" dirty="0"/>
              <a:t>olduğunu </a:t>
            </a:r>
            <a:r>
              <a:rPr lang="tr-TR" altLang="tr-TR" b="1" dirty="0" smtClean="0"/>
              <a:t>belgelendirenler öncelikle kalfalık sınavına, kalfalık sınavında başarılı olanlar ise bir dönem sonra </a:t>
            </a:r>
            <a:r>
              <a:rPr lang="tr-TR" altLang="tr-TR" b="1" dirty="0"/>
              <a:t>u</a:t>
            </a:r>
            <a:r>
              <a:rPr lang="tr-TR" altLang="tr-TR" b="1" dirty="0" smtClean="0"/>
              <a:t>stalık sınavına alınırlar.</a:t>
            </a:r>
          </a:p>
          <a:p>
            <a:pPr algn="just" defTabSz="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A53010"/>
              </a:buClr>
              <a:buFont typeface="Wingdings" panose="05000000000000000000" pitchFamily="2" charset="2"/>
              <a:buChar char="Ø"/>
            </a:pPr>
            <a:endParaRPr lang="tr-TR" altLang="tr-TR" b="1" dirty="0" smtClean="0"/>
          </a:p>
          <a:p>
            <a:pPr algn="just" defTabSz="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A53010"/>
              </a:buClr>
              <a:buFont typeface="Wingdings" panose="05000000000000000000" pitchFamily="2" charset="2"/>
              <a:buChar char="Ø"/>
            </a:pPr>
            <a:r>
              <a:rPr lang="tr-TR" altLang="tr-TR" b="1" dirty="0"/>
              <a:t> </a:t>
            </a:r>
            <a:r>
              <a:rPr lang="tr-TR" altLang="tr-TR" b="1" dirty="0" err="1" smtClean="0"/>
              <a:t>SGK’lı</a:t>
            </a:r>
            <a:r>
              <a:rPr lang="tr-TR" altLang="tr-TR" b="1" dirty="0" smtClean="0"/>
              <a:t> çalışmışlık süresi 5 yıldan az olanlar kalfalık sınavına alınırlar.</a:t>
            </a:r>
          </a:p>
        </p:txBody>
      </p:sp>
      <p:sp>
        <p:nvSpPr>
          <p:cNvPr id="4" name="1 Başlık"/>
          <p:cNvSpPr txBox="1">
            <a:spLocks/>
          </p:cNvSpPr>
          <p:nvPr/>
        </p:nvSpPr>
        <p:spPr>
          <a:xfrm>
            <a:off x="1036948" y="65990"/>
            <a:ext cx="11155052" cy="8817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28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MESLEKİ EĞİTİM MERKEZİ PROGRAMI (ÇIRAKLIK EĞİTİMİ)</a:t>
            </a:r>
            <a:endParaRPr lang="tr-TR" sz="2800" b="1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6810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Başlık"/>
          <p:cNvSpPr txBox="1">
            <a:spLocks/>
          </p:cNvSpPr>
          <p:nvPr/>
        </p:nvSpPr>
        <p:spPr>
          <a:xfrm>
            <a:off x="1036948" y="65990"/>
            <a:ext cx="11155052" cy="8817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28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MESLEKİ EĞİTİM MERKEZİ PROGRAMI (ÇIRAKLIK EĞİTİMİ)</a:t>
            </a:r>
            <a:endParaRPr lang="tr-TR" sz="2800" b="1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440349" y="1397001"/>
            <a:ext cx="11311301" cy="5054599"/>
          </a:xfrm>
        </p:spPr>
        <p:txBody>
          <a:bodyPr>
            <a:noAutofit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tr-TR" b="1" dirty="0">
                <a:solidFill>
                  <a:srgbClr val="0070C0"/>
                </a:solidFill>
              </a:rPr>
              <a:t>PROJENİN </a:t>
            </a:r>
            <a:r>
              <a:rPr lang="tr-TR" b="1" dirty="0" smtClean="0">
                <a:solidFill>
                  <a:srgbClr val="0070C0"/>
                </a:solidFill>
              </a:rPr>
              <a:t>ADI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tr-TR" b="1" dirty="0" smtClean="0"/>
              <a:t>Mesleki </a:t>
            </a:r>
            <a:r>
              <a:rPr lang="tr-TR" b="1" dirty="0"/>
              <a:t>Eğitimi </a:t>
            </a:r>
            <a:r>
              <a:rPr lang="tr-TR" b="1" dirty="0" smtClean="0"/>
              <a:t>Tanıtma ve Yaygınlaştırma Projesi (METYAP)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tr-TR" b="1" dirty="0" smtClean="0">
                <a:solidFill>
                  <a:srgbClr val="0070C0"/>
                </a:solidFill>
              </a:rPr>
              <a:t>PROJENİN AMACI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tr-TR" b="1" dirty="0" smtClean="0"/>
              <a:t>Mesleki </a:t>
            </a:r>
            <a:r>
              <a:rPr lang="tr-TR" b="1" dirty="0"/>
              <a:t>Eğitim Merkezi Programının Tanıtımı Yoluyla </a:t>
            </a:r>
            <a:r>
              <a:rPr lang="tr-TR" b="1" dirty="0" smtClean="0"/>
              <a:t>İşletmelerin </a:t>
            </a:r>
            <a:r>
              <a:rPr lang="tr-TR" b="1" dirty="0"/>
              <a:t>Nitelikli </a:t>
            </a:r>
            <a:r>
              <a:rPr lang="tr-TR" b="1" dirty="0" smtClean="0"/>
              <a:t>Eleman </a:t>
            </a:r>
            <a:r>
              <a:rPr lang="tr-TR" b="1" dirty="0"/>
              <a:t>İhtiyacının </a:t>
            </a:r>
            <a:r>
              <a:rPr lang="tr-TR" b="1" dirty="0" smtClean="0"/>
              <a:t>Karşılanması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tr-TR" b="1" dirty="0" smtClean="0">
                <a:solidFill>
                  <a:srgbClr val="0070C0"/>
                </a:solidFill>
              </a:rPr>
              <a:t>PROJE PAYDAŞLARI</a:t>
            </a:r>
            <a:endParaRPr lang="tr-TR" b="1" dirty="0">
              <a:solidFill>
                <a:srgbClr val="0070C0"/>
              </a:solidFill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tr-TR" b="1" dirty="0" smtClean="0"/>
              <a:t>TOBB-TESK-UNİCEF-İLO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tr-TR" b="1" dirty="0" smtClean="0">
                <a:solidFill>
                  <a:srgbClr val="0070C0"/>
                </a:solidFill>
              </a:rPr>
              <a:t>PROJENİN SÜRESİ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tr-TR" b="1" dirty="0" smtClean="0"/>
              <a:t>15 Ocak – 16 Temmuz 2021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677208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356799" y="1094509"/>
            <a:ext cx="11466902" cy="5496791"/>
          </a:xfrm>
        </p:spPr>
        <p:txBody>
          <a:bodyPr>
            <a:noAutofit/>
          </a:bodyPr>
          <a:lstStyle/>
          <a:p>
            <a:pPr marL="0" indent="0" algn="ctr" defTabSz="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A53010"/>
              </a:buClr>
              <a:buNone/>
            </a:pPr>
            <a:r>
              <a:rPr lang="tr-TR" altLang="tr-TR" b="1" dirty="0" smtClean="0">
                <a:solidFill>
                  <a:srgbClr val="0070C0"/>
                </a:solidFill>
              </a:rPr>
              <a:t>SINAV DÖNEMLERİ VE SINAVLARIN YAPILIŞ ŞEKLİ NASILDIR?</a:t>
            </a:r>
          </a:p>
          <a:p>
            <a:pPr algn="just" defTabSz="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A53010"/>
              </a:buClr>
              <a:buFont typeface="Wingdings" panose="05000000000000000000" pitchFamily="2" charset="2"/>
              <a:buChar char="Ø"/>
            </a:pPr>
            <a:r>
              <a:rPr lang="tr-TR" altLang="tr-TR" b="1" dirty="0" smtClean="0"/>
              <a:t> </a:t>
            </a:r>
            <a:r>
              <a:rPr lang="tr-TR" altLang="tr-TR" b="1" dirty="0"/>
              <a:t>Kalfalık ve ustalık sınavları, her yıl </a:t>
            </a:r>
            <a:r>
              <a:rPr lang="tr-TR" altLang="tr-TR" b="1" u="sng" dirty="0">
                <a:solidFill>
                  <a:srgbClr val="FF0000"/>
                </a:solidFill>
              </a:rPr>
              <a:t>şubat, nisan, </a:t>
            </a:r>
            <a:r>
              <a:rPr lang="tr-TR" altLang="tr-TR" b="1" u="sng" dirty="0" smtClean="0">
                <a:solidFill>
                  <a:srgbClr val="FF0000"/>
                </a:solidFill>
              </a:rPr>
              <a:t>haziran, ağustos</a:t>
            </a:r>
            <a:r>
              <a:rPr lang="tr-TR" altLang="tr-TR" b="1" u="sng" dirty="0">
                <a:solidFill>
                  <a:srgbClr val="FF0000"/>
                </a:solidFill>
              </a:rPr>
              <a:t>, ekim ve aralık</a:t>
            </a:r>
            <a:r>
              <a:rPr lang="tr-TR" altLang="tr-TR" b="1" dirty="0"/>
              <a:t> aylarında, il millî eğitim müdürlüklerince il merkezi ve ilçelerde belirlenen okul/kurum veya işletmelerde </a:t>
            </a:r>
            <a:r>
              <a:rPr lang="tr-TR" altLang="tr-TR" b="1" dirty="0" smtClean="0"/>
              <a:t>gerçekleştirilir.</a:t>
            </a:r>
          </a:p>
          <a:p>
            <a:pPr algn="just" defTabSz="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A53010"/>
              </a:buClr>
              <a:buFont typeface="Wingdings" panose="05000000000000000000" pitchFamily="2" charset="2"/>
              <a:buChar char="Ø"/>
            </a:pPr>
            <a:r>
              <a:rPr lang="tr-TR" altLang="tr-TR" b="1" dirty="0" smtClean="0"/>
              <a:t> Adaylar teorik ve beceri sınavı olmak üzere iki sınava tabi tutulurlar.</a:t>
            </a:r>
          </a:p>
          <a:p>
            <a:pPr algn="just" defTabSz="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A53010"/>
              </a:buClr>
              <a:buFont typeface="Wingdings" panose="05000000000000000000" pitchFamily="2" charset="2"/>
              <a:buChar char="Ø"/>
            </a:pPr>
            <a:r>
              <a:rPr lang="tr-TR" b="1" dirty="0" smtClean="0"/>
              <a:t> Yapılan bu yeni düzenleme ile </a:t>
            </a:r>
            <a:r>
              <a:rPr lang="tr-TR" b="1" dirty="0"/>
              <a:t>kalfalık/ustalık belgesine ihtiyacı olan </a:t>
            </a:r>
            <a:r>
              <a:rPr lang="tr-TR" b="1" dirty="0" smtClean="0"/>
              <a:t>çalışanların daha </a:t>
            </a:r>
            <a:r>
              <a:rPr lang="tr-TR" b="1" dirty="0"/>
              <a:t>kısa sürede belgeye ulaşabilmeleri </a:t>
            </a:r>
            <a:r>
              <a:rPr lang="tr-TR" b="1" dirty="0" smtClean="0"/>
              <a:t>sağlanmıştır.</a:t>
            </a:r>
            <a:endParaRPr lang="tr-TR" altLang="tr-TR" b="1" dirty="0" smtClean="0"/>
          </a:p>
        </p:txBody>
      </p:sp>
      <p:sp>
        <p:nvSpPr>
          <p:cNvPr id="4" name="1 Başlık"/>
          <p:cNvSpPr txBox="1">
            <a:spLocks/>
          </p:cNvSpPr>
          <p:nvPr/>
        </p:nvSpPr>
        <p:spPr>
          <a:xfrm>
            <a:off x="1036948" y="65990"/>
            <a:ext cx="11155052" cy="8817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28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MESLEKİ EĞİTİM MERKEZİ PROGRAMI (ÇIRAKLIK EĞİTİMİ)</a:t>
            </a:r>
            <a:endParaRPr lang="tr-TR" sz="2800" b="1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7727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356799" y="1246909"/>
            <a:ext cx="11466902" cy="5237017"/>
          </a:xfrm>
        </p:spPr>
        <p:txBody>
          <a:bodyPr>
            <a:noAutofit/>
          </a:bodyPr>
          <a:lstStyle/>
          <a:p>
            <a:pPr marL="0" indent="0" algn="ctr" defTabSz="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A53010"/>
              </a:buClr>
              <a:buNone/>
            </a:pPr>
            <a:r>
              <a:rPr lang="tr-TR" altLang="tr-TR" b="1" dirty="0" smtClean="0">
                <a:solidFill>
                  <a:srgbClr val="0070C0"/>
                </a:solidFill>
              </a:rPr>
              <a:t>SINAV DÖNEMLERİ VE SINAVLARIN YAPILIŞ ŞEKLİ NASILDIR?</a:t>
            </a:r>
          </a:p>
          <a:p>
            <a:pPr algn="just" defTabSz="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A53010"/>
              </a:buClr>
              <a:buFont typeface="Wingdings" panose="05000000000000000000" pitchFamily="2" charset="2"/>
              <a:buChar char="Ø"/>
            </a:pPr>
            <a:r>
              <a:rPr lang="tr-TR" altLang="tr-TR" b="1" dirty="0" smtClean="0"/>
              <a:t> Teorik sınavlar e-Sınav şeklinde yapılmaktadır.</a:t>
            </a:r>
          </a:p>
          <a:p>
            <a:pPr algn="just" defTabSz="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A53010"/>
              </a:buClr>
              <a:buFont typeface="Wingdings" panose="05000000000000000000" pitchFamily="2" charset="2"/>
              <a:buChar char="Ø"/>
            </a:pPr>
            <a:r>
              <a:rPr lang="tr-TR" altLang="tr-TR" b="1" dirty="0" smtClean="0"/>
              <a:t> Beceri sınavları ise her meslek dalı için hazırlanmış Beceri Sınavı Değerlendirme Kriterleri doğrultusunda kamera kaydı altında yapılmaktadır. (Sınav komisyonlarında oda temsilcileri de bulunur)</a:t>
            </a:r>
          </a:p>
          <a:p>
            <a:pPr algn="just" defTabSz="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A53010"/>
              </a:buClr>
              <a:buFont typeface="Wingdings" panose="05000000000000000000" pitchFamily="2" charset="2"/>
              <a:buChar char="Ø"/>
            </a:pPr>
            <a:r>
              <a:rPr lang="tr-TR" altLang="tr-TR" b="1" dirty="0" smtClean="0"/>
              <a:t> Teorik sınava girmek ve beceri sınavından en az 50 almak şartıyla, teorik sınavın %40’ı ile beceri sınavının %60’ının toplamı 50 ve üzeri olanlar başarılı sayılır.</a:t>
            </a:r>
            <a:endParaRPr lang="tr-TR" altLang="tr-TR" b="1" dirty="0"/>
          </a:p>
        </p:txBody>
      </p:sp>
      <p:sp>
        <p:nvSpPr>
          <p:cNvPr id="4" name="1 Başlık"/>
          <p:cNvSpPr txBox="1">
            <a:spLocks/>
          </p:cNvSpPr>
          <p:nvPr/>
        </p:nvSpPr>
        <p:spPr>
          <a:xfrm>
            <a:off x="1036948" y="65990"/>
            <a:ext cx="11155052" cy="8817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28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MESLEKİ EĞİTİM MERKEZİ PROGRAMI (ÇIRAKLIK EĞİTİMİ)</a:t>
            </a:r>
            <a:endParaRPr lang="tr-TR" sz="2800" b="1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084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356799" y="1246909"/>
            <a:ext cx="11466902" cy="5237017"/>
          </a:xfrm>
        </p:spPr>
        <p:txBody>
          <a:bodyPr>
            <a:noAutofit/>
          </a:bodyPr>
          <a:lstStyle/>
          <a:p>
            <a:pPr marL="0" indent="0" algn="ctr" defTabSz="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A53010"/>
              </a:buClr>
              <a:buNone/>
            </a:pPr>
            <a:r>
              <a:rPr lang="tr-TR" altLang="tr-TR" b="1" dirty="0" smtClean="0">
                <a:solidFill>
                  <a:srgbClr val="0070C0"/>
                </a:solidFill>
              </a:rPr>
              <a:t>MESLEKİ EĞİTİM MERKEZLERİNDE</a:t>
            </a:r>
          </a:p>
          <a:p>
            <a:pPr marL="0" indent="0" algn="ctr" defTabSz="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A53010"/>
              </a:buClr>
              <a:buNone/>
            </a:pPr>
            <a:r>
              <a:rPr lang="tr-TR" altLang="tr-TR" b="1" dirty="0" smtClean="0"/>
              <a:t>3308 </a:t>
            </a:r>
            <a:r>
              <a:rPr lang="tr-TR" altLang="tr-TR" b="1" dirty="0"/>
              <a:t>sayılı Mesleki Eğitim Kanunu </a:t>
            </a:r>
            <a:r>
              <a:rPr lang="tr-TR" altLang="tr-TR" b="1" dirty="0" smtClean="0"/>
              <a:t>Çıraklık Eğitimi Uygulamaları Kapsamında Bulunan,</a:t>
            </a:r>
          </a:p>
          <a:p>
            <a:pPr marL="0" indent="0" algn="ctr" defTabSz="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A53010"/>
              </a:buClr>
              <a:buNone/>
            </a:pPr>
            <a:r>
              <a:rPr lang="tr-TR" altLang="tr-TR" sz="3200" b="1" dirty="0" smtClean="0">
                <a:solidFill>
                  <a:srgbClr val="FF0000"/>
                </a:solidFill>
              </a:rPr>
              <a:t>33 Alan 181 meslek dalında</a:t>
            </a:r>
          </a:p>
          <a:p>
            <a:pPr marL="0" indent="0" algn="ctr" defTabSz="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A53010"/>
              </a:buClr>
              <a:buNone/>
            </a:pPr>
            <a:r>
              <a:rPr lang="tr-TR" altLang="tr-TR" sz="3200" b="1" dirty="0" smtClean="0">
                <a:solidFill>
                  <a:srgbClr val="FF0000"/>
                </a:solidFill>
              </a:rPr>
              <a:t>Kalfalık</a:t>
            </a:r>
            <a:r>
              <a:rPr lang="tr-TR" altLang="tr-TR" sz="3200" b="1" dirty="0">
                <a:solidFill>
                  <a:srgbClr val="FF0000"/>
                </a:solidFill>
              </a:rPr>
              <a:t>/</a:t>
            </a:r>
            <a:r>
              <a:rPr lang="tr-TR" altLang="tr-TR" sz="3200" b="1" dirty="0" smtClean="0">
                <a:solidFill>
                  <a:srgbClr val="FF0000"/>
                </a:solidFill>
              </a:rPr>
              <a:t>Ustalık Belgesi ile Diploma</a:t>
            </a:r>
          </a:p>
          <a:p>
            <a:pPr marL="0" indent="0" algn="ctr" defTabSz="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A53010"/>
              </a:buClr>
              <a:buNone/>
            </a:pPr>
            <a:r>
              <a:rPr lang="tr-TR" altLang="tr-TR" sz="3200" b="1" dirty="0" smtClean="0"/>
              <a:t>verilmekte olup</a:t>
            </a:r>
          </a:p>
          <a:p>
            <a:pPr marL="0" indent="0" algn="ctr" defTabSz="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A53010"/>
              </a:buClr>
              <a:buNone/>
            </a:pPr>
            <a:r>
              <a:rPr lang="tr-TR" altLang="tr-TR" sz="3100" b="1" dirty="0">
                <a:solidFill>
                  <a:srgbClr val="FF0000"/>
                </a:solidFill>
              </a:rPr>
              <a:t>M</a:t>
            </a:r>
            <a:r>
              <a:rPr lang="tr-TR" altLang="tr-TR" sz="3100" b="1" dirty="0" smtClean="0">
                <a:solidFill>
                  <a:srgbClr val="FF0000"/>
                </a:solidFill>
              </a:rPr>
              <a:t>ezuniyet sonrası i</a:t>
            </a:r>
            <a:r>
              <a:rPr lang="tr-TR" sz="3100" b="1" dirty="0" smtClean="0">
                <a:solidFill>
                  <a:srgbClr val="FF0000"/>
                </a:solidFill>
              </a:rPr>
              <a:t>stihdam </a:t>
            </a:r>
            <a:r>
              <a:rPr lang="tr-TR" sz="3100" b="1" dirty="0">
                <a:solidFill>
                  <a:srgbClr val="FF0000"/>
                </a:solidFill>
              </a:rPr>
              <a:t>oranı yaklaşık %90’lar </a:t>
            </a:r>
            <a:r>
              <a:rPr lang="tr-TR" sz="3100" b="1" dirty="0" smtClean="0">
                <a:solidFill>
                  <a:srgbClr val="FF0000"/>
                </a:solidFill>
              </a:rPr>
              <a:t>seviyesindedir.</a:t>
            </a:r>
            <a:endParaRPr lang="tr-TR" altLang="tr-TR" sz="3100" b="1" dirty="0" smtClean="0">
              <a:solidFill>
                <a:srgbClr val="FF0000"/>
              </a:solidFill>
            </a:endParaRPr>
          </a:p>
        </p:txBody>
      </p:sp>
      <p:sp>
        <p:nvSpPr>
          <p:cNvPr id="4" name="1 Başlık"/>
          <p:cNvSpPr txBox="1">
            <a:spLocks/>
          </p:cNvSpPr>
          <p:nvPr/>
        </p:nvSpPr>
        <p:spPr>
          <a:xfrm>
            <a:off x="1036948" y="65990"/>
            <a:ext cx="11155052" cy="8817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28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MESLEKİ EĞİTİM MERKEZİ PROGRAMI (ÇIRAKLIK EĞİTİMİ)</a:t>
            </a:r>
            <a:endParaRPr lang="tr-TR" sz="2800" b="1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3917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100013" y="1100135"/>
            <a:ext cx="11987212" cy="4881566"/>
          </a:xfrm>
        </p:spPr>
        <p:txBody>
          <a:bodyPr>
            <a:noAutofit/>
          </a:bodyPr>
          <a:lstStyle/>
          <a:p>
            <a:pPr marL="0" indent="0" algn="ctr" defTabSz="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A53010"/>
              </a:buClr>
              <a:buNone/>
            </a:pPr>
            <a:r>
              <a:rPr lang="tr-TR" altLang="tr-TR" b="1" dirty="0" smtClean="0">
                <a:solidFill>
                  <a:srgbClr val="0070C0"/>
                </a:solidFill>
              </a:rPr>
              <a:t>3308 </a:t>
            </a:r>
            <a:r>
              <a:rPr lang="tr-TR" altLang="tr-TR" b="1" dirty="0">
                <a:solidFill>
                  <a:srgbClr val="0070C0"/>
                </a:solidFill>
              </a:rPr>
              <a:t>sayılı Mesleki Eğitim Kanunu </a:t>
            </a:r>
            <a:r>
              <a:rPr lang="tr-TR" altLang="tr-TR" b="1" dirty="0" smtClean="0">
                <a:solidFill>
                  <a:srgbClr val="0070C0"/>
                </a:solidFill>
              </a:rPr>
              <a:t>Çıraklık Eğitimi Uygulamaları Kapsamında Olmayan Meslek Dallarının Kapsama Alınması ve</a:t>
            </a:r>
          </a:p>
          <a:p>
            <a:pPr marL="0" indent="0" algn="ctr" defTabSz="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A53010"/>
              </a:buClr>
              <a:buNone/>
            </a:pPr>
            <a:r>
              <a:rPr lang="tr-TR" altLang="tr-TR" b="1" dirty="0" smtClean="0">
                <a:solidFill>
                  <a:srgbClr val="0070C0"/>
                </a:solidFill>
              </a:rPr>
              <a:t>Mesleki ve Teknik Ortaöğretim Kurumları bünyesinde mesleki eğitim merkezi (MEMP) programı açılması için;</a:t>
            </a:r>
          </a:p>
          <a:p>
            <a:pPr marL="0" indent="0" algn="ctr" defTabSz="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A53010"/>
              </a:buClr>
              <a:buNone/>
            </a:pPr>
            <a:r>
              <a:rPr lang="tr-TR" altLang="tr-TR" b="1" dirty="0" smtClean="0">
                <a:solidFill>
                  <a:srgbClr val="FF0000"/>
                </a:solidFill>
              </a:rPr>
              <a:t>İl İstihdam ve Mesleki Eğitim Kurulu Kararı ile Bakanlığa teklifte bulunulması gerekmektedir.</a:t>
            </a:r>
          </a:p>
          <a:p>
            <a:pPr marL="0" indent="0" algn="ctr" defTabSz="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A53010"/>
              </a:buClr>
              <a:buNone/>
            </a:pPr>
            <a:r>
              <a:rPr lang="tr-TR" altLang="tr-TR" b="1" dirty="0" smtClean="0"/>
              <a:t>Ayrıca, meslek dalı açma teklifleri meslek odalarının bağlı olduğu TESK veya TOBB aracılığıyla Genel Müdürlüğümüze gönderilebilmektedir.</a:t>
            </a:r>
          </a:p>
        </p:txBody>
      </p:sp>
      <p:sp>
        <p:nvSpPr>
          <p:cNvPr id="4" name="1 Başlık"/>
          <p:cNvSpPr txBox="1">
            <a:spLocks/>
          </p:cNvSpPr>
          <p:nvPr/>
        </p:nvSpPr>
        <p:spPr>
          <a:xfrm>
            <a:off x="1036948" y="65990"/>
            <a:ext cx="11155052" cy="8817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28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MESLEKİ EĞİTİM MERKEZİ PROGRAMI (ÇIRAKLIK EĞİTİMİ)</a:t>
            </a:r>
            <a:endParaRPr lang="tr-TR" sz="2800" b="1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9246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266700" y="1285876"/>
            <a:ext cx="11653838" cy="539115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b="1" dirty="0" smtClean="0"/>
              <a:t>5/7/2019 </a:t>
            </a:r>
            <a:r>
              <a:rPr lang="tr-TR" b="1" dirty="0"/>
              <a:t>tarihli Resmî </a:t>
            </a:r>
            <a:r>
              <a:rPr lang="tr-TR" b="1" dirty="0" err="1"/>
              <a:t>Gazete’de</a:t>
            </a:r>
            <a:r>
              <a:rPr lang="tr-TR" b="1" dirty="0"/>
              <a:t> yayımlanan 7180 sayılı Bazı Kanun ve Kanun Hükmünde Kararnamelerde Değişiklik Yapılmasına Dair Kanun </a:t>
            </a:r>
            <a:r>
              <a:rPr lang="tr-TR" b="1" dirty="0" smtClean="0"/>
              <a:t>ile;</a:t>
            </a:r>
            <a:endParaRPr lang="tr-TR" b="1" dirty="0"/>
          </a:p>
          <a:p>
            <a:pPr algn="just">
              <a:buFont typeface="Wingdings" panose="05000000000000000000" pitchFamily="2" charset="2"/>
              <a:buChar char="Ø"/>
            </a:pPr>
            <a:endParaRPr lang="tr-TR" b="1" dirty="0"/>
          </a:p>
          <a:p>
            <a:pPr algn="just">
              <a:buClr>
                <a:srgbClr val="8A0000"/>
              </a:buClr>
              <a:buFont typeface="Wingdings" panose="05000000000000000000" pitchFamily="2" charset="2"/>
              <a:buChar char="Ø"/>
            </a:pPr>
            <a:r>
              <a:rPr lang="tr-TR" b="1" dirty="0" smtClean="0"/>
              <a:t> 5580 </a:t>
            </a:r>
            <a:r>
              <a:rPr lang="tr-TR" b="1" dirty="0"/>
              <a:t>Sayılı Özel Öğretim Kurumları Kanunun 2 inci maddesinin birinci fıkrasının (b) bendindeki kurumlar arasına </a:t>
            </a:r>
            <a:r>
              <a:rPr lang="tr-TR" b="1" dirty="0">
                <a:solidFill>
                  <a:srgbClr val="FF0000"/>
                </a:solidFill>
              </a:rPr>
              <a:t>mesleki eğitim merkezi</a:t>
            </a:r>
            <a:r>
              <a:rPr lang="tr-TR" b="1" dirty="0"/>
              <a:t> eklenmiş,</a:t>
            </a:r>
          </a:p>
          <a:p>
            <a:pPr algn="just">
              <a:buClr>
                <a:srgbClr val="8A0000"/>
              </a:buClr>
              <a:buFont typeface="Wingdings" panose="05000000000000000000" pitchFamily="2" charset="2"/>
              <a:buChar char="Ø"/>
            </a:pPr>
            <a:endParaRPr lang="tr-TR" b="1" dirty="0"/>
          </a:p>
          <a:p>
            <a:pPr algn="just">
              <a:buClr>
                <a:srgbClr val="8A0000"/>
              </a:buClr>
              <a:buFont typeface="Wingdings" panose="05000000000000000000" pitchFamily="2" charset="2"/>
              <a:buChar char="Ø"/>
            </a:pPr>
            <a:r>
              <a:rPr lang="tr-TR" b="1" dirty="0" smtClean="0"/>
              <a:t> Ayrıca </a:t>
            </a:r>
            <a:r>
              <a:rPr lang="tr-TR" b="1" dirty="0"/>
              <a:t>aynı fıkranın (r) bendinde </a:t>
            </a:r>
            <a:r>
              <a:rPr lang="tr-TR" b="1" dirty="0" smtClean="0"/>
              <a:t>mesleki </a:t>
            </a:r>
            <a:r>
              <a:rPr lang="tr-TR" b="1" dirty="0"/>
              <a:t>eğitim merkezleri; </a:t>
            </a:r>
            <a:r>
              <a:rPr lang="tr-TR" b="1" i="1" dirty="0" smtClean="0">
                <a:solidFill>
                  <a:srgbClr val="FF0000"/>
                </a:solidFill>
              </a:rPr>
              <a:t>Çıraklık</a:t>
            </a:r>
            <a:r>
              <a:rPr lang="tr-TR" b="1" i="1" dirty="0">
                <a:solidFill>
                  <a:srgbClr val="FF0000"/>
                </a:solidFill>
              </a:rPr>
              <a:t>, kalfalık ve ustalık eğitimi ile mesleki ve teknik kurs programlarının uygulandığı özel öğretim </a:t>
            </a:r>
            <a:r>
              <a:rPr lang="tr-TR" b="1" i="1" dirty="0" smtClean="0">
                <a:solidFill>
                  <a:srgbClr val="FF0000"/>
                </a:solidFill>
              </a:rPr>
              <a:t>kurumu</a:t>
            </a:r>
            <a:r>
              <a:rPr lang="tr-TR" b="1" dirty="0" smtClean="0"/>
              <a:t> </a:t>
            </a:r>
            <a:r>
              <a:rPr lang="tr-TR" b="1" dirty="0"/>
              <a:t>olarak tanımlanmıştır.</a:t>
            </a:r>
          </a:p>
        </p:txBody>
      </p:sp>
      <p:sp>
        <p:nvSpPr>
          <p:cNvPr id="4" name="1 Başlık"/>
          <p:cNvSpPr txBox="1">
            <a:spLocks/>
          </p:cNvSpPr>
          <p:nvPr/>
        </p:nvSpPr>
        <p:spPr>
          <a:xfrm>
            <a:off x="1036948" y="65990"/>
            <a:ext cx="11155052" cy="8817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28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MESLEKİ EĞİTİM MERKEZİ PROGRAMI (ÇIRAKLIK EĞİTİMİ)</a:t>
            </a:r>
            <a:endParaRPr lang="tr-TR" sz="2800" b="1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790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2 Başlık"/>
          <p:cNvSpPr txBox="1">
            <a:spLocks/>
          </p:cNvSpPr>
          <p:nvPr/>
        </p:nvSpPr>
        <p:spPr>
          <a:xfrm>
            <a:off x="3643314" y="3824394"/>
            <a:ext cx="7219958" cy="18414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tr-TR" sz="3200" b="1" dirty="0">
              <a:solidFill>
                <a:srgbClr val="6C0000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algn="ctr"/>
            <a:endParaRPr lang="tr-TR" sz="3200" b="1" dirty="0">
              <a:solidFill>
                <a:srgbClr val="6C0000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tr-TR" sz="3200" b="1" dirty="0">
                <a:solidFill>
                  <a:srgbClr val="6C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TEŞEKKÜRLER</a:t>
            </a:r>
          </a:p>
        </p:txBody>
      </p:sp>
    </p:spTree>
    <p:extLst>
      <p:ext uri="{BB962C8B-B14F-4D97-AF65-F5344CB8AC3E}">
        <p14:creationId xmlns:p14="http://schemas.microsoft.com/office/powerpoint/2010/main" val="3696573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Başlık"/>
          <p:cNvSpPr txBox="1">
            <a:spLocks/>
          </p:cNvSpPr>
          <p:nvPr/>
        </p:nvSpPr>
        <p:spPr>
          <a:xfrm>
            <a:off x="1036948" y="65990"/>
            <a:ext cx="11155052" cy="8817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28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MESLEKİ EĞİTİM MERKEZİ PROGRAMI (ÇIRAKLIK EĞİTİMİ)</a:t>
            </a:r>
            <a:endParaRPr lang="tr-TR" sz="2800" b="1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440349" y="947735"/>
            <a:ext cx="11311301" cy="5427666"/>
          </a:xfr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tr-TR" b="1" dirty="0">
                <a:solidFill>
                  <a:srgbClr val="0070C0"/>
                </a:solidFill>
              </a:rPr>
              <a:t>PROJENİN </a:t>
            </a:r>
            <a:r>
              <a:rPr lang="tr-TR" b="1" dirty="0" smtClean="0">
                <a:solidFill>
                  <a:srgbClr val="0070C0"/>
                </a:solidFill>
              </a:rPr>
              <a:t>TANITIMI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tr-TR" b="1" dirty="0" smtClean="0"/>
              <a:t>81 ildeki </a:t>
            </a:r>
            <a:r>
              <a:rPr lang="tr-TR" b="1" dirty="0"/>
              <a:t>TESK ve TOBB’a bağlı oda </a:t>
            </a:r>
            <a:r>
              <a:rPr lang="tr-TR" b="1" dirty="0" smtClean="0"/>
              <a:t>temsilcileri, Organize Sanayi Bölge Müdürlükleri ve sektör temsilcilerinin </a:t>
            </a:r>
            <a:r>
              <a:rPr lang="tr-TR" b="1" dirty="0"/>
              <a:t>katılımı </a:t>
            </a:r>
            <a:r>
              <a:rPr lang="tr-TR" b="1" dirty="0" smtClean="0"/>
              <a:t>ile yapılacak faaliyetlerde </a:t>
            </a:r>
            <a:r>
              <a:rPr lang="tr-TR" b="1" dirty="0"/>
              <a:t>Bakanlığımız 2023 Eğitim Vizyonu ve 6764 sayılı </a:t>
            </a:r>
            <a:r>
              <a:rPr lang="tr-TR" b="1" dirty="0" smtClean="0"/>
              <a:t>kanun </a:t>
            </a:r>
            <a:r>
              <a:rPr lang="tr-TR" b="1" dirty="0"/>
              <a:t>ile mesleki eğitim (çıraklık) sisteminde </a:t>
            </a:r>
            <a:r>
              <a:rPr lang="tr-TR" b="1" dirty="0" smtClean="0"/>
              <a:t>yapılan yenilikler</a:t>
            </a:r>
            <a:r>
              <a:rPr lang="tr-TR" b="1" dirty="0"/>
              <a:t>, mesleki eğitim merkezi programının özellikleri, usta öğreticilik belgesi ve önemi, çıraklık eğitim sisteminin </a:t>
            </a:r>
            <a:r>
              <a:rPr lang="tr-TR" b="1" dirty="0" smtClean="0"/>
              <a:t>İşletmeler açısından </a:t>
            </a:r>
            <a:r>
              <a:rPr lang="tr-TR" b="1" dirty="0"/>
              <a:t>faydaları paylaşılacak</a:t>
            </a:r>
            <a:r>
              <a:rPr lang="tr-TR" b="1" dirty="0" smtClean="0"/>
              <a:t>.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934359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Başlık"/>
          <p:cNvSpPr txBox="1">
            <a:spLocks/>
          </p:cNvSpPr>
          <p:nvPr/>
        </p:nvSpPr>
        <p:spPr>
          <a:xfrm>
            <a:off x="1036948" y="65990"/>
            <a:ext cx="11155052" cy="8817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28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MESLEKİ EĞİTİM MERKEZİ PROGRAMI (ÇIRAKLIK EĞİTİMİ)</a:t>
            </a:r>
            <a:endParaRPr lang="tr-TR" sz="2800" b="1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440349" y="1609725"/>
            <a:ext cx="11311301" cy="4124325"/>
          </a:xfr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tr-TR" b="1" dirty="0" smtClean="0"/>
              <a:t>6764 </a:t>
            </a:r>
            <a:r>
              <a:rPr lang="tr-TR" b="1" dirty="0"/>
              <a:t>sayılı K</a:t>
            </a:r>
            <a:r>
              <a:rPr lang="tr-TR" b="1" dirty="0" smtClean="0"/>
              <a:t>anun ile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tr-TR" b="1" dirty="0" smtClean="0"/>
              <a:t>Çıraklık </a:t>
            </a:r>
            <a:r>
              <a:rPr lang="tr-TR" b="1" dirty="0"/>
              <a:t>eğitimi zorunlu eğitim kapsamına </a:t>
            </a:r>
            <a:r>
              <a:rPr lang="tr-TR" b="1" dirty="0" smtClean="0"/>
              <a:t>alınmış ve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tr-TR" b="1" dirty="0"/>
              <a:t>M</a:t>
            </a:r>
            <a:r>
              <a:rPr lang="tr-TR" b="1" dirty="0" smtClean="0"/>
              <a:t>esleki </a:t>
            </a:r>
            <a:r>
              <a:rPr lang="tr-TR" b="1" dirty="0"/>
              <a:t>E</a:t>
            </a:r>
            <a:r>
              <a:rPr lang="tr-TR" b="1" dirty="0" smtClean="0"/>
              <a:t>ğitim </a:t>
            </a:r>
            <a:r>
              <a:rPr lang="tr-TR" b="1" dirty="0"/>
              <a:t>M</a:t>
            </a:r>
            <a:r>
              <a:rPr lang="tr-TR" b="1" dirty="0" smtClean="0"/>
              <a:t>erkezleri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tr-TR" b="1" dirty="0" smtClean="0"/>
              <a:t>Mesleki ve Teknik </a:t>
            </a:r>
            <a:r>
              <a:rPr lang="tr-TR" b="1" dirty="0"/>
              <a:t>O</a:t>
            </a:r>
            <a:r>
              <a:rPr lang="tr-TR" b="1" dirty="0" smtClean="0"/>
              <a:t>rtaöğretim Kurumu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tr-TR" b="1" dirty="0"/>
              <a:t>o</a:t>
            </a:r>
            <a:r>
              <a:rPr lang="tr-TR" b="1" dirty="0" smtClean="0"/>
              <a:t>larak yapılandırılmıştır.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1698608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420624" y="1095469"/>
            <a:ext cx="11311301" cy="5424203"/>
          </a:xfrm>
        </p:spPr>
        <p:txBody>
          <a:bodyPr>
            <a:noAutofit/>
          </a:bodyPr>
          <a:lstStyle/>
          <a:p>
            <a:pPr marL="0" indent="0" algn="ctr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tr-TR" b="1" dirty="0" smtClean="0">
                <a:solidFill>
                  <a:srgbClr val="0070C0"/>
                </a:solidFill>
              </a:rPr>
              <a:t>1739 </a:t>
            </a:r>
            <a:r>
              <a:rPr lang="tr-TR" b="1" dirty="0">
                <a:solidFill>
                  <a:srgbClr val="0070C0"/>
                </a:solidFill>
              </a:rPr>
              <a:t>Sayılı Milli Eğitim Temel </a:t>
            </a:r>
            <a:r>
              <a:rPr lang="tr-TR" b="1" dirty="0" smtClean="0">
                <a:solidFill>
                  <a:srgbClr val="0070C0"/>
                </a:solidFill>
              </a:rPr>
              <a:t>Kanunu</a:t>
            </a:r>
          </a:p>
          <a:p>
            <a:pPr marL="0" indent="0" algn="just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tr-TR" b="1" dirty="0" smtClean="0">
                <a:solidFill>
                  <a:srgbClr val="0070C0"/>
                </a:solidFill>
              </a:rPr>
              <a:t>Madde </a:t>
            </a:r>
            <a:r>
              <a:rPr lang="tr-TR" b="1" dirty="0">
                <a:solidFill>
                  <a:srgbClr val="0070C0"/>
                </a:solidFill>
              </a:rPr>
              <a:t>26-</a:t>
            </a:r>
            <a:r>
              <a:rPr lang="tr-TR" b="1" dirty="0"/>
              <a:t> </a:t>
            </a:r>
            <a:r>
              <a:rPr lang="tr-TR" b="1" dirty="0">
                <a:solidFill>
                  <a:srgbClr val="FF0000"/>
                </a:solidFill>
              </a:rPr>
              <a:t>Ortaöğretim;</a:t>
            </a:r>
            <a:r>
              <a:rPr lang="tr-TR" b="1" dirty="0"/>
              <a:t> ilköğretime dayalı dört yıllık zorunlu örgün veya yaygın öğrenim veren genel, mesleki ve teknik öğretim kurumları ile </a:t>
            </a:r>
            <a:r>
              <a:rPr lang="tr-TR" b="1" dirty="0">
                <a:solidFill>
                  <a:srgbClr val="FF0000"/>
                </a:solidFill>
              </a:rPr>
              <a:t>mesleki eğitim merkezlerinin tümünü kapsar.</a:t>
            </a:r>
            <a:r>
              <a:rPr lang="tr-TR" b="1" dirty="0"/>
              <a:t> Bu okul ve kurumları bitirenlere, bitirdikleri programın özelliğine göre diploma verilir. </a:t>
            </a:r>
            <a:r>
              <a:rPr lang="tr-TR" b="1" u="sng" dirty="0"/>
              <a:t>Ancak mesleki eğitim merkezi öğrencilerinin diploma alabilmeleri için Millî Eğitim Bakanlığınca belirlenen fark derslerini tamamlaması zorunludur.</a:t>
            </a:r>
          </a:p>
        </p:txBody>
      </p:sp>
      <p:sp>
        <p:nvSpPr>
          <p:cNvPr id="6" name="1 Başlık"/>
          <p:cNvSpPr txBox="1">
            <a:spLocks/>
          </p:cNvSpPr>
          <p:nvPr/>
        </p:nvSpPr>
        <p:spPr>
          <a:xfrm>
            <a:off x="1036948" y="65990"/>
            <a:ext cx="11155052" cy="8817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28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MESLEKİ EĞİTİM MERKEZİ PROGRAMI (ÇIRAKLIK EĞİTİMİ)</a:t>
            </a:r>
            <a:endParaRPr lang="tr-TR" sz="2800" b="1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7061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6499" y="1131216"/>
            <a:ext cx="11387579" cy="5467547"/>
          </a:xfrm>
        </p:spPr>
        <p:txBody>
          <a:bodyPr>
            <a:noAutofit/>
          </a:bodyPr>
          <a:lstStyle/>
          <a:p>
            <a:pPr algn="just" defTabSz="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A53010"/>
              </a:buClr>
              <a:buFont typeface="Wingdings" panose="05000000000000000000" pitchFamily="2" charset="2"/>
              <a:buChar char="Ø"/>
            </a:pPr>
            <a:r>
              <a:rPr lang="tr-TR" b="1" dirty="0" smtClean="0"/>
              <a:t> Mesleki Eğitim Merkezinde okuyan öğrencilerden Meslek Lisesi mezunu olmak isteyenlerin almaları gereken fark dersleri Talim ve Terbiye Kurulunun 19.07.2019 tarihli ve 18 sayılı kararı ile kabul edilmiş ve 2019-2020 eğitim ve öğretim yılından itibaren </a:t>
            </a:r>
            <a:r>
              <a:rPr lang="tr-TR" b="1" dirty="0" smtClean="0">
                <a:solidFill>
                  <a:srgbClr val="FF0000"/>
                </a:solidFill>
              </a:rPr>
              <a:t>DİPLOMA PROGRAMI</a:t>
            </a:r>
            <a:r>
              <a:rPr lang="tr-TR" b="1" dirty="0" smtClean="0"/>
              <a:t> uygulanmaya başlanmıştır.</a:t>
            </a:r>
          </a:p>
          <a:p>
            <a:pPr algn="just" defTabSz="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A53010"/>
              </a:buClr>
              <a:buFont typeface="Wingdings" panose="05000000000000000000" pitchFamily="2" charset="2"/>
              <a:buChar char="Ø"/>
            </a:pPr>
            <a:endParaRPr lang="tr-TR" b="1" dirty="0"/>
          </a:p>
          <a:p>
            <a:pPr algn="just" defTabSz="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A53010"/>
              </a:buClr>
              <a:buFont typeface="Wingdings" panose="05000000000000000000" pitchFamily="2" charset="2"/>
              <a:buChar char="Ø"/>
            </a:pPr>
            <a:r>
              <a:rPr lang="tr-TR" b="1" dirty="0" smtClean="0"/>
              <a:t> </a:t>
            </a:r>
            <a:r>
              <a:rPr lang="tr-TR" b="1" dirty="0" smtClean="0">
                <a:solidFill>
                  <a:srgbClr val="0070C0"/>
                </a:solidFill>
              </a:rPr>
              <a:t>Mesleki </a:t>
            </a:r>
            <a:r>
              <a:rPr lang="tr-TR" b="1" dirty="0">
                <a:solidFill>
                  <a:srgbClr val="0070C0"/>
                </a:solidFill>
              </a:rPr>
              <a:t>eğitim </a:t>
            </a:r>
            <a:r>
              <a:rPr lang="tr-TR" b="1" dirty="0" smtClean="0">
                <a:solidFill>
                  <a:srgbClr val="0070C0"/>
                </a:solidFill>
              </a:rPr>
              <a:t>merkezlerinden önceki yıllarda </a:t>
            </a:r>
            <a:r>
              <a:rPr lang="tr-TR" b="1" dirty="0">
                <a:solidFill>
                  <a:srgbClr val="0070C0"/>
                </a:solidFill>
              </a:rPr>
              <a:t>kalfalık ve ustalık belgesi almış </a:t>
            </a:r>
            <a:r>
              <a:rPr lang="tr-TR" b="1" dirty="0" smtClean="0">
                <a:solidFill>
                  <a:srgbClr val="0070C0"/>
                </a:solidFill>
              </a:rPr>
              <a:t>olanların da fark derslerini tamamlayıp Meslek Lisesi diploması alabilmeleri için </a:t>
            </a:r>
            <a:r>
              <a:rPr lang="tr-TR" b="1" dirty="0">
                <a:solidFill>
                  <a:srgbClr val="0070C0"/>
                </a:solidFill>
              </a:rPr>
              <a:t>14.08.2020 tarihi itibariyle </a:t>
            </a:r>
            <a:r>
              <a:rPr lang="tr-TR" b="1" dirty="0" smtClean="0">
                <a:solidFill>
                  <a:srgbClr val="FF0000"/>
                </a:solidFill>
              </a:rPr>
              <a:t>TELAFİ PROGRAMI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>
                <a:solidFill>
                  <a:srgbClr val="0070C0"/>
                </a:solidFill>
              </a:rPr>
              <a:t>başlatılmıştır</a:t>
            </a:r>
            <a:r>
              <a:rPr lang="tr-TR" b="1" dirty="0" smtClean="0">
                <a:solidFill>
                  <a:srgbClr val="0070C0"/>
                </a:solidFill>
              </a:rPr>
              <a:t>.</a:t>
            </a:r>
            <a:endParaRPr lang="tr-TR" altLang="tr-TR" b="1" dirty="0">
              <a:solidFill>
                <a:srgbClr val="0070C0"/>
              </a:solidFill>
            </a:endParaRPr>
          </a:p>
        </p:txBody>
      </p:sp>
      <p:sp>
        <p:nvSpPr>
          <p:cNvPr id="6" name="1 Başlık"/>
          <p:cNvSpPr txBox="1">
            <a:spLocks/>
          </p:cNvSpPr>
          <p:nvPr/>
        </p:nvSpPr>
        <p:spPr>
          <a:xfrm>
            <a:off x="1036948" y="65990"/>
            <a:ext cx="11155052" cy="8817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28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MESLEKİ EĞİTİM MERKEZİ PROGRAMI (ÇIRAKLIK EĞİTİMİ)</a:t>
            </a:r>
            <a:endParaRPr lang="tr-TR" sz="2800" b="1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5648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80221"/>
            <a:ext cx="4177779" cy="4177779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1196" y="4001440"/>
            <a:ext cx="3330804" cy="2870720"/>
          </a:xfrm>
          <a:prstGeom prst="rect">
            <a:avLst/>
          </a:prstGeom>
        </p:spPr>
      </p:pic>
      <p:sp>
        <p:nvSpPr>
          <p:cNvPr id="8" name="1 Başlık"/>
          <p:cNvSpPr txBox="1">
            <a:spLocks/>
          </p:cNvSpPr>
          <p:nvPr/>
        </p:nvSpPr>
        <p:spPr>
          <a:xfrm>
            <a:off x="1036948" y="65990"/>
            <a:ext cx="11155052" cy="8817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28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MESLEKİ EĞİTİM MERKEZİ PROGRAMI (ÇIRAKLIK EĞİTİMİ)</a:t>
            </a:r>
            <a:endParaRPr lang="tr-TR" sz="2800" b="1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448574" y="1246909"/>
            <a:ext cx="11283351" cy="5237017"/>
          </a:xfrm>
        </p:spPr>
        <p:txBody>
          <a:bodyPr>
            <a:noAutofit/>
          </a:bodyPr>
          <a:lstStyle/>
          <a:p>
            <a:pPr marL="0" lvl="0" indent="0" algn="just" defTabSz="457200">
              <a:lnSpc>
                <a:spcPct val="100000"/>
              </a:lnSpc>
              <a:buClr>
                <a:srgbClr val="A53010"/>
              </a:buClr>
              <a:buNone/>
            </a:pPr>
            <a:r>
              <a:rPr lang="tr-TR" altLang="tr-TR" b="1" dirty="0" smtClean="0">
                <a:solidFill>
                  <a:prstClr val="black"/>
                </a:solidFill>
              </a:rPr>
              <a:t>Mesleki eğitim merkezi programı; Okulda </a:t>
            </a:r>
            <a:r>
              <a:rPr lang="tr-TR" altLang="tr-TR" b="1" dirty="0">
                <a:solidFill>
                  <a:prstClr val="black"/>
                </a:solidFill>
              </a:rPr>
              <a:t>verilen teorik eğitim ile işletmelerde yapılan pratik eğitimin bir bütünlük içerisinde uygulandığı, bireyleri bir mesleğe hazırlayan, mesleklerinde gelişmelerine olanak </a:t>
            </a:r>
            <a:r>
              <a:rPr lang="tr-TR" altLang="tr-TR" b="1" dirty="0" smtClean="0">
                <a:solidFill>
                  <a:prstClr val="black"/>
                </a:solidFill>
              </a:rPr>
              <a:t>sağlayan, </a:t>
            </a:r>
            <a:r>
              <a:rPr lang="tr-TR" altLang="tr-TR" b="1" u="sng" dirty="0" smtClean="0">
                <a:solidFill>
                  <a:srgbClr val="FF0000"/>
                </a:solidFill>
              </a:rPr>
              <a:t>Kalfalık/Ustalık belgesine ve diplomaya</a:t>
            </a:r>
            <a:r>
              <a:rPr lang="tr-TR" altLang="tr-TR" b="1" dirty="0" smtClean="0">
                <a:solidFill>
                  <a:prstClr val="black"/>
                </a:solidFill>
              </a:rPr>
              <a:t> götüren program türüdür.</a:t>
            </a:r>
            <a:endParaRPr lang="tr-TR" altLang="tr-TR" b="1" dirty="0">
              <a:solidFill>
                <a:prstClr val="black"/>
              </a:solidFill>
            </a:endParaRPr>
          </a:p>
          <a:p>
            <a:pPr marL="0" lvl="0" indent="0" algn="ctr" defTabSz="457200">
              <a:lnSpc>
                <a:spcPct val="100000"/>
              </a:lnSpc>
              <a:buClr>
                <a:srgbClr val="A53010"/>
              </a:buClr>
              <a:buNone/>
            </a:pPr>
            <a:endParaRPr lang="tr-TR" altLang="tr-TR" b="1" dirty="0" smtClean="0">
              <a:solidFill>
                <a:prstClr val="black"/>
              </a:solidFill>
            </a:endParaRPr>
          </a:p>
          <a:p>
            <a:pPr marL="0" lvl="0" indent="0" algn="ctr" defTabSz="457200">
              <a:lnSpc>
                <a:spcPct val="100000"/>
              </a:lnSpc>
              <a:buClr>
                <a:srgbClr val="A53010"/>
              </a:buClr>
              <a:buNone/>
            </a:pPr>
            <a:r>
              <a:rPr lang="tr-TR" altLang="tr-TR" b="1" dirty="0" smtClean="0">
                <a:solidFill>
                  <a:prstClr val="black"/>
                </a:solidFill>
              </a:rPr>
              <a:t>Çırak öğrenciler </a:t>
            </a:r>
            <a:r>
              <a:rPr lang="tr-TR" altLang="tr-TR" b="1" dirty="0">
                <a:solidFill>
                  <a:prstClr val="black"/>
                </a:solidFill>
              </a:rPr>
              <a:t>haftada;</a:t>
            </a:r>
          </a:p>
          <a:p>
            <a:pPr marL="0" lvl="0" indent="0" algn="ctr" defTabSz="457200">
              <a:lnSpc>
                <a:spcPct val="100000"/>
              </a:lnSpc>
              <a:buClr>
                <a:srgbClr val="A53010"/>
              </a:buClr>
              <a:buNone/>
            </a:pPr>
            <a:r>
              <a:rPr lang="tr-TR" altLang="tr-TR" b="1" dirty="0">
                <a:solidFill>
                  <a:srgbClr val="FF0000"/>
                </a:solidFill>
              </a:rPr>
              <a:t>1 veya 2 </a:t>
            </a:r>
            <a:r>
              <a:rPr lang="tr-TR" altLang="tr-TR" b="1" dirty="0" smtClean="0">
                <a:solidFill>
                  <a:srgbClr val="FF0000"/>
                </a:solidFill>
              </a:rPr>
              <a:t>gün</a:t>
            </a:r>
          </a:p>
          <a:p>
            <a:pPr marL="0" lvl="0" indent="0" algn="ctr" defTabSz="457200">
              <a:lnSpc>
                <a:spcPct val="100000"/>
              </a:lnSpc>
              <a:buClr>
                <a:srgbClr val="A53010"/>
              </a:buClr>
              <a:buNone/>
            </a:pPr>
            <a:r>
              <a:rPr lang="tr-TR" altLang="tr-TR" b="1" dirty="0" smtClean="0">
                <a:solidFill>
                  <a:srgbClr val="FF0000"/>
                </a:solidFill>
              </a:rPr>
              <a:t>okulda teorik </a:t>
            </a:r>
            <a:r>
              <a:rPr lang="tr-TR" altLang="tr-TR" b="1" dirty="0">
                <a:solidFill>
                  <a:srgbClr val="FF0000"/>
                </a:solidFill>
              </a:rPr>
              <a:t>eğitim,</a:t>
            </a:r>
          </a:p>
          <a:p>
            <a:pPr marL="0" lvl="0" indent="0" algn="ctr" defTabSz="457200">
              <a:lnSpc>
                <a:spcPct val="100000"/>
              </a:lnSpc>
              <a:buClr>
                <a:srgbClr val="A53010"/>
              </a:buClr>
              <a:buNone/>
            </a:pPr>
            <a:r>
              <a:rPr lang="tr-TR" altLang="tr-TR" b="1" dirty="0">
                <a:solidFill>
                  <a:srgbClr val="0070C0"/>
                </a:solidFill>
              </a:rPr>
              <a:t>4 veya 5 </a:t>
            </a:r>
            <a:r>
              <a:rPr lang="tr-TR" altLang="tr-TR" b="1" dirty="0" smtClean="0">
                <a:solidFill>
                  <a:srgbClr val="0070C0"/>
                </a:solidFill>
              </a:rPr>
              <a:t>gün</a:t>
            </a:r>
          </a:p>
          <a:p>
            <a:pPr marL="0" lvl="0" indent="0" algn="ctr" defTabSz="457200">
              <a:lnSpc>
                <a:spcPct val="100000"/>
              </a:lnSpc>
              <a:buClr>
                <a:srgbClr val="A53010"/>
              </a:buClr>
              <a:buNone/>
            </a:pPr>
            <a:r>
              <a:rPr lang="tr-TR" altLang="tr-TR" b="1" dirty="0" smtClean="0">
                <a:solidFill>
                  <a:srgbClr val="0070C0"/>
                </a:solidFill>
              </a:rPr>
              <a:t>işletmelerde pratik </a:t>
            </a:r>
            <a:r>
              <a:rPr lang="tr-TR" altLang="tr-TR" b="1" dirty="0">
                <a:solidFill>
                  <a:srgbClr val="0070C0"/>
                </a:solidFill>
              </a:rPr>
              <a:t>eğitim alırlar.</a:t>
            </a:r>
          </a:p>
        </p:txBody>
      </p:sp>
    </p:spTree>
    <p:extLst>
      <p:ext uri="{BB962C8B-B14F-4D97-AF65-F5344CB8AC3E}">
        <p14:creationId xmlns:p14="http://schemas.microsoft.com/office/powerpoint/2010/main" val="3079410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448574" y="1246909"/>
            <a:ext cx="11283351" cy="5237017"/>
          </a:xfrm>
        </p:spPr>
        <p:txBody>
          <a:bodyPr>
            <a:noAutofit/>
          </a:bodyPr>
          <a:lstStyle/>
          <a:p>
            <a:pPr marL="0" lvl="0" indent="0" algn="ctr" defTabSz="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A53010"/>
              </a:buClr>
              <a:buNone/>
            </a:pPr>
            <a:r>
              <a:rPr lang="tr-TR" altLang="tr-TR" b="1" dirty="0" smtClean="0">
                <a:solidFill>
                  <a:srgbClr val="0070C0"/>
                </a:solidFill>
              </a:rPr>
              <a:t>İkili Mesleki Eğitim Yönergesi</a:t>
            </a:r>
            <a:endParaRPr lang="tr-TR" dirty="0">
              <a:solidFill>
                <a:srgbClr val="0070C0"/>
              </a:solidFill>
            </a:endParaRP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tr-TR" b="1" dirty="0" smtClean="0"/>
              <a:t>Mesleki </a:t>
            </a:r>
            <a:r>
              <a:rPr lang="tr-TR" b="1" dirty="0"/>
              <a:t>eğitim merkezi programlarının uygulandığı mesleki ve teknik eğitim okul ve kurumları ile sektör arasında yapılan iş birliği protokolü çerçevesinde, ikili mesleki eğitim </a:t>
            </a:r>
            <a:r>
              <a:rPr lang="tr-TR" b="1" dirty="0" smtClean="0"/>
              <a:t>programları uygulanmaktadır.</a:t>
            </a: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tr-TR" altLang="tr-TR" b="1" dirty="0">
              <a:solidFill>
                <a:prstClr val="black"/>
              </a:solidFill>
            </a:endParaRP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tr-TR" altLang="tr-TR" b="1" dirty="0" smtClean="0">
                <a:solidFill>
                  <a:srgbClr val="FF0000"/>
                </a:solidFill>
              </a:rPr>
              <a:t>Bu Yönerge kapsamında işletme ile okul arasında bir protokol imzalanmakta ve öğrenciler haftada 2 gün okulda teorik eğitim 3 veya 4 gün ise işletmede pratik eğitim almaktadır.</a:t>
            </a:r>
          </a:p>
        </p:txBody>
      </p:sp>
      <p:sp>
        <p:nvSpPr>
          <p:cNvPr id="8" name="1 Başlık"/>
          <p:cNvSpPr txBox="1">
            <a:spLocks/>
          </p:cNvSpPr>
          <p:nvPr/>
        </p:nvSpPr>
        <p:spPr>
          <a:xfrm>
            <a:off x="1036948" y="65990"/>
            <a:ext cx="11155052" cy="8817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28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MESLEKİ EĞİTİM MERKEZİ PROGRAMI (ÇIRAKLIK EĞİTİMİ)</a:t>
            </a:r>
            <a:endParaRPr lang="tr-TR" sz="2800" b="1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377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 1"/>
          <p:cNvGrpSpPr/>
          <p:nvPr/>
        </p:nvGrpSpPr>
        <p:grpSpPr>
          <a:xfrm>
            <a:off x="1036948" y="65990"/>
            <a:ext cx="11155052" cy="6534241"/>
            <a:chOff x="1036948" y="65990"/>
            <a:chExt cx="11155052" cy="6534241"/>
          </a:xfrm>
        </p:grpSpPr>
        <p:sp>
          <p:nvSpPr>
            <p:cNvPr id="6" name="Serbest Form 5"/>
            <p:cNvSpPr/>
            <p:nvPr/>
          </p:nvSpPr>
          <p:spPr>
            <a:xfrm>
              <a:off x="4446979" y="5313232"/>
              <a:ext cx="6277162" cy="1286999"/>
            </a:xfrm>
            <a:custGeom>
              <a:avLst/>
              <a:gdLst>
                <a:gd name="connsiteX0" fmla="*/ 214504 w 1286998"/>
                <a:gd name="connsiteY0" fmla="*/ 0 h 6277162"/>
                <a:gd name="connsiteX1" fmla="*/ 1072494 w 1286998"/>
                <a:gd name="connsiteY1" fmla="*/ 0 h 6277162"/>
                <a:gd name="connsiteX2" fmla="*/ 1286998 w 1286998"/>
                <a:gd name="connsiteY2" fmla="*/ 214504 h 6277162"/>
                <a:gd name="connsiteX3" fmla="*/ 1286998 w 1286998"/>
                <a:gd name="connsiteY3" fmla="*/ 6277162 h 6277162"/>
                <a:gd name="connsiteX4" fmla="*/ 1286998 w 1286998"/>
                <a:gd name="connsiteY4" fmla="*/ 6277162 h 6277162"/>
                <a:gd name="connsiteX5" fmla="*/ 0 w 1286998"/>
                <a:gd name="connsiteY5" fmla="*/ 6277162 h 6277162"/>
                <a:gd name="connsiteX6" fmla="*/ 0 w 1286998"/>
                <a:gd name="connsiteY6" fmla="*/ 6277162 h 6277162"/>
                <a:gd name="connsiteX7" fmla="*/ 0 w 1286998"/>
                <a:gd name="connsiteY7" fmla="*/ 214504 h 6277162"/>
                <a:gd name="connsiteX8" fmla="*/ 214504 w 1286998"/>
                <a:gd name="connsiteY8" fmla="*/ 0 h 62771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86998" h="6277162">
                  <a:moveTo>
                    <a:pt x="1286998" y="1046216"/>
                  </a:moveTo>
                  <a:lnTo>
                    <a:pt x="1286998" y="5230946"/>
                  </a:lnTo>
                  <a:cubicBezTo>
                    <a:pt x="1286998" y="5808752"/>
                    <a:pt x="1267308" y="6277160"/>
                    <a:pt x="1243019" y="6277160"/>
                  </a:cubicBezTo>
                  <a:lnTo>
                    <a:pt x="0" y="6277160"/>
                  </a:lnTo>
                  <a:lnTo>
                    <a:pt x="0" y="6277160"/>
                  </a:lnTo>
                  <a:lnTo>
                    <a:pt x="0" y="2"/>
                  </a:lnTo>
                  <a:lnTo>
                    <a:pt x="0" y="2"/>
                  </a:lnTo>
                  <a:lnTo>
                    <a:pt x="1243019" y="2"/>
                  </a:lnTo>
                  <a:cubicBezTo>
                    <a:pt x="1267308" y="2"/>
                    <a:pt x="1286998" y="468410"/>
                    <a:pt x="1286998" y="1046216"/>
                  </a:cubicBez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extrusionH="190500" prstMaterial="dkEdge">
              <a:bevelT w="120650" h="38100" prst="relaxedInset"/>
              <a:bevelB w="120650" h="57150" prst="relaxedInset"/>
              <a:contourClr>
                <a:schemeClr val="bg1"/>
              </a:contourClr>
            </a:sp3d>
          </p:spPr>
          <p:style>
            <a:ln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86651" rIns="310476" bIns="186652" numCol="1" spcCol="1270" anchor="ctr" anchorCtr="0">
              <a:noAutofit/>
            </a:bodyPr>
            <a:lstStyle/>
            <a:p>
              <a:pPr marL="0" lvl="1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tr-TR" sz="2800" kern="1200" dirty="0" smtClean="0"/>
                <a:t>12. Sınıf sonunda yapılan Beceri Sınavında başarılı olanlara</a:t>
              </a:r>
              <a:endParaRPr lang="tr-TR" sz="2800" kern="1200" dirty="0"/>
            </a:p>
            <a:p>
              <a:pPr marL="0" lvl="1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tr-TR" sz="2800" b="1" kern="1200" dirty="0" smtClean="0"/>
                <a:t>USTALIK BELGESİ ve DİPLOMA</a:t>
              </a:r>
              <a:endParaRPr lang="tr-TR" sz="2800" b="1" kern="1200" dirty="0"/>
            </a:p>
          </p:txBody>
        </p:sp>
        <p:sp>
          <p:nvSpPr>
            <p:cNvPr id="7" name="Serbest Form 6"/>
            <p:cNvSpPr/>
            <p:nvPr/>
          </p:nvSpPr>
          <p:spPr>
            <a:xfrm>
              <a:off x="1424070" y="5312736"/>
              <a:ext cx="2880016" cy="1286206"/>
            </a:xfrm>
            <a:custGeom>
              <a:avLst/>
              <a:gdLst>
                <a:gd name="connsiteX0" fmla="*/ 0 w 2880016"/>
                <a:gd name="connsiteY0" fmla="*/ 214372 h 1286206"/>
                <a:gd name="connsiteX1" fmla="*/ 214372 w 2880016"/>
                <a:gd name="connsiteY1" fmla="*/ 0 h 1286206"/>
                <a:gd name="connsiteX2" fmla="*/ 2665644 w 2880016"/>
                <a:gd name="connsiteY2" fmla="*/ 0 h 1286206"/>
                <a:gd name="connsiteX3" fmla="*/ 2880016 w 2880016"/>
                <a:gd name="connsiteY3" fmla="*/ 214372 h 1286206"/>
                <a:gd name="connsiteX4" fmla="*/ 2880016 w 2880016"/>
                <a:gd name="connsiteY4" fmla="*/ 1071834 h 1286206"/>
                <a:gd name="connsiteX5" fmla="*/ 2665644 w 2880016"/>
                <a:gd name="connsiteY5" fmla="*/ 1286206 h 1286206"/>
                <a:gd name="connsiteX6" fmla="*/ 214372 w 2880016"/>
                <a:gd name="connsiteY6" fmla="*/ 1286206 h 1286206"/>
                <a:gd name="connsiteX7" fmla="*/ 0 w 2880016"/>
                <a:gd name="connsiteY7" fmla="*/ 1071834 h 1286206"/>
                <a:gd name="connsiteX8" fmla="*/ 0 w 2880016"/>
                <a:gd name="connsiteY8" fmla="*/ 214372 h 12862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880016" h="1286206">
                  <a:moveTo>
                    <a:pt x="0" y="214372"/>
                  </a:moveTo>
                  <a:cubicBezTo>
                    <a:pt x="0" y="95978"/>
                    <a:pt x="95978" y="0"/>
                    <a:pt x="214372" y="0"/>
                  </a:cubicBezTo>
                  <a:lnTo>
                    <a:pt x="2665644" y="0"/>
                  </a:lnTo>
                  <a:cubicBezTo>
                    <a:pt x="2784038" y="0"/>
                    <a:pt x="2880016" y="95978"/>
                    <a:pt x="2880016" y="214372"/>
                  </a:cubicBezTo>
                  <a:lnTo>
                    <a:pt x="2880016" y="1071834"/>
                  </a:lnTo>
                  <a:cubicBezTo>
                    <a:pt x="2880016" y="1190228"/>
                    <a:pt x="2784038" y="1286206"/>
                    <a:pt x="2665644" y="1286206"/>
                  </a:cubicBezTo>
                  <a:lnTo>
                    <a:pt x="214372" y="1286206"/>
                  </a:lnTo>
                  <a:cubicBezTo>
                    <a:pt x="95978" y="1286206"/>
                    <a:pt x="0" y="1190228"/>
                    <a:pt x="0" y="1071834"/>
                  </a:cubicBezTo>
                  <a:lnTo>
                    <a:pt x="0" y="214372"/>
                  </a:lnTo>
                  <a:close/>
                </a:path>
              </a:pathLst>
            </a:custGeom>
            <a:solidFill>
              <a:srgbClr val="002060"/>
            </a:solidFill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76147" tIns="169467" rIns="276147" bIns="169467" numCol="1" spcCol="1270" anchor="ctr" anchorCtr="0">
              <a:noAutofit/>
            </a:bodyPr>
            <a:lstStyle/>
            <a:p>
              <a:pPr lvl="0" algn="ctr" defTabSz="2489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5600" kern="1200" dirty="0" smtClean="0"/>
                <a:t>12. Sınıf</a:t>
              </a:r>
              <a:endParaRPr lang="tr-TR" sz="5600" kern="1200" dirty="0"/>
            </a:p>
          </p:txBody>
        </p:sp>
        <p:sp>
          <p:nvSpPr>
            <p:cNvPr id="9" name="Serbest Form 8"/>
            <p:cNvSpPr/>
            <p:nvPr/>
          </p:nvSpPr>
          <p:spPr>
            <a:xfrm>
              <a:off x="4446979" y="3984991"/>
              <a:ext cx="6277162" cy="1246716"/>
            </a:xfrm>
            <a:custGeom>
              <a:avLst/>
              <a:gdLst>
                <a:gd name="connsiteX0" fmla="*/ 207790 w 1246716"/>
                <a:gd name="connsiteY0" fmla="*/ 0 h 6277162"/>
                <a:gd name="connsiteX1" fmla="*/ 1038926 w 1246716"/>
                <a:gd name="connsiteY1" fmla="*/ 0 h 6277162"/>
                <a:gd name="connsiteX2" fmla="*/ 1246716 w 1246716"/>
                <a:gd name="connsiteY2" fmla="*/ 207790 h 6277162"/>
                <a:gd name="connsiteX3" fmla="*/ 1246716 w 1246716"/>
                <a:gd name="connsiteY3" fmla="*/ 6277162 h 6277162"/>
                <a:gd name="connsiteX4" fmla="*/ 1246716 w 1246716"/>
                <a:gd name="connsiteY4" fmla="*/ 6277162 h 6277162"/>
                <a:gd name="connsiteX5" fmla="*/ 0 w 1246716"/>
                <a:gd name="connsiteY5" fmla="*/ 6277162 h 6277162"/>
                <a:gd name="connsiteX6" fmla="*/ 0 w 1246716"/>
                <a:gd name="connsiteY6" fmla="*/ 6277162 h 6277162"/>
                <a:gd name="connsiteX7" fmla="*/ 0 w 1246716"/>
                <a:gd name="connsiteY7" fmla="*/ 207790 h 6277162"/>
                <a:gd name="connsiteX8" fmla="*/ 207790 w 1246716"/>
                <a:gd name="connsiteY8" fmla="*/ 0 h 62771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6716" h="6277162">
                  <a:moveTo>
                    <a:pt x="1246716" y="1046215"/>
                  </a:moveTo>
                  <a:lnTo>
                    <a:pt x="1246716" y="5230947"/>
                  </a:lnTo>
                  <a:cubicBezTo>
                    <a:pt x="1246716" y="5808753"/>
                    <a:pt x="1228239" y="6277159"/>
                    <a:pt x="1205447" y="6277159"/>
                  </a:cubicBezTo>
                  <a:lnTo>
                    <a:pt x="0" y="6277159"/>
                  </a:lnTo>
                  <a:lnTo>
                    <a:pt x="0" y="6277159"/>
                  </a:lnTo>
                  <a:lnTo>
                    <a:pt x="0" y="3"/>
                  </a:lnTo>
                  <a:lnTo>
                    <a:pt x="0" y="3"/>
                  </a:lnTo>
                  <a:lnTo>
                    <a:pt x="1205447" y="3"/>
                  </a:lnTo>
                  <a:cubicBezTo>
                    <a:pt x="1228239" y="3"/>
                    <a:pt x="1246716" y="468409"/>
                    <a:pt x="1246716" y="1046215"/>
                  </a:cubicBez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extrusionH="190500" prstMaterial="dkEdge">
              <a:bevelT w="120650" h="38100" prst="relaxedInset"/>
              <a:bevelB w="120650" h="57150" prst="relaxedInset"/>
              <a:contourClr>
                <a:schemeClr val="bg1"/>
              </a:contourClr>
            </a:sp3d>
          </p:spPr>
          <p:style>
            <a:ln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84685" rIns="308510" bIns="184685" numCol="1" spcCol="1270" anchor="ctr" anchorCtr="0">
              <a:noAutofit/>
            </a:bodyPr>
            <a:lstStyle/>
            <a:p>
              <a:pPr marL="0" lvl="1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tr-TR" sz="2800" kern="1200" dirty="0" smtClean="0"/>
                <a:t>11. Sınıf sonunda yapılan Beceri Sınavında başarılı olanlara</a:t>
              </a:r>
              <a:endParaRPr lang="tr-TR" sz="2800" kern="1200" dirty="0"/>
            </a:p>
            <a:p>
              <a:pPr marL="0" lvl="1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tr-TR" sz="2800" b="1" kern="1200" dirty="0" smtClean="0"/>
                <a:t>KALFALIK BELGESİ</a:t>
              </a:r>
              <a:endParaRPr lang="tr-TR" sz="2800" b="1" kern="1200" dirty="0"/>
            </a:p>
          </p:txBody>
        </p:sp>
        <p:sp>
          <p:nvSpPr>
            <p:cNvPr id="11" name="Serbest Form 10"/>
            <p:cNvSpPr/>
            <p:nvPr/>
          </p:nvSpPr>
          <p:spPr>
            <a:xfrm>
              <a:off x="1424070" y="3977852"/>
              <a:ext cx="2880016" cy="1279552"/>
            </a:xfrm>
            <a:custGeom>
              <a:avLst/>
              <a:gdLst>
                <a:gd name="connsiteX0" fmla="*/ 0 w 2880016"/>
                <a:gd name="connsiteY0" fmla="*/ 213263 h 1279552"/>
                <a:gd name="connsiteX1" fmla="*/ 213263 w 2880016"/>
                <a:gd name="connsiteY1" fmla="*/ 0 h 1279552"/>
                <a:gd name="connsiteX2" fmla="*/ 2666753 w 2880016"/>
                <a:gd name="connsiteY2" fmla="*/ 0 h 1279552"/>
                <a:gd name="connsiteX3" fmla="*/ 2880016 w 2880016"/>
                <a:gd name="connsiteY3" fmla="*/ 213263 h 1279552"/>
                <a:gd name="connsiteX4" fmla="*/ 2880016 w 2880016"/>
                <a:gd name="connsiteY4" fmla="*/ 1066289 h 1279552"/>
                <a:gd name="connsiteX5" fmla="*/ 2666753 w 2880016"/>
                <a:gd name="connsiteY5" fmla="*/ 1279552 h 1279552"/>
                <a:gd name="connsiteX6" fmla="*/ 213263 w 2880016"/>
                <a:gd name="connsiteY6" fmla="*/ 1279552 h 1279552"/>
                <a:gd name="connsiteX7" fmla="*/ 0 w 2880016"/>
                <a:gd name="connsiteY7" fmla="*/ 1066289 h 1279552"/>
                <a:gd name="connsiteX8" fmla="*/ 0 w 2880016"/>
                <a:gd name="connsiteY8" fmla="*/ 213263 h 12795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880016" h="1279552">
                  <a:moveTo>
                    <a:pt x="0" y="213263"/>
                  </a:moveTo>
                  <a:cubicBezTo>
                    <a:pt x="0" y="95481"/>
                    <a:pt x="95481" y="0"/>
                    <a:pt x="213263" y="0"/>
                  </a:cubicBezTo>
                  <a:lnTo>
                    <a:pt x="2666753" y="0"/>
                  </a:lnTo>
                  <a:cubicBezTo>
                    <a:pt x="2784535" y="0"/>
                    <a:pt x="2880016" y="95481"/>
                    <a:pt x="2880016" y="213263"/>
                  </a:cubicBezTo>
                  <a:lnTo>
                    <a:pt x="2880016" y="1066289"/>
                  </a:lnTo>
                  <a:cubicBezTo>
                    <a:pt x="2880016" y="1184071"/>
                    <a:pt x="2784535" y="1279552"/>
                    <a:pt x="2666753" y="1279552"/>
                  </a:cubicBezTo>
                  <a:lnTo>
                    <a:pt x="213263" y="1279552"/>
                  </a:lnTo>
                  <a:cubicBezTo>
                    <a:pt x="95481" y="1279552"/>
                    <a:pt x="0" y="1184071"/>
                    <a:pt x="0" y="1066289"/>
                  </a:cubicBezTo>
                  <a:lnTo>
                    <a:pt x="0" y="213263"/>
                  </a:lnTo>
                  <a:close/>
                </a:path>
              </a:pathLst>
            </a:custGeom>
            <a:solidFill>
              <a:srgbClr val="002060"/>
            </a:solidFill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75823" tIns="169143" rIns="275823" bIns="169143" numCol="1" spcCol="1270" anchor="ctr" anchorCtr="0">
              <a:noAutofit/>
            </a:bodyPr>
            <a:lstStyle/>
            <a:p>
              <a:pPr lvl="0" algn="ctr" defTabSz="2489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5600" kern="1200" dirty="0" smtClean="0"/>
                <a:t>11. Sınıf</a:t>
              </a:r>
              <a:endParaRPr lang="tr-TR" sz="5600" kern="1200" dirty="0"/>
            </a:p>
          </p:txBody>
        </p:sp>
        <p:sp>
          <p:nvSpPr>
            <p:cNvPr id="12" name="Serbest Form 11"/>
            <p:cNvSpPr/>
            <p:nvPr/>
          </p:nvSpPr>
          <p:spPr>
            <a:xfrm>
              <a:off x="1424070" y="2653745"/>
              <a:ext cx="2880016" cy="1259994"/>
            </a:xfrm>
            <a:custGeom>
              <a:avLst/>
              <a:gdLst>
                <a:gd name="connsiteX0" fmla="*/ 0 w 2880016"/>
                <a:gd name="connsiteY0" fmla="*/ 210003 h 1259994"/>
                <a:gd name="connsiteX1" fmla="*/ 210003 w 2880016"/>
                <a:gd name="connsiteY1" fmla="*/ 0 h 1259994"/>
                <a:gd name="connsiteX2" fmla="*/ 2670013 w 2880016"/>
                <a:gd name="connsiteY2" fmla="*/ 0 h 1259994"/>
                <a:gd name="connsiteX3" fmla="*/ 2880016 w 2880016"/>
                <a:gd name="connsiteY3" fmla="*/ 210003 h 1259994"/>
                <a:gd name="connsiteX4" fmla="*/ 2880016 w 2880016"/>
                <a:gd name="connsiteY4" fmla="*/ 1049991 h 1259994"/>
                <a:gd name="connsiteX5" fmla="*/ 2670013 w 2880016"/>
                <a:gd name="connsiteY5" fmla="*/ 1259994 h 1259994"/>
                <a:gd name="connsiteX6" fmla="*/ 210003 w 2880016"/>
                <a:gd name="connsiteY6" fmla="*/ 1259994 h 1259994"/>
                <a:gd name="connsiteX7" fmla="*/ 0 w 2880016"/>
                <a:gd name="connsiteY7" fmla="*/ 1049991 h 1259994"/>
                <a:gd name="connsiteX8" fmla="*/ 0 w 2880016"/>
                <a:gd name="connsiteY8" fmla="*/ 210003 h 1259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880016" h="1259994">
                  <a:moveTo>
                    <a:pt x="0" y="210003"/>
                  </a:moveTo>
                  <a:cubicBezTo>
                    <a:pt x="0" y="94022"/>
                    <a:pt x="94022" y="0"/>
                    <a:pt x="210003" y="0"/>
                  </a:cubicBezTo>
                  <a:lnTo>
                    <a:pt x="2670013" y="0"/>
                  </a:lnTo>
                  <a:cubicBezTo>
                    <a:pt x="2785994" y="0"/>
                    <a:pt x="2880016" y="94022"/>
                    <a:pt x="2880016" y="210003"/>
                  </a:cubicBezTo>
                  <a:lnTo>
                    <a:pt x="2880016" y="1049991"/>
                  </a:lnTo>
                  <a:cubicBezTo>
                    <a:pt x="2880016" y="1165972"/>
                    <a:pt x="2785994" y="1259994"/>
                    <a:pt x="2670013" y="1259994"/>
                  </a:cubicBezTo>
                  <a:lnTo>
                    <a:pt x="210003" y="1259994"/>
                  </a:lnTo>
                  <a:cubicBezTo>
                    <a:pt x="94022" y="1259994"/>
                    <a:pt x="0" y="1165972"/>
                    <a:pt x="0" y="1049991"/>
                  </a:cubicBezTo>
                  <a:lnTo>
                    <a:pt x="0" y="210003"/>
                  </a:lnTo>
                  <a:close/>
                </a:path>
              </a:pathLst>
            </a:custGeom>
            <a:solidFill>
              <a:srgbClr val="002060"/>
            </a:solidFill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74868" tIns="168188" rIns="274868" bIns="168188" numCol="1" spcCol="1270" anchor="ctr" anchorCtr="0">
              <a:noAutofit/>
            </a:bodyPr>
            <a:lstStyle/>
            <a:p>
              <a:pPr lvl="0" algn="ctr" defTabSz="2489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5600" kern="1200" dirty="0" smtClean="0"/>
                <a:t>10. Sınıf</a:t>
              </a:r>
              <a:endParaRPr lang="tr-TR" sz="5600" kern="1200" dirty="0"/>
            </a:p>
          </p:txBody>
        </p:sp>
        <p:sp>
          <p:nvSpPr>
            <p:cNvPr id="13" name="Serbest Form 12"/>
            <p:cNvSpPr/>
            <p:nvPr/>
          </p:nvSpPr>
          <p:spPr>
            <a:xfrm>
              <a:off x="1424070" y="1236836"/>
              <a:ext cx="2880016" cy="1356739"/>
            </a:xfrm>
            <a:custGeom>
              <a:avLst/>
              <a:gdLst>
                <a:gd name="connsiteX0" fmla="*/ 0 w 2880016"/>
                <a:gd name="connsiteY0" fmla="*/ 226128 h 1356739"/>
                <a:gd name="connsiteX1" fmla="*/ 226128 w 2880016"/>
                <a:gd name="connsiteY1" fmla="*/ 0 h 1356739"/>
                <a:gd name="connsiteX2" fmla="*/ 2653888 w 2880016"/>
                <a:gd name="connsiteY2" fmla="*/ 0 h 1356739"/>
                <a:gd name="connsiteX3" fmla="*/ 2880016 w 2880016"/>
                <a:gd name="connsiteY3" fmla="*/ 226128 h 1356739"/>
                <a:gd name="connsiteX4" fmla="*/ 2880016 w 2880016"/>
                <a:gd name="connsiteY4" fmla="*/ 1130611 h 1356739"/>
                <a:gd name="connsiteX5" fmla="*/ 2653888 w 2880016"/>
                <a:gd name="connsiteY5" fmla="*/ 1356739 h 1356739"/>
                <a:gd name="connsiteX6" fmla="*/ 226128 w 2880016"/>
                <a:gd name="connsiteY6" fmla="*/ 1356739 h 1356739"/>
                <a:gd name="connsiteX7" fmla="*/ 0 w 2880016"/>
                <a:gd name="connsiteY7" fmla="*/ 1130611 h 1356739"/>
                <a:gd name="connsiteX8" fmla="*/ 0 w 2880016"/>
                <a:gd name="connsiteY8" fmla="*/ 226128 h 13567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880016" h="1356739">
                  <a:moveTo>
                    <a:pt x="0" y="226128"/>
                  </a:moveTo>
                  <a:cubicBezTo>
                    <a:pt x="0" y="101241"/>
                    <a:pt x="101241" y="0"/>
                    <a:pt x="226128" y="0"/>
                  </a:cubicBezTo>
                  <a:lnTo>
                    <a:pt x="2653888" y="0"/>
                  </a:lnTo>
                  <a:cubicBezTo>
                    <a:pt x="2778775" y="0"/>
                    <a:pt x="2880016" y="101241"/>
                    <a:pt x="2880016" y="226128"/>
                  </a:cubicBezTo>
                  <a:lnTo>
                    <a:pt x="2880016" y="1130611"/>
                  </a:lnTo>
                  <a:cubicBezTo>
                    <a:pt x="2880016" y="1255498"/>
                    <a:pt x="2778775" y="1356739"/>
                    <a:pt x="2653888" y="1356739"/>
                  </a:cubicBezTo>
                  <a:lnTo>
                    <a:pt x="226128" y="1356739"/>
                  </a:lnTo>
                  <a:cubicBezTo>
                    <a:pt x="101241" y="1356739"/>
                    <a:pt x="0" y="1255498"/>
                    <a:pt x="0" y="1130611"/>
                  </a:cubicBezTo>
                  <a:lnTo>
                    <a:pt x="0" y="226128"/>
                  </a:lnTo>
                  <a:close/>
                </a:path>
              </a:pathLst>
            </a:custGeom>
            <a:solidFill>
              <a:srgbClr val="002060"/>
            </a:solidFill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79591" tIns="172911" rIns="279591" bIns="172911" numCol="1" spcCol="1270" anchor="ctr" anchorCtr="0">
              <a:noAutofit/>
            </a:bodyPr>
            <a:lstStyle/>
            <a:p>
              <a:pPr lvl="0" algn="ctr" defTabSz="2489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5600" kern="1200" dirty="0" smtClean="0"/>
                <a:t>9. Sınıf</a:t>
              </a:r>
              <a:endParaRPr lang="tr-TR" sz="5600" kern="1200" dirty="0"/>
            </a:p>
          </p:txBody>
        </p:sp>
        <p:grpSp>
          <p:nvGrpSpPr>
            <p:cNvPr id="8" name="Grup 7"/>
            <p:cNvGrpSpPr/>
            <p:nvPr/>
          </p:nvGrpSpPr>
          <p:grpSpPr>
            <a:xfrm>
              <a:off x="5116428" y="1384618"/>
              <a:ext cx="4970252" cy="2177592"/>
              <a:chOff x="6429080" y="4072379"/>
              <a:chExt cx="4468306" cy="2177592"/>
            </a:xfrm>
          </p:grpSpPr>
          <p:sp>
            <p:nvSpPr>
              <p:cNvPr id="4" name="Oval 3"/>
              <p:cNvSpPr/>
              <p:nvPr/>
            </p:nvSpPr>
            <p:spPr>
              <a:xfrm>
                <a:off x="6429080" y="4072379"/>
                <a:ext cx="4468306" cy="2177592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/>
              </a:p>
            </p:txBody>
          </p:sp>
          <p:sp>
            <p:nvSpPr>
              <p:cNvPr id="3" name="Metin kutusu 2"/>
              <p:cNvSpPr txBox="1"/>
              <p:nvPr/>
            </p:nvSpPr>
            <p:spPr>
              <a:xfrm>
                <a:off x="7070103" y="4561011"/>
                <a:ext cx="3186259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3600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EĞİTİM SÜRESİ</a:t>
                </a:r>
              </a:p>
              <a:p>
                <a:pPr algn="ctr"/>
                <a:r>
                  <a:rPr lang="tr-TR" sz="3600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4 YILDIR</a:t>
                </a:r>
                <a:endParaRPr lang="tr-TR" sz="36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10" name="1 Başlık"/>
            <p:cNvSpPr txBox="1">
              <a:spLocks/>
            </p:cNvSpPr>
            <p:nvPr/>
          </p:nvSpPr>
          <p:spPr>
            <a:xfrm>
              <a:off x="1036948" y="65990"/>
              <a:ext cx="11155052" cy="881744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tr-TR" sz="2800" b="1" dirty="0" smtClean="0">
                  <a:solidFill>
                    <a:schemeClr val="bg1"/>
                  </a:solidFill>
                  <a:latin typeface="Cambria" panose="02040503050406030204" pitchFamily="18" charset="0"/>
                </a:rPr>
                <a:t>MESLEKİ EĞİTİM MERKEZİ PROGRAMI (ÇIRAKLIK EĞİTİMİ)</a:t>
              </a:r>
              <a:endParaRPr lang="tr-TR" sz="2800" b="1" dirty="0">
                <a:solidFill>
                  <a:schemeClr val="bg1"/>
                </a:solidFill>
                <a:latin typeface="Cambria" panose="020405030504060302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17143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6622</TotalTime>
  <Words>1435</Words>
  <Application>Microsoft Office PowerPoint</Application>
  <PresentationFormat>Geniş ekran</PresentationFormat>
  <Paragraphs>140</Paragraphs>
  <Slides>25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25</vt:i4>
      </vt:variant>
    </vt:vector>
  </HeadingPairs>
  <TitlesOfParts>
    <vt:vector size="33" baseType="lpstr">
      <vt:lpstr>Arial</vt:lpstr>
      <vt:lpstr>Calibri</vt:lpstr>
      <vt:lpstr>Calibri Light</vt:lpstr>
      <vt:lpstr>Cambria</vt:lpstr>
      <vt:lpstr>Franklin Gothic Heavy</vt:lpstr>
      <vt:lpstr>Times New Roman</vt:lpstr>
      <vt:lpstr>Wingdings</vt:lpstr>
      <vt:lpstr>4_Office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Fatih BAYRAK</dc:creator>
  <cp:lastModifiedBy>Meltem Atagün</cp:lastModifiedBy>
  <cp:revision>838</cp:revision>
  <cp:lastPrinted>2021-02-23T08:34:03Z</cp:lastPrinted>
  <dcterms:created xsi:type="dcterms:W3CDTF">2016-03-01T07:59:13Z</dcterms:created>
  <dcterms:modified xsi:type="dcterms:W3CDTF">2021-02-23T08:34:42Z</dcterms:modified>
</cp:coreProperties>
</file>