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0" r:id="rId4"/>
    <p:sldId id="261" r:id="rId5"/>
    <p:sldId id="262" r:id="rId6"/>
    <p:sldId id="263"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41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t>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2/15/2022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2/15/2022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66949" y="373983"/>
            <a:ext cx="7766936" cy="1096899"/>
          </a:xfrm>
        </p:spPr>
        <p:txBody>
          <a:bodyPr>
            <a:normAutofit/>
          </a:bodyPr>
          <a:lstStyle/>
          <a:p>
            <a:pPr algn="ctr"/>
            <a:r>
              <a:rPr lang="tr-TR" sz="2800" b="1" dirty="0">
                <a:solidFill>
                  <a:schemeClr val="tx1"/>
                </a:solidFill>
              </a:rPr>
              <a:t>Mesleki Eğitim Merkezleri Hakkında</a:t>
            </a:r>
          </a:p>
          <a:p>
            <a:pPr algn="ctr"/>
            <a:r>
              <a:rPr lang="tr-TR" sz="2800" b="1" dirty="0">
                <a:solidFill>
                  <a:schemeClr val="tx1"/>
                </a:solidFill>
              </a:rPr>
              <a:t> İşyerlerine Yönelik Bilgilendirme</a:t>
            </a:r>
            <a:endParaRPr lang="tr-TR" sz="2800" dirty="0">
              <a:solidFill>
                <a:schemeClr val="tx1"/>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338" y="4881850"/>
            <a:ext cx="5137172" cy="2287191"/>
          </a:xfrm>
          <a:prstGeom prst="rect">
            <a:avLst/>
          </a:prstGeom>
        </p:spPr>
      </p:pic>
      <p:sp>
        <p:nvSpPr>
          <p:cNvPr id="8" name="İçerik Yer Tutucusu 2"/>
          <p:cNvSpPr txBox="1">
            <a:spLocks/>
          </p:cNvSpPr>
          <p:nvPr/>
        </p:nvSpPr>
        <p:spPr>
          <a:xfrm>
            <a:off x="937216" y="1759663"/>
            <a:ext cx="8938303" cy="362086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just"/>
            <a:r>
              <a:rPr lang="tr-TR" sz="2400" b="1" dirty="0">
                <a:solidFill>
                  <a:schemeClr val="tx1"/>
                </a:solidFill>
              </a:rPr>
              <a:t>1.Mesleki eğitimde çırak öğrencilerin eğitiminde amaç nedir?</a:t>
            </a:r>
          </a:p>
          <a:p>
            <a:pPr algn="just"/>
            <a:endParaRPr lang="tr-TR" sz="2400" dirty="0">
              <a:solidFill>
                <a:schemeClr val="tx1"/>
              </a:solidFill>
            </a:endParaRPr>
          </a:p>
          <a:p>
            <a:pPr marL="342900" indent="-342900" algn="just">
              <a:lnSpc>
                <a:spcPct val="80000"/>
              </a:lnSpc>
              <a:buFont typeface="Wingdings" panose="05000000000000000000" pitchFamily="2" charset="2"/>
              <a:buChar char="Ø"/>
            </a:pPr>
            <a:r>
              <a:rPr lang="tr-TR" sz="2400" dirty="0">
                <a:solidFill>
                  <a:schemeClr val="tx1"/>
                </a:solidFill>
              </a:rPr>
              <a:t>	Çırakların eğitiminde amaç; değişik nedenlerle örgün eğitim sistemi dışında kalan ve iş yerlerimizde, gelecekte kalfa ve usta unvanı ile çalışacak veya kendi işyerlerini açacak gençlerimizin, kaliteli mal ve hizmet üretmelerini sağlamak üzere yetiştirmek, yeteneği uygun olanlara yüksek öğrenim imkânı vermektir.</a:t>
            </a:r>
          </a:p>
        </p:txBody>
      </p:sp>
    </p:spTree>
    <p:extLst>
      <p:ext uri="{BB962C8B-B14F-4D97-AF65-F5344CB8AC3E}">
        <p14:creationId xmlns:p14="http://schemas.microsoft.com/office/powerpoint/2010/main" val="681113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66949" y="373983"/>
            <a:ext cx="7766936" cy="1096899"/>
          </a:xfrm>
        </p:spPr>
        <p:txBody>
          <a:bodyPr>
            <a:normAutofit/>
          </a:bodyPr>
          <a:lstStyle/>
          <a:p>
            <a:pPr algn="ctr"/>
            <a:r>
              <a:rPr lang="tr-TR" sz="2800" b="1" dirty="0">
                <a:solidFill>
                  <a:schemeClr val="tx1"/>
                </a:solidFill>
              </a:rPr>
              <a:t>Mesleki Eğitim Merkezleri Hakkında</a:t>
            </a:r>
          </a:p>
          <a:p>
            <a:pPr algn="ctr"/>
            <a:r>
              <a:rPr lang="tr-TR" sz="2800" b="1" dirty="0">
                <a:solidFill>
                  <a:schemeClr val="tx1"/>
                </a:solidFill>
              </a:rPr>
              <a:t> İşyerlerine Yönelik Bilgilendirme</a:t>
            </a:r>
            <a:endParaRPr lang="tr-TR" sz="2800" dirty="0">
              <a:solidFill>
                <a:schemeClr val="tx1"/>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338" y="4881850"/>
            <a:ext cx="5137172" cy="2287191"/>
          </a:xfrm>
          <a:prstGeom prst="rect">
            <a:avLst/>
          </a:prstGeom>
        </p:spPr>
      </p:pic>
      <p:sp>
        <p:nvSpPr>
          <p:cNvPr id="8" name="İçerik Yer Tutucusu 2"/>
          <p:cNvSpPr txBox="1">
            <a:spLocks/>
          </p:cNvSpPr>
          <p:nvPr/>
        </p:nvSpPr>
        <p:spPr>
          <a:xfrm>
            <a:off x="937217" y="1759663"/>
            <a:ext cx="9159684" cy="3620860"/>
          </a:xfrm>
          <a:prstGeom prst="rect">
            <a:avLst/>
          </a:prstGeom>
        </p:spPr>
        <p:txBody>
          <a:bodyPr vert="horz" lIns="91440" tIns="45720" rIns="91440" bIns="45720" rtlCol="0" anchor="t">
            <a:normAutofit fontScale="700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tr-TR" sz="2400" b="1" dirty="0">
                <a:solidFill>
                  <a:schemeClr val="tx1"/>
                </a:solidFill>
              </a:rPr>
              <a:t>2. Mesleki Eğitim Merkezleri’nin çırak çalıştıran işletmelere sağladığı yararlar nelerdir?</a:t>
            </a:r>
            <a:endParaRPr lang="tr-TR" sz="2400" dirty="0">
              <a:solidFill>
                <a:schemeClr val="tx1"/>
              </a:solidFill>
            </a:endParaRPr>
          </a:p>
          <a:p>
            <a:pPr marL="342900" indent="-342900" algn="just">
              <a:buFont typeface="Wingdings" panose="05000000000000000000" pitchFamily="2" charset="2"/>
              <a:buChar char="Ø"/>
            </a:pPr>
            <a:r>
              <a:rPr lang="tr-TR" sz="2400" dirty="0">
                <a:solidFill>
                  <a:schemeClr val="tx1"/>
                </a:solidFill>
              </a:rPr>
              <a:t>İşyerlerinde gelişen teknolojiye uyum sağlayabilecek elemanların yetiştirilmesi hızlandırılır. Çırakların sık sık işyeri değiştirmesi önlendiğinden işyeri şartlarına uyum sağlayabilecek elemanların yetiştirilmesi, istihdam edilmesi önemli bir sorun olmaktan çıkar.</a:t>
            </a:r>
          </a:p>
          <a:p>
            <a:pPr marL="342900" indent="-342900" algn="just">
              <a:buFont typeface="Wingdings" panose="05000000000000000000" pitchFamily="2" charset="2"/>
              <a:buChar char="Ø"/>
            </a:pPr>
            <a:r>
              <a:rPr lang="tr-TR" sz="2400" dirty="0">
                <a:solidFill>
                  <a:schemeClr val="tx1"/>
                </a:solidFill>
              </a:rPr>
              <a:t>Eğitime devam eden çırakların bir süre sonra yapacakları işlerin kalitesi yükselecek, malzeme, takım ve tezgâhların bakımı, onarımı ve kullanılmasındaki verimlilik artacaktır.</a:t>
            </a:r>
          </a:p>
          <a:p>
            <a:pPr marL="342900" indent="-342900" algn="just">
              <a:buFont typeface="Wingdings" panose="05000000000000000000" pitchFamily="2" charset="2"/>
              <a:buChar char="Ø"/>
            </a:pPr>
            <a:r>
              <a:rPr lang="tr-TR" sz="2400" dirty="0">
                <a:solidFill>
                  <a:schemeClr val="tx1"/>
                </a:solidFill>
              </a:rPr>
              <a:t>Sınıfa giren çırağın sosyal yapısında meydana gelen gelişme, işyerindeki çırak-kalfa-usta ilişkilerini olumlu yönde etkileyecek, özellikle müşteri ile temasta olan çırağın tutum ve davranışlarındaki değişiklik, işyerlerinde belirgin bir düzelme sağlayacaktır.</a:t>
            </a:r>
          </a:p>
          <a:p>
            <a:pPr marL="342900" indent="-342900" algn="just">
              <a:buFont typeface="Wingdings" panose="05000000000000000000" pitchFamily="2" charset="2"/>
              <a:buChar char="Ø"/>
            </a:pPr>
            <a:r>
              <a:rPr lang="tr-TR" sz="2400" dirty="0">
                <a:solidFill>
                  <a:schemeClr val="tx1"/>
                </a:solidFill>
              </a:rPr>
              <a:t>Çıraklık sistemi, gençlerimizi ve çocuklarımızı alkol, kumar, uyuşturucu gibi kötü alışkanlıklardan koruyacak ve işletmeler topluma bu yönden önemli katkıda bulunabilecektir.</a:t>
            </a:r>
          </a:p>
        </p:txBody>
      </p:sp>
    </p:spTree>
    <p:extLst>
      <p:ext uri="{BB962C8B-B14F-4D97-AF65-F5344CB8AC3E}">
        <p14:creationId xmlns:p14="http://schemas.microsoft.com/office/powerpoint/2010/main" val="413306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66949" y="373983"/>
            <a:ext cx="7766936" cy="1096899"/>
          </a:xfrm>
        </p:spPr>
        <p:txBody>
          <a:bodyPr>
            <a:normAutofit/>
          </a:bodyPr>
          <a:lstStyle/>
          <a:p>
            <a:pPr algn="ctr"/>
            <a:r>
              <a:rPr lang="tr-TR" sz="2800" b="1" dirty="0">
                <a:solidFill>
                  <a:schemeClr val="tx1"/>
                </a:solidFill>
              </a:rPr>
              <a:t>Mesleki Eğitim Merkezleri Hakkında</a:t>
            </a:r>
          </a:p>
          <a:p>
            <a:pPr algn="ctr"/>
            <a:r>
              <a:rPr lang="tr-TR" sz="2800" b="1" dirty="0">
                <a:solidFill>
                  <a:schemeClr val="tx1"/>
                </a:solidFill>
              </a:rPr>
              <a:t> İşyerlerine Yönelik Bilgilendirme</a:t>
            </a:r>
            <a:endParaRPr lang="tr-TR" sz="2800" dirty="0">
              <a:solidFill>
                <a:schemeClr val="tx1"/>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338" y="4881850"/>
            <a:ext cx="5137172" cy="2287191"/>
          </a:xfrm>
          <a:prstGeom prst="rect">
            <a:avLst/>
          </a:prstGeom>
        </p:spPr>
      </p:pic>
      <p:sp>
        <p:nvSpPr>
          <p:cNvPr id="8" name="İçerik Yer Tutucusu 2"/>
          <p:cNvSpPr txBox="1">
            <a:spLocks/>
          </p:cNvSpPr>
          <p:nvPr/>
        </p:nvSpPr>
        <p:spPr>
          <a:xfrm>
            <a:off x="937217" y="1759662"/>
            <a:ext cx="9159684" cy="201343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tr-TR" b="1" dirty="0">
                <a:solidFill>
                  <a:schemeClr val="tx1"/>
                </a:solidFill>
              </a:rPr>
              <a:t>3</a:t>
            </a:r>
            <a:r>
              <a:rPr lang="tr-TR" b="1" dirty="0" smtClean="0">
                <a:solidFill>
                  <a:schemeClr val="tx1"/>
                </a:solidFill>
              </a:rPr>
              <a:t>. </a:t>
            </a:r>
            <a:r>
              <a:rPr lang="tr-TR" b="1" dirty="0">
                <a:solidFill>
                  <a:schemeClr val="tx1"/>
                </a:solidFill>
              </a:rPr>
              <a:t>Öğretim gören öğrenciye aylık ne kadar maaş ödeyeceğim?</a:t>
            </a:r>
          </a:p>
          <a:p>
            <a:pPr marL="342900" indent="-342900" algn="just">
              <a:buFont typeface="Wingdings" panose="05000000000000000000" pitchFamily="2" charset="2"/>
              <a:buChar char="Ø"/>
            </a:pPr>
            <a:r>
              <a:rPr lang="tr-TR" dirty="0">
                <a:solidFill>
                  <a:schemeClr val="tx1"/>
                </a:solidFill>
              </a:rPr>
              <a:t>Bu miktar, her yıl asgari ücret ile birlikte artmaktadır. En az asgari ücretin %30’u ödeniyor.</a:t>
            </a:r>
          </a:p>
          <a:p>
            <a:pPr marL="342900" indent="-342900" algn="just">
              <a:buFont typeface="Wingdings" panose="05000000000000000000" pitchFamily="2" charset="2"/>
              <a:buChar char="Ø"/>
            </a:pPr>
            <a:r>
              <a:rPr lang="tr-TR" dirty="0">
                <a:solidFill>
                  <a:schemeClr val="tx1"/>
                </a:solidFill>
              </a:rPr>
              <a:t>Öğrencilere ödenecek bu tutarın tamamı </a:t>
            </a:r>
            <a:r>
              <a:rPr lang="tr-TR" b="1" u="sng" dirty="0">
                <a:solidFill>
                  <a:schemeClr val="tx1"/>
                </a:solidFill>
              </a:rPr>
              <a:t>her ay devlet katkısı olarak işletmeye iade edilecektir.</a:t>
            </a:r>
          </a:p>
        </p:txBody>
      </p:sp>
      <p:graphicFrame>
        <p:nvGraphicFramePr>
          <p:cNvPr id="5" name="Tablo 4"/>
          <p:cNvGraphicFramePr>
            <a:graphicFrameLocks noGrp="1"/>
          </p:cNvGraphicFramePr>
          <p:nvPr>
            <p:extLst>
              <p:ext uri="{D42A27DB-BD31-4B8C-83A1-F6EECF244321}">
                <p14:modId xmlns:p14="http://schemas.microsoft.com/office/powerpoint/2010/main" val="1802178809"/>
              </p:ext>
            </p:extLst>
          </p:nvPr>
        </p:nvGraphicFramePr>
        <p:xfrm>
          <a:off x="2743199" y="3773102"/>
          <a:ext cx="5592279" cy="1626672"/>
        </p:xfrm>
        <a:graphic>
          <a:graphicData uri="http://schemas.openxmlformats.org/drawingml/2006/table">
            <a:tbl>
              <a:tblPr firstRow="1" firstCol="1" bandRow="1">
                <a:tableStyleId>{5C22544A-7EE6-4342-B048-85BDC9FD1C3A}</a:tableStyleId>
              </a:tblPr>
              <a:tblGrid>
                <a:gridCol w="4266742">
                  <a:extLst>
                    <a:ext uri="{9D8B030D-6E8A-4147-A177-3AD203B41FA5}">
                      <a16:colId xmlns:a16="http://schemas.microsoft.com/office/drawing/2014/main" xmlns="" val="20000"/>
                    </a:ext>
                  </a:extLst>
                </a:gridCol>
                <a:gridCol w="1325537">
                  <a:extLst>
                    <a:ext uri="{9D8B030D-6E8A-4147-A177-3AD203B41FA5}">
                      <a16:colId xmlns:a16="http://schemas.microsoft.com/office/drawing/2014/main" xmlns="" val="20001"/>
                    </a:ext>
                  </a:extLst>
                </a:gridCol>
              </a:tblGrid>
              <a:tr h="542224">
                <a:tc>
                  <a:txBody>
                    <a:bodyPr/>
                    <a:lstStyle/>
                    <a:p>
                      <a:pPr algn="just">
                        <a:lnSpc>
                          <a:spcPct val="107000"/>
                        </a:lnSpc>
                        <a:spcAft>
                          <a:spcPts val="750"/>
                        </a:spcAft>
                      </a:pPr>
                      <a:r>
                        <a:rPr lang="tr-TR" sz="1400" b="1" dirty="0">
                          <a:effectLst/>
                        </a:rPr>
                        <a:t>ASGARİ ÜCRET NET</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tr-TR" sz="1400" b="1" dirty="0">
                          <a:solidFill>
                            <a:schemeClr val="tx1"/>
                          </a:solidFill>
                          <a:effectLst/>
                        </a:rPr>
                        <a:t>4.253,40</a:t>
                      </a:r>
                      <a:endParaRPr lang="tr-TR"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0"/>
                  </a:ext>
                </a:extLst>
              </a:tr>
              <a:tr h="542224">
                <a:tc>
                  <a:txBody>
                    <a:bodyPr/>
                    <a:lstStyle/>
                    <a:p>
                      <a:pPr algn="just">
                        <a:lnSpc>
                          <a:spcPct val="107000"/>
                        </a:lnSpc>
                        <a:spcAft>
                          <a:spcPts val="750"/>
                        </a:spcAft>
                      </a:pPr>
                      <a:r>
                        <a:rPr lang="tr-TR" sz="1400" b="1" dirty="0">
                          <a:effectLst/>
                        </a:rPr>
                        <a:t>ASGARİ NET ÜCRETİN %50 (12. Sınıfta öğrenciye ödenecek tutar)</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tr-TR" sz="1400" b="1" dirty="0">
                          <a:effectLst/>
                        </a:rPr>
                        <a:t>2.126,70</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1"/>
                  </a:ext>
                </a:extLst>
              </a:tr>
              <a:tr h="542224">
                <a:tc>
                  <a:txBody>
                    <a:bodyPr/>
                    <a:lstStyle/>
                    <a:p>
                      <a:pPr algn="just">
                        <a:lnSpc>
                          <a:spcPct val="107000"/>
                        </a:lnSpc>
                        <a:spcAft>
                          <a:spcPts val="750"/>
                        </a:spcAft>
                      </a:pPr>
                      <a:r>
                        <a:rPr lang="tr-TR" sz="1400" b="1">
                          <a:effectLst/>
                        </a:rPr>
                        <a:t>ASGARİ NET ÜCRETİN %30 (9. 10. Ve 11. Sınıfta öğrenciye ödenecek tutar)</a:t>
                      </a:r>
                      <a:endParaRPr lang="tr-TR" sz="1400" b="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just">
                        <a:lnSpc>
                          <a:spcPct val="107000"/>
                        </a:lnSpc>
                        <a:spcAft>
                          <a:spcPts val="750"/>
                        </a:spcAft>
                      </a:pPr>
                      <a:r>
                        <a:rPr lang="tr-TR" sz="1400" b="1" dirty="0">
                          <a:effectLst/>
                        </a:rPr>
                        <a:t>1.276,02</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659246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66949" y="373983"/>
            <a:ext cx="7766936" cy="1096899"/>
          </a:xfrm>
        </p:spPr>
        <p:txBody>
          <a:bodyPr>
            <a:normAutofit/>
          </a:bodyPr>
          <a:lstStyle/>
          <a:p>
            <a:pPr algn="ctr"/>
            <a:r>
              <a:rPr lang="tr-TR" sz="2800" b="1" dirty="0">
                <a:solidFill>
                  <a:schemeClr val="tx1"/>
                </a:solidFill>
              </a:rPr>
              <a:t>Mesleki Eğitim Merkezleri Hakkında</a:t>
            </a:r>
          </a:p>
          <a:p>
            <a:pPr algn="ctr"/>
            <a:r>
              <a:rPr lang="tr-TR" sz="2800" b="1" dirty="0">
                <a:solidFill>
                  <a:schemeClr val="tx1"/>
                </a:solidFill>
              </a:rPr>
              <a:t> İşyerlerine Yönelik Bilgilendirme</a:t>
            </a:r>
            <a:endParaRPr lang="tr-TR" sz="2800" dirty="0">
              <a:solidFill>
                <a:schemeClr val="tx1"/>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338" y="4881850"/>
            <a:ext cx="5137172" cy="2287191"/>
          </a:xfrm>
          <a:prstGeom prst="rect">
            <a:avLst/>
          </a:prstGeom>
        </p:spPr>
      </p:pic>
      <p:sp>
        <p:nvSpPr>
          <p:cNvPr id="8" name="İçerik Yer Tutucusu 2"/>
          <p:cNvSpPr txBox="1">
            <a:spLocks/>
          </p:cNvSpPr>
          <p:nvPr/>
        </p:nvSpPr>
        <p:spPr>
          <a:xfrm>
            <a:off x="937217" y="1759663"/>
            <a:ext cx="9159684" cy="3620860"/>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tr-TR" sz="1900" b="1" dirty="0">
                <a:solidFill>
                  <a:schemeClr val="tx1"/>
                </a:solidFill>
              </a:rPr>
              <a:t>4</a:t>
            </a:r>
            <a:r>
              <a:rPr lang="tr-TR" sz="1900" b="1" dirty="0" smtClean="0">
                <a:solidFill>
                  <a:schemeClr val="tx1"/>
                </a:solidFill>
              </a:rPr>
              <a:t>. </a:t>
            </a:r>
            <a:r>
              <a:rPr lang="tr-TR" sz="1900" b="1" dirty="0">
                <a:solidFill>
                  <a:schemeClr val="tx1"/>
                </a:solidFill>
              </a:rPr>
              <a:t>Öğrencinin SGK primini kim ödeyecek?</a:t>
            </a:r>
          </a:p>
          <a:p>
            <a:pPr marL="342900" indent="-342900" algn="just">
              <a:buFont typeface="Wingdings" panose="05000000000000000000" pitchFamily="2" charset="2"/>
              <a:buChar char="Ø"/>
            </a:pPr>
            <a:r>
              <a:rPr lang="tr-TR" sz="1700" dirty="0">
                <a:solidFill>
                  <a:schemeClr val="tx1"/>
                </a:solidFill>
              </a:rPr>
              <a:t>SGK primleri devlet tarafından okullar vasıtası ile ödenir.</a:t>
            </a:r>
          </a:p>
          <a:p>
            <a:pPr algn="l"/>
            <a:r>
              <a:rPr lang="tr-TR" sz="1900" b="1" dirty="0" smtClean="0">
                <a:solidFill>
                  <a:schemeClr val="tx1"/>
                </a:solidFill>
              </a:rPr>
              <a:t>5. </a:t>
            </a:r>
            <a:r>
              <a:rPr lang="tr-TR" sz="1900" b="1" dirty="0">
                <a:solidFill>
                  <a:schemeClr val="tx1"/>
                </a:solidFill>
              </a:rPr>
              <a:t>Yıllık ücretli izin hakkı var mı?</a:t>
            </a:r>
          </a:p>
          <a:p>
            <a:pPr marL="342900" indent="-342900" algn="just">
              <a:buFont typeface="Wingdings" panose="05000000000000000000" pitchFamily="2" charset="2"/>
              <a:buChar char="Ø"/>
            </a:pPr>
            <a:r>
              <a:rPr lang="tr-TR" sz="1700" dirty="0">
                <a:solidFill>
                  <a:schemeClr val="tx1"/>
                </a:solidFill>
              </a:rPr>
              <a:t>Yıllık 1 ay ücretli 1 ay ücretsiz izin hakları vardır.</a:t>
            </a:r>
          </a:p>
          <a:p>
            <a:pPr algn="l"/>
            <a:r>
              <a:rPr lang="tr-TR" sz="1900" b="1" dirty="0">
                <a:solidFill>
                  <a:schemeClr val="tx1"/>
                </a:solidFill>
              </a:rPr>
              <a:t>6</a:t>
            </a:r>
            <a:r>
              <a:rPr lang="tr-TR" sz="1900" b="1" dirty="0" smtClean="0">
                <a:solidFill>
                  <a:schemeClr val="tx1"/>
                </a:solidFill>
              </a:rPr>
              <a:t>. </a:t>
            </a:r>
            <a:r>
              <a:rPr lang="tr-TR" sz="1900" b="1" dirty="0">
                <a:solidFill>
                  <a:schemeClr val="tx1"/>
                </a:solidFill>
              </a:rPr>
              <a:t>Öğrencinin sözleşmesini fesih hakkım var mıdır?</a:t>
            </a:r>
          </a:p>
          <a:p>
            <a:pPr marL="342900" indent="-342900" algn="just">
              <a:buFont typeface="Wingdings" panose="05000000000000000000" pitchFamily="2" charset="2"/>
              <a:buChar char="Ø"/>
            </a:pPr>
            <a:r>
              <a:rPr lang="tr-TR" sz="1700" dirty="0">
                <a:solidFill>
                  <a:schemeClr val="tx1"/>
                </a:solidFill>
              </a:rPr>
              <a:t>İşyeri kurallarına uymayan, mesleği yapamayacağına karar veren öğrencilerin sözleşmesini fesih hakkınız vardır.</a:t>
            </a:r>
          </a:p>
          <a:p>
            <a:pPr algn="l"/>
            <a:r>
              <a:rPr lang="tr-TR" sz="1900" b="1" dirty="0">
                <a:solidFill>
                  <a:schemeClr val="tx1"/>
                </a:solidFill>
              </a:rPr>
              <a:t>7</a:t>
            </a:r>
            <a:r>
              <a:rPr lang="tr-TR" sz="1900" b="1" dirty="0" smtClean="0">
                <a:solidFill>
                  <a:schemeClr val="tx1"/>
                </a:solidFill>
              </a:rPr>
              <a:t>. </a:t>
            </a:r>
            <a:r>
              <a:rPr lang="tr-TR" sz="1900" b="1" dirty="0">
                <a:solidFill>
                  <a:schemeClr val="tx1"/>
                </a:solidFill>
              </a:rPr>
              <a:t>İş kazası durumunda ne yapmalıyım?</a:t>
            </a:r>
          </a:p>
          <a:p>
            <a:pPr marL="342900" indent="-342900" algn="just">
              <a:buFont typeface="Wingdings" panose="05000000000000000000" pitchFamily="2" charset="2"/>
              <a:buChar char="Ø"/>
            </a:pPr>
            <a:r>
              <a:rPr lang="tr-TR" sz="1700" dirty="0">
                <a:solidFill>
                  <a:schemeClr val="tx1"/>
                </a:solidFill>
              </a:rPr>
              <a:t>İş kazası durumunda; İş Kazası ve Meslek Hastalığı Bildirme Formu, Olay Tutanağı, Sağlık Raporu ve İfade Tutanaklarını en az 3 nüsha olarak doldurup elden </a:t>
            </a:r>
            <a:r>
              <a:rPr lang="tr-TR" sz="1700" dirty="0" err="1">
                <a:solidFill>
                  <a:schemeClr val="tx1"/>
                </a:solidFill>
              </a:rPr>
              <a:t>SGK’ya</a:t>
            </a:r>
            <a:r>
              <a:rPr lang="tr-TR" sz="1700" dirty="0">
                <a:solidFill>
                  <a:schemeClr val="tx1"/>
                </a:solidFill>
              </a:rPr>
              <a:t> bir nüsha, koordinatör öğretmen aracılığı ile okula bir nüsha göndermeniz yeterli oluyor.</a:t>
            </a:r>
          </a:p>
        </p:txBody>
      </p:sp>
    </p:spTree>
    <p:extLst>
      <p:ext uri="{BB962C8B-B14F-4D97-AF65-F5344CB8AC3E}">
        <p14:creationId xmlns:p14="http://schemas.microsoft.com/office/powerpoint/2010/main" val="414637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66949" y="373983"/>
            <a:ext cx="7766936" cy="1096899"/>
          </a:xfrm>
        </p:spPr>
        <p:txBody>
          <a:bodyPr>
            <a:normAutofit/>
          </a:bodyPr>
          <a:lstStyle/>
          <a:p>
            <a:pPr algn="ctr"/>
            <a:r>
              <a:rPr lang="tr-TR" sz="2800" b="1" dirty="0">
                <a:solidFill>
                  <a:schemeClr val="tx1"/>
                </a:solidFill>
              </a:rPr>
              <a:t>Mesleki Eğitim Merkezleri Hakkında</a:t>
            </a:r>
          </a:p>
          <a:p>
            <a:pPr algn="ctr"/>
            <a:r>
              <a:rPr lang="tr-TR" sz="2800" b="1" dirty="0">
                <a:solidFill>
                  <a:schemeClr val="tx1"/>
                </a:solidFill>
              </a:rPr>
              <a:t> İşyerlerine Yönelik Bilgilendirme</a:t>
            </a:r>
            <a:endParaRPr lang="tr-TR" sz="2800" dirty="0">
              <a:solidFill>
                <a:schemeClr val="tx1"/>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338" y="4881850"/>
            <a:ext cx="5137172" cy="2287191"/>
          </a:xfrm>
          <a:prstGeom prst="rect">
            <a:avLst/>
          </a:prstGeom>
        </p:spPr>
      </p:pic>
      <p:sp>
        <p:nvSpPr>
          <p:cNvPr id="8" name="İçerik Yer Tutucusu 2"/>
          <p:cNvSpPr txBox="1">
            <a:spLocks/>
          </p:cNvSpPr>
          <p:nvPr/>
        </p:nvSpPr>
        <p:spPr>
          <a:xfrm>
            <a:off x="937217" y="1759663"/>
            <a:ext cx="9159684" cy="362086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tr-TR" b="1" dirty="0">
                <a:solidFill>
                  <a:schemeClr val="tx1"/>
                </a:solidFill>
              </a:rPr>
              <a:t>8</a:t>
            </a:r>
            <a:r>
              <a:rPr lang="tr-TR" b="1" dirty="0" smtClean="0">
                <a:solidFill>
                  <a:schemeClr val="tx1"/>
                </a:solidFill>
              </a:rPr>
              <a:t>. </a:t>
            </a:r>
            <a:r>
              <a:rPr lang="tr-TR" b="1" dirty="0">
                <a:solidFill>
                  <a:schemeClr val="tx1"/>
                </a:solidFill>
              </a:rPr>
              <a:t>Öğrenci haftada kaç gün firmamda öğretim görecek?</a:t>
            </a:r>
          </a:p>
          <a:p>
            <a:pPr marL="342900" indent="-342900" algn="just">
              <a:buFont typeface="Wingdings" panose="05000000000000000000" pitchFamily="2" charset="2"/>
              <a:buChar char="Ø"/>
            </a:pPr>
            <a:r>
              <a:rPr lang="tr-TR" sz="1600" dirty="0">
                <a:solidFill>
                  <a:schemeClr val="tx1"/>
                </a:solidFill>
              </a:rPr>
              <a:t>Öğrencilerimiz yapılan protokol kapsamında haftada 4 gün işletmeye gidecekler.</a:t>
            </a:r>
          </a:p>
          <a:p>
            <a:pPr algn="l"/>
            <a:r>
              <a:rPr lang="tr-TR" b="1" dirty="0">
                <a:solidFill>
                  <a:schemeClr val="tx1"/>
                </a:solidFill>
              </a:rPr>
              <a:t>9</a:t>
            </a:r>
            <a:r>
              <a:rPr lang="tr-TR" b="1" dirty="0" smtClean="0">
                <a:solidFill>
                  <a:schemeClr val="tx1"/>
                </a:solidFill>
              </a:rPr>
              <a:t>. </a:t>
            </a:r>
            <a:r>
              <a:rPr lang="tr-TR" b="1" dirty="0">
                <a:solidFill>
                  <a:schemeClr val="tx1"/>
                </a:solidFill>
              </a:rPr>
              <a:t>Kimler Mesleki Eğitim Merkezi’ne kayıt yaptırabilir?</a:t>
            </a:r>
          </a:p>
          <a:p>
            <a:pPr marL="342900" indent="-342900" algn="just">
              <a:buFont typeface="Wingdings" panose="05000000000000000000" pitchFamily="2" charset="2"/>
              <a:buChar char="Ø"/>
            </a:pPr>
            <a:r>
              <a:rPr lang="tr-TR" sz="1600" dirty="0">
                <a:solidFill>
                  <a:schemeClr val="tx1"/>
                </a:solidFill>
              </a:rPr>
              <a:t>En az ortaokul veya imam hatip ortaokulunu bitirmiş olmak.</a:t>
            </a:r>
          </a:p>
          <a:p>
            <a:pPr marL="342900" indent="-342900" algn="just">
              <a:buFont typeface="Wingdings" panose="05000000000000000000" pitchFamily="2" charset="2"/>
              <a:buChar char="Ø"/>
            </a:pPr>
            <a:r>
              <a:rPr lang="tr-TR" sz="1600" dirty="0">
                <a:solidFill>
                  <a:schemeClr val="tx1"/>
                </a:solidFill>
              </a:rPr>
              <a:t>Sağlık durumu ilgili mesleğin öğrenimine elverişli olmak. Bu durum gerektiğinde sağlık/sağlık kurulu raporuyla belgelendirilir.</a:t>
            </a:r>
          </a:p>
          <a:p>
            <a:pPr marL="342900" indent="-342900" algn="just">
              <a:buFont typeface="Wingdings" panose="05000000000000000000" pitchFamily="2" charset="2"/>
              <a:buChar char="Ø"/>
            </a:pPr>
            <a:r>
              <a:rPr lang="tr-TR" sz="1600" dirty="0">
                <a:solidFill>
                  <a:schemeClr val="tx1"/>
                </a:solidFill>
              </a:rPr>
              <a:t>Kayıt olacağı meslek dalı ile ilgili bir iş yeriyle sözleşme imzalamak (Sözleşme imzalanacak iş yerinde "Usta Öğreticilik Belgesine" sahip bir usta bulunması gerekir).</a:t>
            </a:r>
          </a:p>
          <a:p>
            <a:pPr marL="342900" indent="-342900" algn="just">
              <a:buFont typeface="Wingdings" panose="05000000000000000000" pitchFamily="2" charset="2"/>
              <a:buChar char="Ø"/>
            </a:pPr>
            <a:r>
              <a:rPr lang="tr-TR" sz="1600" dirty="0">
                <a:solidFill>
                  <a:schemeClr val="tx1"/>
                </a:solidFill>
              </a:rPr>
              <a:t>Kayıt için yaş sınırı yoktur.</a:t>
            </a:r>
          </a:p>
          <a:p>
            <a:pPr marL="342900" indent="-342900" algn="just">
              <a:buFont typeface="Wingdings" panose="05000000000000000000" pitchFamily="2" charset="2"/>
              <a:buChar char="Ø"/>
            </a:pPr>
            <a:r>
              <a:rPr lang="tr-TR" sz="1600" dirty="0">
                <a:solidFill>
                  <a:schemeClr val="tx1"/>
                </a:solidFill>
              </a:rPr>
              <a:t>Öğrenci kayıtları yıl boyu devam eder.</a:t>
            </a:r>
          </a:p>
          <a:p>
            <a:pPr marL="342900" indent="-342900" algn="just">
              <a:buFont typeface="Wingdings" panose="05000000000000000000" pitchFamily="2" charset="2"/>
              <a:buChar char="Ø"/>
            </a:pPr>
            <a:endParaRPr lang="tr-TR" sz="1600" dirty="0">
              <a:solidFill>
                <a:schemeClr val="tx1"/>
              </a:solidFill>
            </a:endParaRPr>
          </a:p>
          <a:p>
            <a:pPr marL="342900" indent="-342900" algn="just">
              <a:buFont typeface="Wingdings" panose="05000000000000000000" pitchFamily="2" charset="2"/>
              <a:buChar char="Ø"/>
            </a:pPr>
            <a:endParaRPr lang="tr-TR" sz="1600" dirty="0">
              <a:solidFill>
                <a:schemeClr val="tx1"/>
              </a:solidFill>
            </a:endParaRPr>
          </a:p>
        </p:txBody>
      </p:sp>
    </p:spTree>
    <p:extLst>
      <p:ext uri="{BB962C8B-B14F-4D97-AF65-F5344CB8AC3E}">
        <p14:creationId xmlns:p14="http://schemas.microsoft.com/office/powerpoint/2010/main" val="4275977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66949" y="373983"/>
            <a:ext cx="7766936" cy="1096899"/>
          </a:xfrm>
        </p:spPr>
        <p:txBody>
          <a:bodyPr>
            <a:normAutofit/>
          </a:bodyPr>
          <a:lstStyle/>
          <a:p>
            <a:pPr algn="ctr"/>
            <a:r>
              <a:rPr lang="tr-TR" sz="2800" b="1" dirty="0">
                <a:solidFill>
                  <a:schemeClr val="tx1"/>
                </a:solidFill>
              </a:rPr>
              <a:t>Mesleki Eğitim Merkezleri Hakkında</a:t>
            </a:r>
          </a:p>
          <a:p>
            <a:pPr algn="ctr"/>
            <a:r>
              <a:rPr lang="tr-TR" sz="2800" b="1" dirty="0">
                <a:solidFill>
                  <a:schemeClr val="tx1"/>
                </a:solidFill>
              </a:rPr>
              <a:t> İşyerlerine Yönelik Bilgilendirme</a:t>
            </a:r>
            <a:endParaRPr lang="tr-TR" sz="2800" dirty="0">
              <a:solidFill>
                <a:schemeClr val="tx1"/>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338" y="4881850"/>
            <a:ext cx="5137172" cy="2287191"/>
          </a:xfrm>
          <a:prstGeom prst="rect">
            <a:avLst/>
          </a:prstGeom>
        </p:spPr>
      </p:pic>
      <p:sp>
        <p:nvSpPr>
          <p:cNvPr id="8" name="İçerik Yer Tutucusu 2"/>
          <p:cNvSpPr txBox="1">
            <a:spLocks/>
          </p:cNvSpPr>
          <p:nvPr/>
        </p:nvSpPr>
        <p:spPr>
          <a:xfrm>
            <a:off x="937217" y="1470882"/>
            <a:ext cx="9159684" cy="362086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tr-TR" b="1" dirty="0" smtClean="0">
                <a:solidFill>
                  <a:schemeClr val="tx1"/>
                </a:solidFill>
              </a:rPr>
              <a:t>10. </a:t>
            </a:r>
            <a:r>
              <a:rPr lang="tr-TR" b="1" dirty="0">
                <a:solidFill>
                  <a:schemeClr val="tx1"/>
                </a:solidFill>
              </a:rPr>
              <a:t>Öğrencinin öğretim süresi kaç yıl olacak?</a:t>
            </a:r>
          </a:p>
          <a:p>
            <a:pPr marL="342900" indent="-342900" algn="just">
              <a:buFont typeface="Wingdings" panose="05000000000000000000" pitchFamily="2" charset="2"/>
              <a:buChar char="Ø"/>
            </a:pPr>
            <a:endParaRPr lang="tr-TR" sz="1600" dirty="0">
              <a:solidFill>
                <a:schemeClr val="tx1"/>
              </a:solidFill>
            </a:endParaRPr>
          </a:p>
        </p:txBody>
      </p:sp>
      <p:pic>
        <p:nvPicPr>
          <p:cNvPr id="2" name="Resim 1"/>
          <p:cNvPicPr>
            <a:picLocks noChangeAspect="1"/>
          </p:cNvPicPr>
          <p:nvPr/>
        </p:nvPicPr>
        <p:blipFill rotWithShape="1">
          <a:blip r:embed="rId3"/>
          <a:srcRect l="29053" t="26846" r="11579" b="15088"/>
          <a:stretch/>
        </p:blipFill>
        <p:spPr>
          <a:xfrm>
            <a:off x="2824916" y="1982781"/>
            <a:ext cx="5651002" cy="3108961"/>
          </a:xfrm>
          <a:prstGeom prst="rect">
            <a:avLst/>
          </a:prstGeom>
        </p:spPr>
      </p:pic>
    </p:spTree>
    <p:extLst>
      <p:ext uri="{BB962C8B-B14F-4D97-AF65-F5344CB8AC3E}">
        <p14:creationId xmlns:p14="http://schemas.microsoft.com/office/powerpoint/2010/main" val="925469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66949" y="373983"/>
            <a:ext cx="7766936" cy="1096899"/>
          </a:xfrm>
        </p:spPr>
        <p:txBody>
          <a:bodyPr>
            <a:normAutofit/>
          </a:bodyPr>
          <a:lstStyle/>
          <a:p>
            <a:pPr algn="ctr"/>
            <a:r>
              <a:rPr lang="tr-TR" sz="2800" b="1" dirty="0">
                <a:solidFill>
                  <a:schemeClr val="tx1"/>
                </a:solidFill>
              </a:rPr>
              <a:t>Mesleki Eğitim Merkezleri Hakkında</a:t>
            </a:r>
          </a:p>
          <a:p>
            <a:pPr algn="ctr"/>
            <a:r>
              <a:rPr lang="tr-TR" sz="2800" b="1" dirty="0">
                <a:solidFill>
                  <a:schemeClr val="tx1"/>
                </a:solidFill>
              </a:rPr>
              <a:t> İşyerlerine Yönelik Bilgilendirme</a:t>
            </a:r>
            <a:endParaRPr lang="tr-TR" sz="2800" dirty="0">
              <a:solidFill>
                <a:schemeClr val="tx1"/>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1338" y="4881850"/>
            <a:ext cx="5137172" cy="2287191"/>
          </a:xfrm>
          <a:prstGeom prst="rect">
            <a:avLst/>
          </a:prstGeom>
        </p:spPr>
      </p:pic>
      <p:sp>
        <p:nvSpPr>
          <p:cNvPr id="8" name="İçerik Yer Tutucusu 2"/>
          <p:cNvSpPr txBox="1">
            <a:spLocks/>
          </p:cNvSpPr>
          <p:nvPr/>
        </p:nvSpPr>
        <p:spPr>
          <a:xfrm>
            <a:off x="937217" y="1759663"/>
            <a:ext cx="9159684" cy="362086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tr-TR" b="1" dirty="0" smtClean="0">
                <a:solidFill>
                  <a:schemeClr val="tx1"/>
                </a:solidFill>
              </a:rPr>
              <a:t>11. </a:t>
            </a:r>
            <a:r>
              <a:rPr lang="tr-TR" b="1" dirty="0">
                <a:solidFill>
                  <a:schemeClr val="tx1"/>
                </a:solidFill>
              </a:rPr>
              <a:t>Hangi işletmeler çırak öğrenci çalıştırabilir?</a:t>
            </a:r>
          </a:p>
          <a:p>
            <a:pPr marL="342900" indent="-342900" algn="just">
              <a:buFont typeface="Wingdings" panose="05000000000000000000" pitchFamily="2" charset="2"/>
              <a:buChar char="Ø"/>
            </a:pPr>
            <a:r>
              <a:rPr lang="tr-TR" dirty="0">
                <a:solidFill>
                  <a:schemeClr val="tx1"/>
                </a:solidFill>
              </a:rPr>
              <a:t>3308 sayılı Kanun kapsamında bulunan </a:t>
            </a:r>
            <a:r>
              <a:rPr lang="tr-TR" dirty="0" smtClean="0">
                <a:solidFill>
                  <a:schemeClr val="tx1"/>
                </a:solidFill>
              </a:rPr>
              <a:t>34 </a:t>
            </a:r>
            <a:r>
              <a:rPr lang="tr-TR" dirty="0">
                <a:solidFill>
                  <a:schemeClr val="tx1"/>
                </a:solidFill>
              </a:rPr>
              <a:t>alan ve </a:t>
            </a:r>
            <a:r>
              <a:rPr lang="tr-TR" dirty="0" smtClean="0">
                <a:solidFill>
                  <a:schemeClr val="tx1"/>
                </a:solidFill>
              </a:rPr>
              <a:t>184 </a:t>
            </a:r>
            <a:r>
              <a:rPr lang="tr-TR" dirty="0">
                <a:solidFill>
                  <a:schemeClr val="tx1"/>
                </a:solidFill>
              </a:rPr>
              <a:t>dalda eğitim verilebilecek standartlara uygun atölye veya işyeri ile </a:t>
            </a:r>
            <a:r>
              <a:rPr lang="tr-TR" b="1" u="sng" dirty="0">
                <a:solidFill>
                  <a:schemeClr val="tx1"/>
                </a:solidFill>
              </a:rPr>
              <a:t>usta öğretici belgesine sahip eğitici olması </a:t>
            </a:r>
            <a:r>
              <a:rPr lang="tr-TR" dirty="0">
                <a:solidFill>
                  <a:schemeClr val="tx1"/>
                </a:solidFill>
              </a:rPr>
              <a:t>gerekmektedir. </a:t>
            </a:r>
          </a:p>
          <a:p>
            <a:pPr algn="l"/>
            <a:r>
              <a:rPr lang="tr-TR" b="1" dirty="0" smtClean="0">
                <a:solidFill>
                  <a:schemeClr val="tx1"/>
                </a:solidFill>
              </a:rPr>
              <a:t>12. </a:t>
            </a:r>
            <a:r>
              <a:rPr lang="tr-TR" b="1" dirty="0">
                <a:solidFill>
                  <a:schemeClr val="tx1"/>
                </a:solidFill>
              </a:rPr>
              <a:t>Detaylı bilgiyi nereden alabilirim?</a:t>
            </a:r>
          </a:p>
          <a:p>
            <a:pPr marL="342900" indent="-342900" algn="just">
              <a:buFont typeface="Wingdings" panose="05000000000000000000" pitchFamily="2" charset="2"/>
              <a:buChar char="Ø"/>
            </a:pPr>
            <a:r>
              <a:rPr lang="tr-TR" dirty="0">
                <a:solidFill>
                  <a:schemeClr val="tx1"/>
                </a:solidFill>
              </a:rPr>
              <a:t>İlçemizde bulunan tüm meslek liselerinden mesleki eğitim merkezlerinden ve Organize Sanayi Bölgelerinin yönetim binalarında bulunan MESEM İrtibat Bürolarından detaylı bilgi alabilirsiniz.</a:t>
            </a:r>
          </a:p>
          <a:p>
            <a:pPr marL="342900" indent="-342900" algn="just">
              <a:buFont typeface="Wingdings" panose="05000000000000000000" pitchFamily="2" charset="2"/>
              <a:buChar char="Ø"/>
            </a:pPr>
            <a:endParaRPr lang="tr-TR" sz="1600" dirty="0">
              <a:solidFill>
                <a:schemeClr val="tx1"/>
              </a:solidFill>
            </a:endParaRPr>
          </a:p>
          <a:p>
            <a:pPr marL="342900" indent="-342900" algn="just">
              <a:buFont typeface="Wingdings" panose="05000000000000000000" pitchFamily="2" charset="2"/>
              <a:buChar char="Ø"/>
            </a:pPr>
            <a:endParaRPr lang="tr-TR" sz="1600" dirty="0">
              <a:solidFill>
                <a:schemeClr val="tx1"/>
              </a:solidFill>
            </a:endParaRPr>
          </a:p>
        </p:txBody>
      </p:sp>
    </p:spTree>
    <p:extLst>
      <p:ext uri="{BB962C8B-B14F-4D97-AF65-F5344CB8AC3E}">
        <p14:creationId xmlns:p14="http://schemas.microsoft.com/office/powerpoint/2010/main" val="1856498612"/>
      </p:ext>
    </p:extLst>
  </p:cSld>
  <p:clrMapOvr>
    <a:masterClrMapping/>
  </p:clrMapOvr>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46</TotalTime>
  <Words>546</Words>
  <Application>Microsoft Office PowerPoint</Application>
  <PresentationFormat>Geniş ekran</PresentationFormat>
  <Paragraphs>52</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Calibri</vt:lpstr>
      <vt:lpstr>Times New Roman</vt:lpstr>
      <vt:lpstr>Trebuchet MS</vt:lpstr>
      <vt:lpstr>Wingdings</vt:lpstr>
      <vt:lpstr>Wingdings 3</vt:lpstr>
      <vt:lpstr>Kristal</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hesabı</dc:creator>
  <cp:lastModifiedBy>Meltem Atagün</cp:lastModifiedBy>
  <cp:revision>8</cp:revision>
  <dcterms:created xsi:type="dcterms:W3CDTF">2022-02-01T13:43:07Z</dcterms:created>
  <dcterms:modified xsi:type="dcterms:W3CDTF">2022-02-15T05:39:21Z</dcterms:modified>
</cp:coreProperties>
</file>