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8" r:id="rId1"/>
    <p:sldMasterId id="2147483702" r:id="rId2"/>
    <p:sldMasterId id="2147483715" r:id="rId3"/>
    <p:sldMasterId id="2147483727" r:id="rId4"/>
    <p:sldMasterId id="2147483739" r:id="rId5"/>
  </p:sldMasterIdLst>
  <p:notesMasterIdLst>
    <p:notesMasterId r:id="rId107"/>
  </p:notesMasterIdLst>
  <p:handoutMasterIdLst>
    <p:handoutMasterId r:id="rId108"/>
  </p:handoutMasterIdLst>
  <p:sldIdLst>
    <p:sldId id="914" r:id="rId6"/>
    <p:sldId id="915" r:id="rId7"/>
    <p:sldId id="526" r:id="rId8"/>
    <p:sldId id="527" r:id="rId9"/>
    <p:sldId id="528" r:id="rId10"/>
    <p:sldId id="530" r:id="rId11"/>
    <p:sldId id="529" r:id="rId12"/>
    <p:sldId id="277" r:id="rId13"/>
    <p:sldId id="531" r:id="rId14"/>
    <p:sldId id="909" r:id="rId15"/>
    <p:sldId id="515" r:id="rId16"/>
    <p:sldId id="523" r:id="rId17"/>
    <p:sldId id="524" r:id="rId18"/>
    <p:sldId id="910" r:id="rId19"/>
    <p:sldId id="719" r:id="rId20"/>
    <p:sldId id="731" r:id="rId21"/>
    <p:sldId id="911" r:id="rId22"/>
    <p:sldId id="742" r:id="rId23"/>
    <p:sldId id="743" r:id="rId24"/>
    <p:sldId id="744" r:id="rId25"/>
    <p:sldId id="745" r:id="rId26"/>
    <p:sldId id="740" r:id="rId27"/>
    <p:sldId id="846" r:id="rId28"/>
    <p:sldId id="659" r:id="rId29"/>
    <p:sldId id="660" r:id="rId30"/>
    <p:sldId id="764" r:id="rId31"/>
    <p:sldId id="771" r:id="rId32"/>
    <p:sldId id="755" r:id="rId33"/>
    <p:sldId id="751" r:id="rId34"/>
    <p:sldId id="845" r:id="rId35"/>
    <p:sldId id="757" r:id="rId36"/>
    <p:sldId id="756" r:id="rId37"/>
    <p:sldId id="753" r:id="rId38"/>
    <p:sldId id="707" r:id="rId39"/>
    <p:sldId id="665" r:id="rId40"/>
    <p:sldId id="827" r:id="rId41"/>
    <p:sldId id="670" r:id="rId42"/>
    <p:sldId id="905" r:id="rId43"/>
    <p:sldId id="906" r:id="rId44"/>
    <p:sldId id="832" r:id="rId45"/>
    <p:sldId id="856" r:id="rId46"/>
    <p:sldId id="907" r:id="rId47"/>
    <p:sldId id="908" r:id="rId48"/>
    <p:sldId id="833" r:id="rId49"/>
    <p:sldId id="834" r:id="rId50"/>
    <p:sldId id="835" r:id="rId51"/>
    <p:sldId id="836" r:id="rId52"/>
    <p:sldId id="837" r:id="rId53"/>
    <p:sldId id="829" r:id="rId54"/>
    <p:sldId id="838" r:id="rId55"/>
    <p:sldId id="839" r:id="rId56"/>
    <p:sldId id="840" r:id="rId57"/>
    <p:sldId id="841" r:id="rId58"/>
    <p:sldId id="842" r:id="rId59"/>
    <p:sldId id="857" r:id="rId60"/>
    <p:sldId id="843" r:id="rId61"/>
    <p:sldId id="710" r:id="rId62"/>
    <p:sldId id="711" r:id="rId63"/>
    <p:sldId id="762" r:id="rId64"/>
    <p:sldId id="763" r:id="rId65"/>
    <p:sldId id="765" r:id="rId66"/>
    <p:sldId id="767" r:id="rId67"/>
    <p:sldId id="772" r:id="rId68"/>
    <p:sldId id="783" r:id="rId69"/>
    <p:sldId id="773" r:id="rId70"/>
    <p:sldId id="774" r:id="rId71"/>
    <p:sldId id="799" r:id="rId72"/>
    <p:sldId id="776" r:id="rId73"/>
    <p:sldId id="777" r:id="rId74"/>
    <p:sldId id="808" r:id="rId75"/>
    <p:sldId id="664" r:id="rId76"/>
    <p:sldId id="698" r:id="rId77"/>
    <p:sldId id="681" r:id="rId78"/>
    <p:sldId id="858" r:id="rId79"/>
    <p:sldId id="672" r:id="rId80"/>
    <p:sldId id="673" r:id="rId81"/>
    <p:sldId id="674" r:id="rId82"/>
    <p:sldId id="682" r:id="rId83"/>
    <p:sldId id="717" r:id="rId84"/>
    <p:sldId id="714" r:id="rId85"/>
    <p:sldId id="715" r:id="rId86"/>
    <p:sldId id="716" r:id="rId87"/>
    <p:sldId id="718" r:id="rId88"/>
    <p:sldId id="818" r:id="rId89"/>
    <p:sldId id="819" r:id="rId90"/>
    <p:sldId id="820" r:id="rId91"/>
    <p:sldId id="821" r:id="rId92"/>
    <p:sldId id="822" r:id="rId93"/>
    <p:sldId id="897" r:id="rId94"/>
    <p:sldId id="898" r:id="rId95"/>
    <p:sldId id="899" r:id="rId96"/>
    <p:sldId id="900" r:id="rId97"/>
    <p:sldId id="901" r:id="rId98"/>
    <p:sldId id="902" r:id="rId99"/>
    <p:sldId id="896" r:id="rId100"/>
    <p:sldId id="903" r:id="rId101"/>
    <p:sldId id="904" r:id="rId102"/>
    <p:sldId id="917" r:id="rId103"/>
    <p:sldId id="916" r:id="rId104"/>
    <p:sldId id="912" r:id="rId105"/>
    <p:sldId id="913" r:id="rId10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FF"/>
    <a:srgbClr val="5CA1C2"/>
    <a:srgbClr val="63A4C2"/>
    <a:srgbClr val="519CBC"/>
    <a:srgbClr val="5A9F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625" autoAdjust="0"/>
    <p:restoredTop sz="86426" autoAdjust="0"/>
  </p:normalViewPr>
  <p:slideViewPr>
    <p:cSldViewPr snapToGrid="0">
      <p:cViewPr varScale="1">
        <p:scale>
          <a:sx n="73" d="100"/>
          <a:sy n="73" d="100"/>
        </p:scale>
        <p:origin x="77" y="101"/>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49" d="100"/>
          <a:sy n="49" d="100"/>
        </p:scale>
        <p:origin x="1620" y="4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ableStyles" Target="tableStyles.xml"/><Relationship Id="rId16" Type="http://schemas.openxmlformats.org/officeDocument/2006/relationships/slide" Target="slides/slide11.xml"/><Relationship Id="rId107" Type="http://schemas.openxmlformats.org/officeDocument/2006/relationships/notesMaster" Target="notesMasters/notesMaster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handoutMaster" Target="handoutMasters/handout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presProps" Target="presProp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5B7C53-CC3E-419F-8BD3-07C1C6285F4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CF571BB-F683-4145-8B38-7E9486FACD6A}">
      <dgm:prSet custT="1"/>
      <dgm:spPr/>
      <dgm:t>
        <a:bodyPr/>
        <a:lstStyle/>
        <a:p>
          <a:pPr marL="0" indent="0" algn="ctr" defTabSz="914400" rtl="0" eaLnBrk="1" latinLnBrk="0" hangingPunct="1">
            <a:lnSpc>
              <a:spcPct val="90000"/>
            </a:lnSpc>
            <a:spcBef>
              <a:spcPts val="1000"/>
            </a:spcBef>
            <a:buFont typeface="Arial" panose="020B0604020202020204" pitchFamily="34" charset="0"/>
            <a:buNone/>
          </a:pPr>
          <a:r>
            <a:rPr lang="tr-TR" sz="7200" b="1" kern="1200" dirty="0">
              <a:gradFill flip="none" rotWithShape="1">
                <a:gsLst>
                  <a:gs pos="0">
                    <a:srgbClr val="C00000"/>
                  </a:gs>
                  <a:gs pos="100000">
                    <a:srgbClr val="E20000"/>
                  </a:gs>
                </a:gsLst>
                <a:lin ang="0" scaled="0"/>
                <a:tileRect/>
              </a:gradFill>
              <a:effectLst>
                <a:outerShdw blurRad="50800" dist="38100" dir="2700000" algn="tl" rotWithShape="0">
                  <a:prstClr val="black">
                    <a:alpha val="40000"/>
                  </a:prstClr>
                </a:outerShdw>
              </a:effectLst>
              <a:latin typeface="+mn-lt"/>
              <a:ea typeface="+mn-ea"/>
              <a:cs typeface="+mn-cs"/>
            </a:rPr>
            <a:t>Sosyal Boyut</a:t>
          </a:r>
          <a:endParaRPr lang="en-US" sz="7200" b="1" kern="1200" dirty="0">
            <a:gradFill flip="none" rotWithShape="1">
              <a:gsLst>
                <a:gs pos="0">
                  <a:srgbClr val="C00000"/>
                </a:gs>
                <a:gs pos="100000">
                  <a:srgbClr val="E20000"/>
                </a:gs>
              </a:gsLst>
              <a:lin ang="0" scaled="0"/>
              <a:tileRect/>
            </a:gradFill>
            <a:effectLst>
              <a:outerShdw blurRad="50800" dist="38100" dir="2700000" algn="tl" rotWithShape="0">
                <a:prstClr val="black">
                  <a:alpha val="40000"/>
                </a:prstClr>
              </a:outerShdw>
            </a:effectLst>
            <a:latin typeface="+mn-lt"/>
            <a:ea typeface="+mn-ea"/>
            <a:cs typeface="+mn-cs"/>
          </a:endParaRPr>
        </a:p>
      </dgm:t>
    </dgm:pt>
    <dgm:pt modelId="{C2A6020C-7E32-4C5D-801A-9595FE2A9E69}" type="parTrans" cxnId="{7F50A3B2-D3FF-4AC0-BCE5-F1FEBADDCC9C}">
      <dgm:prSet/>
      <dgm:spPr/>
      <dgm:t>
        <a:bodyPr/>
        <a:lstStyle/>
        <a:p>
          <a:endParaRPr lang="en-US"/>
        </a:p>
      </dgm:t>
    </dgm:pt>
    <dgm:pt modelId="{833DA890-36C0-455A-B005-D5182FBBCE76}" type="sibTrans" cxnId="{7F50A3B2-D3FF-4AC0-BCE5-F1FEBADDCC9C}">
      <dgm:prSet/>
      <dgm:spPr/>
      <dgm:t>
        <a:bodyPr/>
        <a:lstStyle/>
        <a:p>
          <a:endParaRPr lang="en-US"/>
        </a:p>
      </dgm:t>
    </dgm:pt>
    <dgm:pt modelId="{9283AE62-57F8-4141-8232-FFFE32482584}">
      <dgm:prSet custT="1"/>
      <dgm:spPr/>
      <dgm:t>
        <a:bodyPr/>
        <a:lstStyle/>
        <a:p>
          <a:pPr marL="0" lvl="0" indent="0" algn="ctr" defTabSz="914400" rtl="0" eaLnBrk="1" latinLnBrk="0" hangingPunct="1">
            <a:lnSpc>
              <a:spcPct val="90000"/>
            </a:lnSpc>
            <a:spcBef>
              <a:spcPct val="0"/>
            </a:spcBef>
            <a:spcAft>
              <a:spcPct val="35000"/>
            </a:spcAft>
            <a:buFont typeface="Arial" panose="020B0604020202020204" pitchFamily="34" charset="0"/>
            <a:buNone/>
          </a:pPr>
          <a:r>
            <a:rPr lang="tr-TR" sz="7200" b="1" kern="1200" dirty="0">
              <a:gradFill flip="none" rotWithShape="1">
                <a:gsLst>
                  <a:gs pos="0">
                    <a:srgbClr val="C00000"/>
                  </a:gs>
                  <a:gs pos="100000">
                    <a:srgbClr val="E20000"/>
                  </a:gs>
                </a:gsLst>
                <a:lin ang="0" scaled="0"/>
                <a:tileRect/>
              </a:gradFill>
              <a:effectLst>
                <a:outerShdw blurRad="50800" dist="38100" dir="2700000" algn="tl" rotWithShape="0">
                  <a:prstClr val="black">
                    <a:alpha val="40000"/>
                  </a:prstClr>
                </a:outerShdw>
              </a:effectLst>
              <a:latin typeface="Calibri" panose="020F0502020204030204"/>
              <a:ea typeface="+mn-ea"/>
              <a:cs typeface="+mn-cs"/>
            </a:rPr>
            <a:t>Ticari Boyut</a:t>
          </a:r>
          <a:endParaRPr lang="en-US" sz="7200" b="1" kern="1200" dirty="0">
            <a:gradFill flip="none" rotWithShape="1">
              <a:gsLst>
                <a:gs pos="0">
                  <a:srgbClr val="C00000"/>
                </a:gs>
                <a:gs pos="100000">
                  <a:srgbClr val="E20000"/>
                </a:gs>
              </a:gsLst>
              <a:lin ang="0" scaled="0"/>
              <a:tileRect/>
            </a:gradFill>
            <a:effectLst>
              <a:outerShdw blurRad="50800" dist="38100" dir="2700000" algn="tl" rotWithShape="0">
                <a:prstClr val="black">
                  <a:alpha val="40000"/>
                </a:prstClr>
              </a:outerShdw>
            </a:effectLst>
            <a:latin typeface="Calibri" panose="020F0502020204030204"/>
            <a:ea typeface="+mn-ea"/>
            <a:cs typeface="+mn-cs"/>
          </a:endParaRPr>
        </a:p>
      </dgm:t>
    </dgm:pt>
    <dgm:pt modelId="{C41B42A5-C14B-423B-8EB5-294618C35F85}" type="parTrans" cxnId="{FBA68592-343A-479C-8C9B-21D1424AC26B}">
      <dgm:prSet/>
      <dgm:spPr/>
      <dgm:t>
        <a:bodyPr/>
        <a:lstStyle/>
        <a:p>
          <a:endParaRPr lang="en-US"/>
        </a:p>
      </dgm:t>
    </dgm:pt>
    <dgm:pt modelId="{65BA2A65-4247-4EBF-BE44-AFE2A1E7C656}" type="sibTrans" cxnId="{FBA68592-343A-479C-8C9B-21D1424AC26B}">
      <dgm:prSet/>
      <dgm:spPr/>
      <dgm:t>
        <a:bodyPr/>
        <a:lstStyle/>
        <a:p>
          <a:endParaRPr lang="en-US"/>
        </a:p>
      </dgm:t>
    </dgm:pt>
    <dgm:pt modelId="{3E850458-BDF9-452C-9BC1-AC6CC319C294}" type="pres">
      <dgm:prSet presAssocID="{655B7C53-CC3E-419F-8BD3-07C1C6285F4F}" presName="vert0" presStyleCnt="0">
        <dgm:presLayoutVars>
          <dgm:dir/>
          <dgm:animOne val="branch"/>
          <dgm:animLvl val="lvl"/>
        </dgm:presLayoutVars>
      </dgm:prSet>
      <dgm:spPr/>
    </dgm:pt>
    <dgm:pt modelId="{79A1C475-908D-43C3-B429-A189C9A237F5}" type="pres">
      <dgm:prSet presAssocID="{0CF571BB-F683-4145-8B38-7E9486FACD6A}" presName="thickLine" presStyleLbl="alignNode1" presStyleIdx="0" presStyleCnt="2"/>
      <dgm:spPr/>
    </dgm:pt>
    <dgm:pt modelId="{1D7903FB-BB44-4C8D-9954-2696B34E8AE6}" type="pres">
      <dgm:prSet presAssocID="{0CF571BB-F683-4145-8B38-7E9486FACD6A}" presName="horz1" presStyleCnt="0"/>
      <dgm:spPr/>
    </dgm:pt>
    <dgm:pt modelId="{B6F94724-869A-4EF8-BFDF-46A0B9A2EAF4}" type="pres">
      <dgm:prSet presAssocID="{0CF571BB-F683-4145-8B38-7E9486FACD6A}" presName="tx1" presStyleLbl="revTx" presStyleIdx="0" presStyleCnt="2" custLinFactNeighborX="9" custLinFactNeighborY="18834"/>
      <dgm:spPr/>
    </dgm:pt>
    <dgm:pt modelId="{DEEB682A-F645-40FD-A705-B397A80319DA}" type="pres">
      <dgm:prSet presAssocID="{0CF571BB-F683-4145-8B38-7E9486FACD6A}" presName="vert1" presStyleCnt="0"/>
      <dgm:spPr/>
    </dgm:pt>
    <dgm:pt modelId="{B3919E75-1E44-45AC-858C-C1FA3A606B51}" type="pres">
      <dgm:prSet presAssocID="{9283AE62-57F8-4141-8232-FFFE32482584}" presName="thickLine" presStyleLbl="alignNode1" presStyleIdx="1" presStyleCnt="2"/>
      <dgm:spPr/>
    </dgm:pt>
    <dgm:pt modelId="{0F8F6E2A-DF0F-4976-BF9C-A73F8552F88D}" type="pres">
      <dgm:prSet presAssocID="{9283AE62-57F8-4141-8232-FFFE32482584}" presName="horz1" presStyleCnt="0"/>
      <dgm:spPr/>
    </dgm:pt>
    <dgm:pt modelId="{3C66BDFA-EAE3-45DF-9773-42B2EE6DE857}" type="pres">
      <dgm:prSet presAssocID="{9283AE62-57F8-4141-8232-FFFE32482584}" presName="tx1" presStyleLbl="revTx" presStyleIdx="1" presStyleCnt="2" custLinFactNeighborX="9" custLinFactNeighborY="16618"/>
      <dgm:spPr/>
    </dgm:pt>
    <dgm:pt modelId="{442A4BBA-B821-4E1E-B0B3-7A51052FFDD3}" type="pres">
      <dgm:prSet presAssocID="{9283AE62-57F8-4141-8232-FFFE32482584}" presName="vert1" presStyleCnt="0"/>
      <dgm:spPr/>
    </dgm:pt>
  </dgm:ptLst>
  <dgm:cxnLst>
    <dgm:cxn modelId="{8B0D9831-70CA-49EC-9123-1D757CC9DD11}" type="presOf" srcId="{9283AE62-57F8-4141-8232-FFFE32482584}" destId="{3C66BDFA-EAE3-45DF-9773-42B2EE6DE857}" srcOrd="0" destOrd="0" presId="urn:microsoft.com/office/officeart/2008/layout/LinedList"/>
    <dgm:cxn modelId="{D587FF47-4739-4369-ADDA-574C07816799}" type="presOf" srcId="{0CF571BB-F683-4145-8B38-7E9486FACD6A}" destId="{B6F94724-869A-4EF8-BFDF-46A0B9A2EAF4}" srcOrd="0" destOrd="0" presId="urn:microsoft.com/office/officeart/2008/layout/LinedList"/>
    <dgm:cxn modelId="{FBA68592-343A-479C-8C9B-21D1424AC26B}" srcId="{655B7C53-CC3E-419F-8BD3-07C1C6285F4F}" destId="{9283AE62-57F8-4141-8232-FFFE32482584}" srcOrd="1" destOrd="0" parTransId="{C41B42A5-C14B-423B-8EB5-294618C35F85}" sibTransId="{65BA2A65-4247-4EBF-BE44-AFE2A1E7C656}"/>
    <dgm:cxn modelId="{7F50A3B2-D3FF-4AC0-BCE5-F1FEBADDCC9C}" srcId="{655B7C53-CC3E-419F-8BD3-07C1C6285F4F}" destId="{0CF571BB-F683-4145-8B38-7E9486FACD6A}" srcOrd="0" destOrd="0" parTransId="{C2A6020C-7E32-4C5D-801A-9595FE2A9E69}" sibTransId="{833DA890-36C0-455A-B005-D5182FBBCE76}"/>
    <dgm:cxn modelId="{BA142CFA-75DC-4E69-866D-31D078FB6298}" type="presOf" srcId="{655B7C53-CC3E-419F-8BD3-07C1C6285F4F}" destId="{3E850458-BDF9-452C-9BC1-AC6CC319C294}" srcOrd="0" destOrd="0" presId="urn:microsoft.com/office/officeart/2008/layout/LinedList"/>
    <dgm:cxn modelId="{3ED0D1DB-F081-439B-9716-418F40C92E80}" type="presParOf" srcId="{3E850458-BDF9-452C-9BC1-AC6CC319C294}" destId="{79A1C475-908D-43C3-B429-A189C9A237F5}" srcOrd="0" destOrd="0" presId="urn:microsoft.com/office/officeart/2008/layout/LinedList"/>
    <dgm:cxn modelId="{61241F02-7451-4510-B9F5-FE9833BF2CC8}" type="presParOf" srcId="{3E850458-BDF9-452C-9BC1-AC6CC319C294}" destId="{1D7903FB-BB44-4C8D-9954-2696B34E8AE6}" srcOrd="1" destOrd="0" presId="urn:microsoft.com/office/officeart/2008/layout/LinedList"/>
    <dgm:cxn modelId="{DAABD7D4-4AA7-49D8-B51C-95368A0CDA9F}" type="presParOf" srcId="{1D7903FB-BB44-4C8D-9954-2696B34E8AE6}" destId="{B6F94724-869A-4EF8-BFDF-46A0B9A2EAF4}" srcOrd="0" destOrd="0" presId="urn:microsoft.com/office/officeart/2008/layout/LinedList"/>
    <dgm:cxn modelId="{146FF231-3B48-489F-B6A9-85D8E7D91900}" type="presParOf" srcId="{1D7903FB-BB44-4C8D-9954-2696B34E8AE6}" destId="{DEEB682A-F645-40FD-A705-B397A80319DA}" srcOrd="1" destOrd="0" presId="urn:microsoft.com/office/officeart/2008/layout/LinedList"/>
    <dgm:cxn modelId="{644EAB28-1654-49B5-8D30-4F2F1E81BB03}" type="presParOf" srcId="{3E850458-BDF9-452C-9BC1-AC6CC319C294}" destId="{B3919E75-1E44-45AC-858C-C1FA3A606B51}" srcOrd="2" destOrd="0" presId="urn:microsoft.com/office/officeart/2008/layout/LinedList"/>
    <dgm:cxn modelId="{25DE2E09-6C3E-4D6E-8F0A-297E819BF20A}" type="presParOf" srcId="{3E850458-BDF9-452C-9BC1-AC6CC319C294}" destId="{0F8F6E2A-DF0F-4976-BF9C-A73F8552F88D}" srcOrd="3" destOrd="0" presId="urn:microsoft.com/office/officeart/2008/layout/LinedList"/>
    <dgm:cxn modelId="{124A64B4-2BBD-46DB-931E-D8FB06DD705E}" type="presParOf" srcId="{0F8F6E2A-DF0F-4976-BF9C-A73F8552F88D}" destId="{3C66BDFA-EAE3-45DF-9773-42B2EE6DE857}" srcOrd="0" destOrd="0" presId="urn:microsoft.com/office/officeart/2008/layout/LinedList"/>
    <dgm:cxn modelId="{0CD042CE-4426-4065-9974-5D32884F1250}" type="presParOf" srcId="{0F8F6E2A-DF0F-4976-BF9C-A73F8552F88D}" destId="{442A4BBA-B821-4E1E-B0B3-7A51052FFDD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9E470E-43C7-4624-B5B3-87A6154E897B}"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7647F6D8-3F13-49D6-8063-980815C62A8F}">
      <dgm:prSet/>
      <dgm:spPr/>
      <dgm:t>
        <a:bodyPr/>
        <a:lstStyle/>
        <a:p>
          <a:r>
            <a:rPr lang="tr-TR"/>
            <a:t>AB EUTS Kaynaklı AB’de üretim yapan işletmelerin ödedikleri vergiler kaynaklı rekabet dezavantajı</a:t>
          </a:r>
          <a:endParaRPr lang="en-US"/>
        </a:p>
      </dgm:t>
    </dgm:pt>
    <dgm:pt modelId="{F5175DE0-D4DA-4768-867B-522A321C8359}" type="parTrans" cxnId="{408740B0-B6F6-44E4-966B-94FC28893F28}">
      <dgm:prSet/>
      <dgm:spPr/>
      <dgm:t>
        <a:bodyPr/>
        <a:lstStyle/>
        <a:p>
          <a:endParaRPr lang="en-US"/>
        </a:p>
      </dgm:t>
    </dgm:pt>
    <dgm:pt modelId="{0532FFF7-47A4-4059-B813-1E930BA7A0A4}" type="sibTrans" cxnId="{408740B0-B6F6-44E4-966B-94FC28893F28}">
      <dgm:prSet/>
      <dgm:spPr/>
      <dgm:t>
        <a:bodyPr/>
        <a:lstStyle/>
        <a:p>
          <a:endParaRPr lang="en-US"/>
        </a:p>
      </dgm:t>
    </dgm:pt>
    <dgm:pt modelId="{BA330749-F33A-4A26-A28F-FEA43FBDFBEF}">
      <dgm:prSet/>
      <dgm:spPr/>
      <dgm:t>
        <a:bodyPr/>
        <a:lstStyle/>
        <a:p>
          <a:r>
            <a:rPr lang="tr-TR"/>
            <a:t>AB EUTS kapsamına giren işletmelerin AB sınırları dışına çıkmaları</a:t>
          </a:r>
          <a:endParaRPr lang="en-US"/>
        </a:p>
      </dgm:t>
    </dgm:pt>
    <dgm:pt modelId="{65316159-5A95-4F86-AEF3-D5ED143BA42E}" type="parTrans" cxnId="{D905422B-86F8-4F22-9E36-106C993E8E6D}">
      <dgm:prSet/>
      <dgm:spPr/>
      <dgm:t>
        <a:bodyPr/>
        <a:lstStyle/>
        <a:p>
          <a:endParaRPr lang="en-US"/>
        </a:p>
      </dgm:t>
    </dgm:pt>
    <dgm:pt modelId="{30FDA509-4993-4EB9-9120-1D30D8C6585C}" type="sibTrans" cxnId="{D905422B-86F8-4F22-9E36-106C993E8E6D}">
      <dgm:prSet/>
      <dgm:spPr/>
      <dgm:t>
        <a:bodyPr/>
        <a:lstStyle/>
        <a:p>
          <a:endParaRPr lang="en-US"/>
        </a:p>
      </dgm:t>
    </dgm:pt>
    <dgm:pt modelId="{E4941DF5-3EB5-49B1-B453-D427636399F2}">
      <dgm:prSet/>
      <dgm:spPr/>
      <dgm:t>
        <a:bodyPr/>
        <a:lstStyle/>
        <a:p>
          <a:r>
            <a:rPr lang="tr-TR"/>
            <a:t>İstihdam yaratmadaki sorunlar</a:t>
          </a:r>
          <a:endParaRPr lang="en-US"/>
        </a:p>
      </dgm:t>
    </dgm:pt>
    <dgm:pt modelId="{78D435D5-5148-42FB-AE3F-B948FD474A03}" type="parTrans" cxnId="{75A7BAD8-49BA-46CF-B52D-8232E9C05DA8}">
      <dgm:prSet/>
      <dgm:spPr/>
      <dgm:t>
        <a:bodyPr/>
        <a:lstStyle/>
        <a:p>
          <a:endParaRPr lang="en-US"/>
        </a:p>
      </dgm:t>
    </dgm:pt>
    <dgm:pt modelId="{C2433F61-F2E9-4750-AC72-1AF37C1F597F}" type="sibTrans" cxnId="{75A7BAD8-49BA-46CF-B52D-8232E9C05DA8}">
      <dgm:prSet/>
      <dgm:spPr/>
      <dgm:t>
        <a:bodyPr/>
        <a:lstStyle/>
        <a:p>
          <a:endParaRPr lang="en-US"/>
        </a:p>
      </dgm:t>
    </dgm:pt>
    <dgm:pt modelId="{76A49C51-2A3C-4D5C-A92B-4EDC2A543C9F}" type="pres">
      <dgm:prSet presAssocID="{639E470E-43C7-4624-B5B3-87A6154E897B}" presName="vert0" presStyleCnt="0">
        <dgm:presLayoutVars>
          <dgm:dir/>
          <dgm:animOne val="branch"/>
          <dgm:animLvl val="lvl"/>
        </dgm:presLayoutVars>
      </dgm:prSet>
      <dgm:spPr/>
    </dgm:pt>
    <dgm:pt modelId="{8ADE0BE5-821A-4D83-A63A-BFFBCA6C4D2A}" type="pres">
      <dgm:prSet presAssocID="{7647F6D8-3F13-49D6-8063-980815C62A8F}" presName="thickLine" presStyleLbl="alignNode1" presStyleIdx="0" presStyleCnt="3"/>
      <dgm:spPr/>
    </dgm:pt>
    <dgm:pt modelId="{8DFF3096-9FC0-4EF1-8658-9D891820948E}" type="pres">
      <dgm:prSet presAssocID="{7647F6D8-3F13-49D6-8063-980815C62A8F}" presName="horz1" presStyleCnt="0"/>
      <dgm:spPr/>
    </dgm:pt>
    <dgm:pt modelId="{4B469D2C-0AA4-4F72-A782-E535DB926199}" type="pres">
      <dgm:prSet presAssocID="{7647F6D8-3F13-49D6-8063-980815C62A8F}" presName="tx1" presStyleLbl="revTx" presStyleIdx="0" presStyleCnt="3"/>
      <dgm:spPr/>
    </dgm:pt>
    <dgm:pt modelId="{59E10551-310F-49F9-B2CC-0331E74D3986}" type="pres">
      <dgm:prSet presAssocID="{7647F6D8-3F13-49D6-8063-980815C62A8F}" presName="vert1" presStyleCnt="0"/>
      <dgm:spPr/>
    </dgm:pt>
    <dgm:pt modelId="{E70B9F77-1E57-4D2C-87C2-AF5C07000C5E}" type="pres">
      <dgm:prSet presAssocID="{BA330749-F33A-4A26-A28F-FEA43FBDFBEF}" presName="thickLine" presStyleLbl="alignNode1" presStyleIdx="1" presStyleCnt="3"/>
      <dgm:spPr/>
    </dgm:pt>
    <dgm:pt modelId="{DCF73C7D-609C-42AF-B617-215E4A1043AA}" type="pres">
      <dgm:prSet presAssocID="{BA330749-F33A-4A26-A28F-FEA43FBDFBEF}" presName="horz1" presStyleCnt="0"/>
      <dgm:spPr/>
    </dgm:pt>
    <dgm:pt modelId="{4BF68702-C98C-479F-A323-163BB5F8ECD5}" type="pres">
      <dgm:prSet presAssocID="{BA330749-F33A-4A26-A28F-FEA43FBDFBEF}" presName="tx1" presStyleLbl="revTx" presStyleIdx="1" presStyleCnt="3"/>
      <dgm:spPr/>
    </dgm:pt>
    <dgm:pt modelId="{2CE2CC94-55C7-4BAC-869F-F7745CF1D905}" type="pres">
      <dgm:prSet presAssocID="{BA330749-F33A-4A26-A28F-FEA43FBDFBEF}" presName="vert1" presStyleCnt="0"/>
      <dgm:spPr/>
    </dgm:pt>
    <dgm:pt modelId="{4F450423-E071-4B5D-83D9-B32B7D3CE457}" type="pres">
      <dgm:prSet presAssocID="{E4941DF5-3EB5-49B1-B453-D427636399F2}" presName="thickLine" presStyleLbl="alignNode1" presStyleIdx="2" presStyleCnt="3"/>
      <dgm:spPr/>
    </dgm:pt>
    <dgm:pt modelId="{52AFDEC7-0F49-4094-8648-3ED0E13A207A}" type="pres">
      <dgm:prSet presAssocID="{E4941DF5-3EB5-49B1-B453-D427636399F2}" presName="horz1" presStyleCnt="0"/>
      <dgm:spPr/>
    </dgm:pt>
    <dgm:pt modelId="{6CF98105-E44F-4592-9A03-4CDFACD9DBB3}" type="pres">
      <dgm:prSet presAssocID="{E4941DF5-3EB5-49B1-B453-D427636399F2}" presName="tx1" presStyleLbl="revTx" presStyleIdx="2" presStyleCnt="3"/>
      <dgm:spPr/>
    </dgm:pt>
    <dgm:pt modelId="{CF62FE2A-FC23-4EFD-92A8-6DF347336B06}" type="pres">
      <dgm:prSet presAssocID="{E4941DF5-3EB5-49B1-B453-D427636399F2}" presName="vert1" presStyleCnt="0"/>
      <dgm:spPr/>
    </dgm:pt>
  </dgm:ptLst>
  <dgm:cxnLst>
    <dgm:cxn modelId="{4983FE00-1032-470E-8B21-12066111FC73}" type="presOf" srcId="{7647F6D8-3F13-49D6-8063-980815C62A8F}" destId="{4B469D2C-0AA4-4F72-A782-E535DB926199}" srcOrd="0" destOrd="0" presId="urn:microsoft.com/office/officeart/2008/layout/LinedList"/>
    <dgm:cxn modelId="{D905422B-86F8-4F22-9E36-106C993E8E6D}" srcId="{639E470E-43C7-4624-B5B3-87A6154E897B}" destId="{BA330749-F33A-4A26-A28F-FEA43FBDFBEF}" srcOrd="1" destOrd="0" parTransId="{65316159-5A95-4F86-AEF3-D5ED143BA42E}" sibTransId="{30FDA509-4993-4EB9-9120-1D30D8C6585C}"/>
    <dgm:cxn modelId="{408740B0-B6F6-44E4-966B-94FC28893F28}" srcId="{639E470E-43C7-4624-B5B3-87A6154E897B}" destId="{7647F6D8-3F13-49D6-8063-980815C62A8F}" srcOrd="0" destOrd="0" parTransId="{F5175DE0-D4DA-4768-867B-522A321C8359}" sibTransId="{0532FFF7-47A4-4059-B813-1E930BA7A0A4}"/>
    <dgm:cxn modelId="{F40A68CE-1507-49DA-AC5D-1BFCDDFD04BB}" type="presOf" srcId="{E4941DF5-3EB5-49B1-B453-D427636399F2}" destId="{6CF98105-E44F-4592-9A03-4CDFACD9DBB3}" srcOrd="0" destOrd="0" presId="urn:microsoft.com/office/officeart/2008/layout/LinedList"/>
    <dgm:cxn modelId="{8823DCD7-3225-461F-A9A0-459195183F1B}" type="presOf" srcId="{639E470E-43C7-4624-B5B3-87A6154E897B}" destId="{76A49C51-2A3C-4D5C-A92B-4EDC2A543C9F}" srcOrd="0" destOrd="0" presId="urn:microsoft.com/office/officeart/2008/layout/LinedList"/>
    <dgm:cxn modelId="{75A7BAD8-49BA-46CF-B52D-8232E9C05DA8}" srcId="{639E470E-43C7-4624-B5B3-87A6154E897B}" destId="{E4941DF5-3EB5-49B1-B453-D427636399F2}" srcOrd="2" destOrd="0" parTransId="{78D435D5-5148-42FB-AE3F-B948FD474A03}" sibTransId="{C2433F61-F2E9-4750-AC72-1AF37C1F597F}"/>
    <dgm:cxn modelId="{785796E5-61F5-4839-AAA6-D1B71812824D}" type="presOf" srcId="{BA330749-F33A-4A26-A28F-FEA43FBDFBEF}" destId="{4BF68702-C98C-479F-A323-163BB5F8ECD5}" srcOrd="0" destOrd="0" presId="urn:microsoft.com/office/officeart/2008/layout/LinedList"/>
    <dgm:cxn modelId="{82C74CE0-EE66-4EAC-937E-E150871EF22C}" type="presParOf" srcId="{76A49C51-2A3C-4D5C-A92B-4EDC2A543C9F}" destId="{8ADE0BE5-821A-4D83-A63A-BFFBCA6C4D2A}" srcOrd="0" destOrd="0" presId="urn:microsoft.com/office/officeart/2008/layout/LinedList"/>
    <dgm:cxn modelId="{B756CA90-1162-40B3-8F3D-BB4A1E45FA71}" type="presParOf" srcId="{76A49C51-2A3C-4D5C-A92B-4EDC2A543C9F}" destId="{8DFF3096-9FC0-4EF1-8658-9D891820948E}" srcOrd="1" destOrd="0" presId="urn:microsoft.com/office/officeart/2008/layout/LinedList"/>
    <dgm:cxn modelId="{8EA7D690-EC73-49F5-A5B3-F3951B4C436F}" type="presParOf" srcId="{8DFF3096-9FC0-4EF1-8658-9D891820948E}" destId="{4B469D2C-0AA4-4F72-A782-E535DB926199}" srcOrd="0" destOrd="0" presId="urn:microsoft.com/office/officeart/2008/layout/LinedList"/>
    <dgm:cxn modelId="{0EA0B420-F573-4812-80AD-C7D963EE4A98}" type="presParOf" srcId="{8DFF3096-9FC0-4EF1-8658-9D891820948E}" destId="{59E10551-310F-49F9-B2CC-0331E74D3986}" srcOrd="1" destOrd="0" presId="urn:microsoft.com/office/officeart/2008/layout/LinedList"/>
    <dgm:cxn modelId="{9FC0255F-69F9-4404-9A91-47030D55068F}" type="presParOf" srcId="{76A49C51-2A3C-4D5C-A92B-4EDC2A543C9F}" destId="{E70B9F77-1E57-4D2C-87C2-AF5C07000C5E}" srcOrd="2" destOrd="0" presId="urn:microsoft.com/office/officeart/2008/layout/LinedList"/>
    <dgm:cxn modelId="{68B2E3B0-4BDC-4A70-9082-FBD33D8B7437}" type="presParOf" srcId="{76A49C51-2A3C-4D5C-A92B-4EDC2A543C9F}" destId="{DCF73C7D-609C-42AF-B617-215E4A1043AA}" srcOrd="3" destOrd="0" presId="urn:microsoft.com/office/officeart/2008/layout/LinedList"/>
    <dgm:cxn modelId="{6A5F6F4E-A6CD-43C5-A37F-94D72BE92AFB}" type="presParOf" srcId="{DCF73C7D-609C-42AF-B617-215E4A1043AA}" destId="{4BF68702-C98C-479F-A323-163BB5F8ECD5}" srcOrd="0" destOrd="0" presId="urn:microsoft.com/office/officeart/2008/layout/LinedList"/>
    <dgm:cxn modelId="{F5699263-F6B5-43D3-B05F-6F1A30CE20BF}" type="presParOf" srcId="{DCF73C7D-609C-42AF-B617-215E4A1043AA}" destId="{2CE2CC94-55C7-4BAC-869F-F7745CF1D905}" srcOrd="1" destOrd="0" presId="urn:microsoft.com/office/officeart/2008/layout/LinedList"/>
    <dgm:cxn modelId="{74ECEBC6-8A8B-4E51-83A4-57F385B7CA76}" type="presParOf" srcId="{76A49C51-2A3C-4D5C-A92B-4EDC2A543C9F}" destId="{4F450423-E071-4B5D-83D9-B32B7D3CE457}" srcOrd="4" destOrd="0" presId="urn:microsoft.com/office/officeart/2008/layout/LinedList"/>
    <dgm:cxn modelId="{740FC36F-6876-46F3-944C-4D5793A15195}" type="presParOf" srcId="{76A49C51-2A3C-4D5C-A92B-4EDC2A543C9F}" destId="{52AFDEC7-0F49-4094-8648-3ED0E13A207A}" srcOrd="5" destOrd="0" presId="urn:microsoft.com/office/officeart/2008/layout/LinedList"/>
    <dgm:cxn modelId="{F0C26489-D3D4-4E15-9AE5-97A8D395C0CB}" type="presParOf" srcId="{52AFDEC7-0F49-4094-8648-3ED0E13A207A}" destId="{6CF98105-E44F-4592-9A03-4CDFACD9DBB3}" srcOrd="0" destOrd="0" presId="urn:microsoft.com/office/officeart/2008/layout/LinedList"/>
    <dgm:cxn modelId="{05426530-A478-4653-B253-2DE1742B3CC7}" type="presParOf" srcId="{52AFDEC7-0F49-4094-8648-3ED0E13A207A}" destId="{CF62FE2A-FC23-4EFD-92A8-6DF347336B0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E1C065-5FB6-46F4-93D9-5A90AF8D087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D2A2AFE-C862-4514-A0BA-45D1D33A4430}">
      <dgm:prSet/>
      <dgm:spPr/>
      <dgm:t>
        <a:bodyPr/>
        <a:lstStyle/>
        <a:p>
          <a:pPr algn="ctr"/>
          <a:r>
            <a:rPr lang="tr-TR" b="1" i="0" dirty="0">
              <a:solidFill>
                <a:schemeClr val="accent2">
                  <a:lumMod val="60000"/>
                  <a:lumOff val="40000"/>
                </a:schemeClr>
              </a:solidFill>
            </a:rPr>
            <a:t>21 Haziran 2019 </a:t>
          </a:r>
          <a:r>
            <a:rPr lang="tr-TR" b="0" i="0" dirty="0"/>
            <a:t>tarihinde Avrupa Konseyi, 2019-2024 için yeni bir stratejik gündemi kabul etti.</a:t>
          </a:r>
          <a:endParaRPr lang="en-US" dirty="0"/>
        </a:p>
      </dgm:t>
    </dgm:pt>
    <dgm:pt modelId="{8908BEC7-B884-4E48-9D37-3F4443A67132}" type="parTrans" cxnId="{0225B7FB-0E2F-470A-8638-F6C4421007D9}">
      <dgm:prSet/>
      <dgm:spPr/>
      <dgm:t>
        <a:bodyPr/>
        <a:lstStyle/>
        <a:p>
          <a:endParaRPr lang="en-US"/>
        </a:p>
      </dgm:t>
    </dgm:pt>
    <dgm:pt modelId="{86FFFD42-83B1-411B-8271-A24DFA92B5EB}" type="sibTrans" cxnId="{0225B7FB-0E2F-470A-8638-F6C4421007D9}">
      <dgm:prSet/>
      <dgm:spPr/>
      <dgm:t>
        <a:bodyPr/>
        <a:lstStyle/>
        <a:p>
          <a:endParaRPr lang="en-US"/>
        </a:p>
      </dgm:t>
    </dgm:pt>
    <dgm:pt modelId="{D3B2C510-4FA3-48C7-88BF-D8A8DDFDC5DF}">
      <dgm:prSet/>
      <dgm:spPr/>
      <dgm:t>
        <a:bodyPr/>
        <a:lstStyle/>
        <a:p>
          <a:pPr algn="ctr"/>
          <a:r>
            <a:rPr lang="tr-TR" b="0" i="0" dirty="0"/>
            <a:t>Mutabakat çerçevesinde oluşturan AB İklim Yasası taslağı (</a:t>
          </a:r>
          <a:r>
            <a:rPr lang="tr-TR" b="1" i="1" dirty="0"/>
            <a:t>EU </a:t>
          </a:r>
          <a:r>
            <a:rPr lang="tr-TR" b="1" i="1" dirty="0" err="1"/>
            <a:t>Climate</a:t>
          </a:r>
          <a:r>
            <a:rPr lang="tr-TR" b="1" i="1" dirty="0"/>
            <a:t> </a:t>
          </a:r>
          <a:r>
            <a:rPr lang="tr-TR" b="1" i="1" dirty="0" err="1"/>
            <a:t>Law</a:t>
          </a:r>
          <a:r>
            <a:rPr lang="tr-TR" b="0" i="0" dirty="0"/>
            <a:t>) AB Komisyonu tarafından </a:t>
          </a:r>
          <a:r>
            <a:rPr lang="tr-TR" b="1" i="0" dirty="0">
              <a:solidFill>
                <a:schemeClr val="accent2">
                  <a:lumMod val="75000"/>
                </a:schemeClr>
              </a:solidFill>
            </a:rPr>
            <a:t>4 Mart 2020 </a:t>
          </a:r>
          <a:r>
            <a:rPr lang="tr-TR" b="0" i="0" dirty="0"/>
            <a:t>tarihinde AB Parlamentosuna sunuldu</a:t>
          </a:r>
          <a:endParaRPr lang="en-US" dirty="0"/>
        </a:p>
      </dgm:t>
    </dgm:pt>
    <dgm:pt modelId="{6D3D4F11-C761-41C1-BA41-95016BAF9C56}" type="parTrans" cxnId="{6F612B81-FB50-4672-B18A-F467F05F3AD5}">
      <dgm:prSet/>
      <dgm:spPr/>
      <dgm:t>
        <a:bodyPr/>
        <a:lstStyle/>
        <a:p>
          <a:endParaRPr lang="en-US"/>
        </a:p>
      </dgm:t>
    </dgm:pt>
    <dgm:pt modelId="{C45B6BE8-6FDA-41B1-8424-CC2381291308}" type="sibTrans" cxnId="{6F612B81-FB50-4672-B18A-F467F05F3AD5}">
      <dgm:prSet/>
      <dgm:spPr/>
      <dgm:t>
        <a:bodyPr/>
        <a:lstStyle/>
        <a:p>
          <a:endParaRPr lang="en-US"/>
        </a:p>
      </dgm:t>
    </dgm:pt>
    <dgm:pt modelId="{153B321C-5371-434A-A938-C49E1E9E06E2}">
      <dgm:prSet/>
      <dgm:spPr/>
      <dgm:t>
        <a:bodyPr/>
        <a:lstStyle/>
        <a:p>
          <a:pPr algn="ctr"/>
          <a:r>
            <a:rPr lang="tr-TR" b="1" i="0" dirty="0">
              <a:solidFill>
                <a:schemeClr val="accent2">
                  <a:lumMod val="75000"/>
                </a:schemeClr>
              </a:solidFill>
            </a:rPr>
            <a:t>21 Nisan 2021 </a:t>
          </a:r>
          <a:r>
            <a:rPr lang="tr-TR" b="0" i="0" dirty="0"/>
            <a:t>tarihinde AB Konseyi ve AB Parlamentosu İklim Yasası üzerinde uzlaşmaya vardılar</a:t>
          </a:r>
          <a:endParaRPr lang="en-US" dirty="0"/>
        </a:p>
      </dgm:t>
    </dgm:pt>
    <dgm:pt modelId="{2E3B2654-5268-4846-8E12-2CC0D63F0FAD}" type="parTrans" cxnId="{60DAC552-AB0B-4166-B55E-D6692857961D}">
      <dgm:prSet/>
      <dgm:spPr/>
      <dgm:t>
        <a:bodyPr/>
        <a:lstStyle/>
        <a:p>
          <a:endParaRPr lang="en-US"/>
        </a:p>
      </dgm:t>
    </dgm:pt>
    <dgm:pt modelId="{3440104A-C3ED-495C-8EDF-5338345E32DC}" type="sibTrans" cxnId="{60DAC552-AB0B-4166-B55E-D6692857961D}">
      <dgm:prSet/>
      <dgm:spPr/>
      <dgm:t>
        <a:bodyPr/>
        <a:lstStyle/>
        <a:p>
          <a:endParaRPr lang="en-US"/>
        </a:p>
      </dgm:t>
    </dgm:pt>
    <dgm:pt modelId="{0B5C8921-0FF5-425C-B96C-99437DA1F494}">
      <dgm:prSet/>
      <dgm:spPr/>
      <dgm:t>
        <a:bodyPr/>
        <a:lstStyle/>
        <a:p>
          <a:pPr algn="ctr"/>
          <a:r>
            <a:rPr lang="tr-TR" b="1" i="0" dirty="0">
              <a:solidFill>
                <a:schemeClr val="accent2">
                  <a:lumMod val="75000"/>
                </a:schemeClr>
              </a:solidFill>
            </a:rPr>
            <a:t>9 Temmuz 2021 </a:t>
          </a:r>
          <a:r>
            <a:rPr lang="tr-TR" b="0" i="0" dirty="0"/>
            <a:t>tarihinde AB Resmi Gazetesinde Yayınlandı</a:t>
          </a:r>
          <a:r>
            <a:rPr lang="tr-TR" dirty="0"/>
            <a:t>.</a:t>
          </a:r>
          <a:endParaRPr lang="en-US" dirty="0"/>
        </a:p>
      </dgm:t>
    </dgm:pt>
    <dgm:pt modelId="{5EDF9DCC-9FF5-4B0D-A72F-7587C07EC9E1}" type="parTrans" cxnId="{8A68A3D8-C09C-4778-8A54-7BF5E665DA54}">
      <dgm:prSet/>
      <dgm:spPr/>
      <dgm:t>
        <a:bodyPr/>
        <a:lstStyle/>
        <a:p>
          <a:endParaRPr lang="en-US"/>
        </a:p>
      </dgm:t>
    </dgm:pt>
    <dgm:pt modelId="{A5904D59-B845-4933-B248-D44C614D4F26}" type="sibTrans" cxnId="{8A68A3D8-C09C-4778-8A54-7BF5E665DA54}">
      <dgm:prSet/>
      <dgm:spPr/>
      <dgm:t>
        <a:bodyPr/>
        <a:lstStyle/>
        <a:p>
          <a:endParaRPr lang="en-US"/>
        </a:p>
      </dgm:t>
    </dgm:pt>
    <dgm:pt modelId="{4D8860F7-3214-4D85-8741-8664C670C749}" type="pres">
      <dgm:prSet presAssocID="{A9E1C065-5FB6-46F4-93D9-5A90AF8D0870}" presName="linear" presStyleCnt="0">
        <dgm:presLayoutVars>
          <dgm:animLvl val="lvl"/>
          <dgm:resizeHandles val="exact"/>
        </dgm:presLayoutVars>
      </dgm:prSet>
      <dgm:spPr/>
    </dgm:pt>
    <dgm:pt modelId="{F8E0EEAA-0D8F-4927-91C7-23181A104487}" type="pres">
      <dgm:prSet presAssocID="{9D2A2AFE-C862-4514-A0BA-45D1D33A4430}" presName="parentText" presStyleLbl="node1" presStyleIdx="0" presStyleCnt="4">
        <dgm:presLayoutVars>
          <dgm:chMax val="0"/>
          <dgm:bulletEnabled val="1"/>
        </dgm:presLayoutVars>
      </dgm:prSet>
      <dgm:spPr/>
    </dgm:pt>
    <dgm:pt modelId="{2E6DBE05-78BF-48DA-A8A9-9852AF5EECCE}" type="pres">
      <dgm:prSet presAssocID="{86FFFD42-83B1-411B-8271-A24DFA92B5EB}" presName="spacer" presStyleCnt="0"/>
      <dgm:spPr/>
    </dgm:pt>
    <dgm:pt modelId="{B98E2ADB-C7AE-4CD1-B9C0-020796476CF4}" type="pres">
      <dgm:prSet presAssocID="{D3B2C510-4FA3-48C7-88BF-D8A8DDFDC5DF}" presName="parentText" presStyleLbl="node1" presStyleIdx="1" presStyleCnt="4">
        <dgm:presLayoutVars>
          <dgm:chMax val="0"/>
          <dgm:bulletEnabled val="1"/>
        </dgm:presLayoutVars>
      </dgm:prSet>
      <dgm:spPr/>
    </dgm:pt>
    <dgm:pt modelId="{10B44F2C-FE21-45D2-9CC9-874B439D6C94}" type="pres">
      <dgm:prSet presAssocID="{C45B6BE8-6FDA-41B1-8424-CC2381291308}" presName="spacer" presStyleCnt="0"/>
      <dgm:spPr/>
    </dgm:pt>
    <dgm:pt modelId="{BA5A2E2C-1CA5-4ECC-8A05-4C9D68328C1B}" type="pres">
      <dgm:prSet presAssocID="{153B321C-5371-434A-A938-C49E1E9E06E2}" presName="parentText" presStyleLbl="node1" presStyleIdx="2" presStyleCnt="4">
        <dgm:presLayoutVars>
          <dgm:chMax val="0"/>
          <dgm:bulletEnabled val="1"/>
        </dgm:presLayoutVars>
      </dgm:prSet>
      <dgm:spPr/>
    </dgm:pt>
    <dgm:pt modelId="{BF977858-77D8-4BC1-AC5C-651A5569F546}" type="pres">
      <dgm:prSet presAssocID="{3440104A-C3ED-495C-8EDF-5338345E32DC}" presName="spacer" presStyleCnt="0"/>
      <dgm:spPr/>
    </dgm:pt>
    <dgm:pt modelId="{2EF3FC90-02F9-4FD3-BAC3-21C929668370}" type="pres">
      <dgm:prSet presAssocID="{0B5C8921-0FF5-425C-B96C-99437DA1F494}" presName="parentText" presStyleLbl="node1" presStyleIdx="3" presStyleCnt="4">
        <dgm:presLayoutVars>
          <dgm:chMax val="0"/>
          <dgm:bulletEnabled val="1"/>
        </dgm:presLayoutVars>
      </dgm:prSet>
      <dgm:spPr/>
    </dgm:pt>
  </dgm:ptLst>
  <dgm:cxnLst>
    <dgm:cxn modelId="{1244B110-C59C-4C65-B906-24B5E4AF6CA3}" type="presOf" srcId="{153B321C-5371-434A-A938-C49E1E9E06E2}" destId="{BA5A2E2C-1CA5-4ECC-8A05-4C9D68328C1B}" srcOrd="0" destOrd="0" presId="urn:microsoft.com/office/officeart/2005/8/layout/vList2"/>
    <dgm:cxn modelId="{0512C921-D01E-4D89-A89C-7E1433309422}" type="presOf" srcId="{9D2A2AFE-C862-4514-A0BA-45D1D33A4430}" destId="{F8E0EEAA-0D8F-4927-91C7-23181A104487}" srcOrd="0" destOrd="0" presId="urn:microsoft.com/office/officeart/2005/8/layout/vList2"/>
    <dgm:cxn modelId="{60DAC552-AB0B-4166-B55E-D6692857961D}" srcId="{A9E1C065-5FB6-46F4-93D9-5A90AF8D0870}" destId="{153B321C-5371-434A-A938-C49E1E9E06E2}" srcOrd="2" destOrd="0" parTransId="{2E3B2654-5268-4846-8E12-2CC0D63F0FAD}" sibTransId="{3440104A-C3ED-495C-8EDF-5338345E32DC}"/>
    <dgm:cxn modelId="{6F612B81-FB50-4672-B18A-F467F05F3AD5}" srcId="{A9E1C065-5FB6-46F4-93D9-5A90AF8D0870}" destId="{D3B2C510-4FA3-48C7-88BF-D8A8DDFDC5DF}" srcOrd="1" destOrd="0" parTransId="{6D3D4F11-C761-41C1-BA41-95016BAF9C56}" sibTransId="{C45B6BE8-6FDA-41B1-8424-CC2381291308}"/>
    <dgm:cxn modelId="{1E8D75A2-B80E-4693-94E8-79EDCF3484F6}" type="presOf" srcId="{A9E1C065-5FB6-46F4-93D9-5A90AF8D0870}" destId="{4D8860F7-3214-4D85-8741-8664C670C749}" srcOrd="0" destOrd="0" presId="urn:microsoft.com/office/officeart/2005/8/layout/vList2"/>
    <dgm:cxn modelId="{DCFB80BC-9D12-4227-9279-1729E8A1F3E0}" type="presOf" srcId="{D3B2C510-4FA3-48C7-88BF-D8A8DDFDC5DF}" destId="{B98E2ADB-C7AE-4CD1-B9C0-020796476CF4}" srcOrd="0" destOrd="0" presId="urn:microsoft.com/office/officeart/2005/8/layout/vList2"/>
    <dgm:cxn modelId="{A5DE32C3-0EFC-4636-AA87-B64AF4FF90CB}" type="presOf" srcId="{0B5C8921-0FF5-425C-B96C-99437DA1F494}" destId="{2EF3FC90-02F9-4FD3-BAC3-21C929668370}" srcOrd="0" destOrd="0" presId="urn:microsoft.com/office/officeart/2005/8/layout/vList2"/>
    <dgm:cxn modelId="{8A68A3D8-C09C-4778-8A54-7BF5E665DA54}" srcId="{A9E1C065-5FB6-46F4-93D9-5A90AF8D0870}" destId="{0B5C8921-0FF5-425C-B96C-99437DA1F494}" srcOrd="3" destOrd="0" parTransId="{5EDF9DCC-9FF5-4B0D-A72F-7587C07EC9E1}" sibTransId="{A5904D59-B845-4933-B248-D44C614D4F26}"/>
    <dgm:cxn modelId="{0225B7FB-0E2F-470A-8638-F6C4421007D9}" srcId="{A9E1C065-5FB6-46F4-93D9-5A90AF8D0870}" destId="{9D2A2AFE-C862-4514-A0BA-45D1D33A4430}" srcOrd="0" destOrd="0" parTransId="{8908BEC7-B884-4E48-9D37-3F4443A67132}" sibTransId="{86FFFD42-83B1-411B-8271-A24DFA92B5EB}"/>
    <dgm:cxn modelId="{D597D59D-4BB1-4606-8BE2-FB1BA432FF55}" type="presParOf" srcId="{4D8860F7-3214-4D85-8741-8664C670C749}" destId="{F8E0EEAA-0D8F-4927-91C7-23181A104487}" srcOrd="0" destOrd="0" presId="urn:microsoft.com/office/officeart/2005/8/layout/vList2"/>
    <dgm:cxn modelId="{3CE8071A-D5A0-4B61-B59D-E5F47CEB38F7}" type="presParOf" srcId="{4D8860F7-3214-4D85-8741-8664C670C749}" destId="{2E6DBE05-78BF-48DA-A8A9-9852AF5EECCE}" srcOrd="1" destOrd="0" presId="urn:microsoft.com/office/officeart/2005/8/layout/vList2"/>
    <dgm:cxn modelId="{663BEC1B-C2BF-46DB-97DB-6B92A5CB14A1}" type="presParOf" srcId="{4D8860F7-3214-4D85-8741-8664C670C749}" destId="{B98E2ADB-C7AE-4CD1-B9C0-020796476CF4}" srcOrd="2" destOrd="0" presId="urn:microsoft.com/office/officeart/2005/8/layout/vList2"/>
    <dgm:cxn modelId="{DB51C17D-9E81-44B4-9295-58665EB28E0B}" type="presParOf" srcId="{4D8860F7-3214-4D85-8741-8664C670C749}" destId="{10B44F2C-FE21-45D2-9CC9-874B439D6C94}" srcOrd="3" destOrd="0" presId="urn:microsoft.com/office/officeart/2005/8/layout/vList2"/>
    <dgm:cxn modelId="{C3E0824B-912E-4110-8E48-3126C9C7CFCB}" type="presParOf" srcId="{4D8860F7-3214-4D85-8741-8664C670C749}" destId="{BA5A2E2C-1CA5-4ECC-8A05-4C9D68328C1B}" srcOrd="4" destOrd="0" presId="urn:microsoft.com/office/officeart/2005/8/layout/vList2"/>
    <dgm:cxn modelId="{59323DD2-90E6-468E-B85E-5541C8BA910E}" type="presParOf" srcId="{4D8860F7-3214-4D85-8741-8664C670C749}" destId="{BF977858-77D8-4BC1-AC5C-651A5569F546}" srcOrd="5" destOrd="0" presId="urn:microsoft.com/office/officeart/2005/8/layout/vList2"/>
    <dgm:cxn modelId="{EFAC119B-6A8C-4866-9E22-695297B30A00}" type="presParOf" srcId="{4D8860F7-3214-4D85-8741-8664C670C749}" destId="{2EF3FC90-02F9-4FD3-BAC3-21C92966837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F12D1B-BB78-43EB-8EAD-A6E7E29D885C}" type="doc">
      <dgm:prSet loTypeId="urn:microsoft.com/office/officeart/2005/8/layout/vList2" loCatId="list" qsTypeId="urn:microsoft.com/office/officeart/2005/8/quickstyle/simple2" qsCatId="simple" csTypeId="urn:microsoft.com/office/officeart/2005/8/colors/colorful1" csCatId="colorful" phldr="1"/>
      <dgm:spPr/>
      <dgm:t>
        <a:bodyPr/>
        <a:lstStyle/>
        <a:p>
          <a:endParaRPr lang="en-US"/>
        </a:p>
      </dgm:t>
    </dgm:pt>
    <dgm:pt modelId="{5C9D92D4-13B8-43E4-9534-0330BE6A0738}">
      <dgm:prSet/>
      <dgm:spPr/>
      <dgm:t>
        <a:bodyPr/>
        <a:lstStyle/>
        <a:p>
          <a:r>
            <a:rPr lang="tr-TR" b="1" dirty="0">
              <a:solidFill>
                <a:schemeClr val="tx1"/>
              </a:solidFill>
              <a:effectLst/>
              <a:latin typeface="Verdana" panose="020B0604030504040204" pitchFamily="34" charset="0"/>
              <a:ea typeface="Verdana" panose="020B0604030504040204" pitchFamily="34" charset="0"/>
            </a:rPr>
            <a:t>AB Emisyon Ticareti Sistemini (EU ETS) </a:t>
          </a:r>
          <a:r>
            <a:rPr lang="tr-TR" dirty="0">
              <a:solidFill>
                <a:srgbClr val="FFFFFF"/>
              </a:solidFill>
              <a:effectLst/>
              <a:latin typeface="Verdana" panose="020B0604030504040204" pitchFamily="34" charset="0"/>
              <a:ea typeface="Verdana" panose="020B0604030504040204" pitchFamily="34" charset="0"/>
            </a:rPr>
            <a:t>güçlendirerek ve şimdiye kadar emisyon </a:t>
          </a:r>
          <a:r>
            <a:rPr lang="tr-TR" dirty="0" err="1">
              <a:solidFill>
                <a:srgbClr val="FFFFFF"/>
              </a:solidFill>
              <a:effectLst/>
              <a:latin typeface="Verdana" panose="020B0604030504040204" pitchFamily="34" charset="0"/>
              <a:ea typeface="Verdana" panose="020B0604030504040204" pitchFamily="34" charset="0"/>
            </a:rPr>
            <a:t>azaltımlarının</a:t>
          </a:r>
          <a:r>
            <a:rPr lang="tr-TR" dirty="0">
              <a:solidFill>
                <a:srgbClr val="FFFFFF"/>
              </a:solidFill>
              <a:effectLst/>
              <a:latin typeface="Verdana" panose="020B0604030504040204" pitchFamily="34" charset="0"/>
              <a:ea typeface="Verdana" panose="020B0604030504040204" pitchFamily="34" charset="0"/>
            </a:rPr>
            <a:t> eksik olduğu yeni sektörlere uygulamak, </a:t>
          </a:r>
          <a:endParaRPr lang="en-US" dirty="0"/>
        </a:p>
      </dgm:t>
    </dgm:pt>
    <dgm:pt modelId="{F5A3C606-0291-43EF-A8C3-351F6AF93EEE}" type="parTrans" cxnId="{24A410AF-5514-4486-9527-DEDFF6EA9E75}">
      <dgm:prSet/>
      <dgm:spPr/>
      <dgm:t>
        <a:bodyPr/>
        <a:lstStyle/>
        <a:p>
          <a:endParaRPr lang="en-US"/>
        </a:p>
      </dgm:t>
    </dgm:pt>
    <dgm:pt modelId="{969BCB1E-3646-4723-9D36-8ED3A36258BC}" type="sibTrans" cxnId="{24A410AF-5514-4486-9527-DEDFF6EA9E75}">
      <dgm:prSet/>
      <dgm:spPr/>
      <dgm:t>
        <a:bodyPr/>
        <a:lstStyle/>
        <a:p>
          <a:endParaRPr lang="en-US"/>
        </a:p>
      </dgm:t>
    </dgm:pt>
    <dgm:pt modelId="{00F7D8D1-A8E4-4D8B-987A-5C100630C3B6}" type="pres">
      <dgm:prSet presAssocID="{04F12D1B-BB78-43EB-8EAD-A6E7E29D885C}" presName="linear" presStyleCnt="0">
        <dgm:presLayoutVars>
          <dgm:animLvl val="lvl"/>
          <dgm:resizeHandles val="exact"/>
        </dgm:presLayoutVars>
      </dgm:prSet>
      <dgm:spPr/>
    </dgm:pt>
    <dgm:pt modelId="{524A06C3-FFAB-4431-8999-E29666F520F5}" type="pres">
      <dgm:prSet presAssocID="{5C9D92D4-13B8-43E4-9534-0330BE6A0738}" presName="parentText" presStyleLbl="node1" presStyleIdx="0" presStyleCnt="1">
        <dgm:presLayoutVars>
          <dgm:chMax val="0"/>
          <dgm:bulletEnabled val="1"/>
        </dgm:presLayoutVars>
      </dgm:prSet>
      <dgm:spPr/>
    </dgm:pt>
  </dgm:ptLst>
  <dgm:cxnLst>
    <dgm:cxn modelId="{AC62A18C-248B-4942-AB9F-699ECB8D2364}" type="presOf" srcId="{04F12D1B-BB78-43EB-8EAD-A6E7E29D885C}" destId="{00F7D8D1-A8E4-4D8B-987A-5C100630C3B6}" srcOrd="0" destOrd="0" presId="urn:microsoft.com/office/officeart/2005/8/layout/vList2"/>
    <dgm:cxn modelId="{24A410AF-5514-4486-9527-DEDFF6EA9E75}" srcId="{04F12D1B-BB78-43EB-8EAD-A6E7E29D885C}" destId="{5C9D92D4-13B8-43E4-9534-0330BE6A0738}" srcOrd="0" destOrd="0" parTransId="{F5A3C606-0291-43EF-A8C3-351F6AF93EEE}" sibTransId="{969BCB1E-3646-4723-9D36-8ED3A36258BC}"/>
    <dgm:cxn modelId="{73C96BC8-F897-4760-8EF9-4ED8EDD4D48A}" type="presOf" srcId="{5C9D92D4-13B8-43E4-9534-0330BE6A0738}" destId="{524A06C3-FFAB-4431-8999-E29666F520F5}" srcOrd="0" destOrd="0" presId="urn:microsoft.com/office/officeart/2005/8/layout/vList2"/>
    <dgm:cxn modelId="{EBC34FAD-3C2B-47B7-AEF2-4B42F3828261}" type="presParOf" srcId="{00F7D8D1-A8E4-4D8B-987A-5C100630C3B6}" destId="{524A06C3-FFAB-4431-8999-E29666F520F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5F7BFB-2F3F-49E3-B308-F3C00566A60F}" type="doc">
      <dgm:prSet loTypeId="urn:microsoft.com/office/officeart/2008/layout/LinedList" loCatId="list" qsTypeId="urn:microsoft.com/office/officeart/2005/8/quickstyle/simple2" qsCatId="simple" csTypeId="urn:microsoft.com/office/officeart/2005/8/colors/colorful5" csCatId="colorful" phldr="1"/>
      <dgm:spPr/>
      <dgm:t>
        <a:bodyPr/>
        <a:lstStyle/>
        <a:p>
          <a:endParaRPr lang="en-US"/>
        </a:p>
      </dgm:t>
    </dgm:pt>
    <dgm:pt modelId="{171C52D6-0199-47F1-BE33-DCA4D5EAC4B7}">
      <dgm:prSet/>
      <dgm:spPr/>
      <dgm:t>
        <a:bodyPr/>
        <a:lstStyle/>
        <a:p>
          <a:r>
            <a:rPr lang="tr-TR" dirty="0"/>
            <a:t>İthalatçılar tarafından Ulusal Otoritelerden sertifika satın alınmasına dayanması nedeni ile </a:t>
          </a:r>
          <a:r>
            <a:rPr lang="tr-TR" dirty="0" err="1"/>
            <a:t>ETS'yi</a:t>
          </a:r>
          <a:r>
            <a:rPr lang="tr-TR" dirty="0"/>
            <a:t> yansıtacaktır.</a:t>
          </a:r>
          <a:endParaRPr lang="en-US" dirty="0"/>
        </a:p>
      </dgm:t>
    </dgm:pt>
    <dgm:pt modelId="{286612EB-4C8D-4224-9A02-C63610B425D0}" type="parTrans" cxnId="{115408A8-2EEC-4463-ADE0-7C902C49DF67}">
      <dgm:prSet/>
      <dgm:spPr/>
      <dgm:t>
        <a:bodyPr/>
        <a:lstStyle/>
        <a:p>
          <a:endParaRPr lang="en-US"/>
        </a:p>
      </dgm:t>
    </dgm:pt>
    <dgm:pt modelId="{C65AD35F-E69B-482D-BDB0-A248E8592122}" type="sibTrans" cxnId="{115408A8-2EEC-4463-ADE0-7C902C49DF67}">
      <dgm:prSet/>
      <dgm:spPr/>
      <dgm:t>
        <a:bodyPr/>
        <a:lstStyle/>
        <a:p>
          <a:endParaRPr lang="en-US"/>
        </a:p>
      </dgm:t>
    </dgm:pt>
    <dgm:pt modelId="{BA2FA068-4D48-4205-9BC0-4C2BA6586420}">
      <dgm:prSet/>
      <dgm:spPr/>
      <dgm:t>
        <a:bodyPr/>
        <a:lstStyle/>
        <a:p>
          <a:r>
            <a:rPr lang="tr-TR" dirty="0"/>
            <a:t>Düzenlemeye tabi mallar sadece ulusal otorite tarafından </a:t>
          </a:r>
          <a:r>
            <a:rPr lang="tr-TR" dirty="0">
              <a:solidFill>
                <a:schemeClr val="accent4"/>
              </a:solidFill>
            </a:rPr>
            <a:t>«yetkilendirilen beyan sahipleri»</a:t>
          </a:r>
          <a:r>
            <a:rPr lang="tr-TR" dirty="0"/>
            <a:t> tarafından ithal edilebilecektir. </a:t>
          </a:r>
          <a:endParaRPr lang="en-US" dirty="0"/>
        </a:p>
      </dgm:t>
    </dgm:pt>
    <dgm:pt modelId="{7C8F8417-B07F-453B-97C0-8B31B5235379}" type="parTrans" cxnId="{9309F945-F374-449F-8450-BD2FB04AE681}">
      <dgm:prSet/>
      <dgm:spPr/>
      <dgm:t>
        <a:bodyPr/>
        <a:lstStyle/>
        <a:p>
          <a:endParaRPr lang="en-US"/>
        </a:p>
      </dgm:t>
    </dgm:pt>
    <dgm:pt modelId="{AA126461-5969-4036-997E-0654A853B2C6}" type="sibTrans" cxnId="{9309F945-F374-449F-8450-BD2FB04AE681}">
      <dgm:prSet/>
      <dgm:spPr/>
      <dgm:t>
        <a:bodyPr/>
        <a:lstStyle/>
        <a:p>
          <a:endParaRPr lang="en-US"/>
        </a:p>
      </dgm:t>
    </dgm:pt>
    <dgm:pt modelId="{22995986-DE2F-40AA-B42E-0DCD5F3FD300}">
      <dgm:prSet/>
      <dgm:spPr/>
      <dgm:t>
        <a:bodyPr/>
        <a:lstStyle/>
        <a:p>
          <a:r>
            <a:rPr lang="tr-TR" dirty="0"/>
            <a:t>Ulusal makamlar, beyan sahiplerinin CBAM sistemine kaydedilmesine ve ayrıca beyanların gözden geçirilmesine ve doğrulanmasına izin verecektir.</a:t>
          </a:r>
          <a:endParaRPr lang="en-US" dirty="0"/>
        </a:p>
      </dgm:t>
    </dgm:pt>
    <dgm:pt modelId="{A7ADBE61-2AED-42A9-9EFA-6F256A0E88D9}" type="parTrans" cxnId="{D135863C-7CC0-40A4-911A-7F281606AFAE}">
      <dgm:prSet/>
      <dgm:spPr/>
      <dgm:t>
        <a:bodyPr/>
        <a:lstStyle/>
        <a:p>
          <a:endParaRPr lang="en-US"/>
        </a:p>
      </dgm:t>
    </dgm:pt>
    <dgm:pt modelId="{F3D20B12-A1C9-4608-A567-9F94DC1D4F66}" type="sibTrans" cxnId="{D135863C-7CC0-40A4-911A-7F281606AFAE}">
      <dgm:prSet/>
      <dgm:spPr/>
      <dgm:t>
        <a:bodyPr/>
        <a:lstStyle/>
        <a:p>
          <a:endParaRPr lang="en-US"/>
        </a:p>
      </dgm:t>
    </dgm:pt>
    <dgm:pt modelId="{6334502B-4C2C-445C-ACF9-1AE538B3F328}">
      <dgm:prSet/>
      <dgm:spPr/>
      <dgm:t>
        <a:bodyPr/>
        <a:lstStyle/>
        <a:p>
          <a:r>
            <a:rPr lang="tr-TR" dirty="0"/>
            <a:t>CBAM kapsamındaki malları AB'ye ithal etmek için üretici, her yıl </a:t>
          </a:r>
          <a:r>
            <a:rPr lang="tr-TR" dirty="0">
              <a:solidFill>
                <a:schemeClr val="accent2">
                  <a:lumMod val="75000"/>
                </a:schemeClr>
              </a:solidFill>
            </a:rPr>
            <a:t>31 Mayıs'a </a:t>
          </a:r>
          <a:r>
            <a:rPr lang="tr-TR" dirty="0"/>
            <a:t>kadar, bir önceki yılda AB'ye ithal edilen malların miktarını ve emisyonları beyan etmelidirler</a:t>
          </a:r>
          <a:endParaRPr lang="en-US" dirty="0"/>
        </a:p>
      </dgm:t>
    </dgm:pt>
    <dgm:pt modelId="{0009967C-8D39-42AB-911D-BEED87233752}" type="parTrans" cxnId="{700E572A-5798-4EA2-B646-16DEC4EBF831}">
      <dgm:prSet/>
      <dgm:spPr/>
      <dgm:t>
        <a:bodyPr/>
        <a:lstStyle/>
        <a:p>
          <a:endParaRPr lang="en-US"/>
        </a:p>
      </dgm:t>
    </dgm:pt>
    <dgm:pt modelId="{D33AD03A-E6B4-420C-890F-CF1B0BE52BFD}" type="sibTrans" cxnId="{700E572A-5798-4EA2-B646-16DEC4EBF831}">
      <dgm:prSet/>
      <dgm:spPr/>
      <dgm:t>
        <a:bodyPr/>
        <a:lstStyle/>
        <a:p>
          <a:endParaRPr lang="en-US"/>
        </a:p>
      </dgm:t>
    </dgm:pt>
    <dgm:pt modelId="{F137BFDD-4A07-4389-A186-873C453D5108}" type="pres">
      <dgm:prSet presAssocID="{1F5F7BFB-2F3F-49E3-B308-F3C00566A60F}" presName="vert0" presStyleCnt="0">
        <dgm:presLayoutVars>
          <dgm:dir/>
          <dgm:animOne val="branch"/>
          <dgm:animLvl val="lvl"/>
        </dgm:presLayoutVars>
      </dgm:prSet>
      <dgm:spPr/>
    </dgm:pt>
    <dgm:pt modelId="{933D19F6-4FDE-41EB-B32E-49789483D6C0}" type="pres">
      <dgm:prSet presAssocID="{171C52D6-0199-47F1-BE33-DCA4D5EAC4B7}" presName="thickLine" presStyleLbl="alignNode1" presStyleIdx="0" presStyleCnt="4"/>
      <dgm:spPr/>
    </dgm:pt>
    <dgm:pt modelId="{6215F031-2E4E-4205-9ABF-4615A79F6B32}" type="pres">
      <dgm:prSet presAssocID="{171C52D6-0199-47F1-BE33-DCA4D5EAC4B7}" presName="horz1" presStyleCnt="0"/>
      <dgm:spPr/>
    </dgm:pt>
    <dgm:pt modelId="{E237AE07-E762-4288-AA16-F3E984D1AE43}" type="pres">
      <dgm:prSet presAssocID="{171C52D6-0199-47F1-BE33-DCA4D5EAC4B7}" presName="tx1" presStyleLbl="revTx" presStyleIdx="0" presStyleCnt="4"/>
      <dgm:spPr/>
    </dgm:pt>
    <dgm:pt modelId="{563961CB-C5D2-43AC-96AE-802D8907E2EB}" type="pres">
      <dgm:prSet presAssocID="{171C52D6-0199-47F1-BE33-DCA4D5EAC4B7}" presName="vert1" presStyleCnt="0"/>
      <dgm:spPr/>
    </dgm:pt>
    <dgm:pt modelId="{06BF1221-0933-4BF1-A995-733571FAAD7A}" type="pres">
      <dgm:prSet presAssocID="{BA2FA068-4D48-4205-9BC0-4C2BA6586420}" presName="thickLine" presStyleLbl="alignNode1" presStyleIdx="1" presStyleCnt="4"/>
      <dgm:spPr/>
    </dgm:pt>
    <dgm:pt modelId="{CC59AFE9-7888-4340-9DA4-826D1A717334}" type="pres">
      <dgm:prSet presAssocID="{BA2FA068-4D48-4205-9BC0-4C2BA6586420}" presName="horz1" presStyleCnt="0"/>
      <dgm:spPr/>
    </dgm:pt>
    <dgm:pt modelId="{D6D8BDC8-81F2-44E9-B1EA-81826A4C0FBF}" type="pres">
      <dgm:prSet presAssocID="{BA2FA068-4D48-4205-9BC0-4C2BA6586420}" presName="tx1" presStyleLbl="revTx" presStyleIdx="1" presStyleCnt="4"/>
      <dgm:spPr/>
    </dgm:pt>
    <dgm:pt modelId="{0F5DDDA1-2E50-44EA-8C77-4B7E4C4A5BB5}" type="pres">
      <dgm:prSet presAssocID="{BA2FA068-4D48-4205-9BC0-4C2BA6586420}" presName="vert1" presStyleCnt="0"/>
      <dgm:spPr/>
    </dgm:pt>
    <dgm:pt modelId="{BA760017-472C-415C-B6CC-6F1F2ABEBB17}" type="pres">
      <dgm:prSet presAssocID="{22995986-DE2F-40AA-B42E-0DCD5F3FD300}" presName="thickLine" presStyleLbl="alignNode1" presStyleIdx="2" presStyleCnt="4"/>
      <dgm:spPr/>
    </dgm:pt>
    <dgm:pt modelId="{391C1A41-5354-4F78-AF29-1707086AA500}" type="pres">
      <dgm:prSet presAssocID="{22995986-DE2F-40AA-B42E-0DCD5F3FD300}" presName="horz1" presStyleCnt="0"/>
      <dgm:spPr/>
    </dgm:pt>
    <dgm:pt modelId="{D0A80E96-BB3C-4292-BF49-E7EC2799C34A}" type="pres">
      <dgm:prSet presAssocID="{22995986-DE2F-40AA-B42E-0DCD5F3FD300}" presName="tx1" presStyleLbl="revTx" presStyleIdx="2" presStyleCnt="4"/>
      <dgm:spPr/>
    </dgm:pt>
    <dgm:pt modelId="{734BC93A-EA6D-4128-A550-20553C2B6070}" type="pres">
      <dgm:prSet presAssocID="{22995986-DE2F-40AA-B42E-0DCD5F3FD300}" presName="vert1" presStyleCnt="0"/>
      <dgm:spPr/>
    </dgm:pt>
    <dgm:pt modelId="{D59CF8C4-7F42-4CC5-B2A2-C2BF59F03694}" type="pres">
      <dgm:prSet presAssocID="{6334502B-4C2C-445C-ACF9-1AE538B3F328}" presName="thickLine" presStyleLbl="alignNode1" presStyleIdx="3" presStyleCnt="4"/>
      <dgm:spPr/>
    </dgm:pt>
    <dgm:pt modelId="{D36BFA9E-8C08-4A2F-B763-CA242DB9BACA}" type="pres">
      <dgm:prSet presAssocID="{6334502B-4C2C-445C-ACF9-1AE538B3F328}" presName="horz1" presStyleCnt="0"/>
      <dgm:spPr/>
    </dgm:pt>
    <dgm:pt modelId="{1C3FEF58-18E2-4E89-8860-FEA951720CF7}" type="pres">
      <dgm:prSet presAssocID="{6334502B-4C2C-445C-ACF9-1AE538B3F328}" presName="tx1" presStyleLbl="revTx" presStyleIdx="3" presStyleCnt="4"/>
      <dgm:spPr/>
    </dgm:pt>
    <dgm:pt modelId="{3152E202-CFC4-43BF-ADBD-187F2D8DE76B}" type="pres">
      <dgm:prSet presAssocID="{6334502B-4C2C-445C-ACF9-1AE538B3F328}" presName="vert1" presStyleCnt="0"/>
      <dgm:spPr/>
    </dgm:pt>
  </dgm:ptLst>
  <dgm:cxnLst>
    <dgm:cxn modelId="{700E572A-5798-4EA2-B646-16DEC4EBF831}" srcId="{1F5F7BFB-2F3F-49E3-B308-F3C00566A60F}" destId="{6334502B-4C2C-445C-ACF9-1AE538B3F328}" srcOrd="3" destOrd="0" parTransId="{0009967C-8D39-42AB-911D-BEED87233752}" sibTransId="{D33AD03A-E6B4-420C-890F-CF1B0BE52BFD}"/>
    <dgm:cxn modelId="{D135863C-7CC0-40A4-911A-7F281606AFAE}" srcId="{1F5F7BFB-2F3F-49E3-B308-F3C00566A60F}" destId="{22995986-DE2F-40AA-B42E-0DCD5F3FD300}" srcOrd="2" destOrd="0" parTransId="{A7ADBE61-2AED-42A9-9EFA-6F256A0E88D9}" sibTransId="{F3D20B12-A1C9-4608-A567-9F94DC1D4F66}"/>
    <dgm:cxn modelId="{2F6E3664-D225-4AA7-AB8B-6F311FFE887B}" type="presOf" srcId="{6334502B-4C2C-445C-ACF9-1AE538B3F328}" destId="{1C3FEF58-18E2-4E89-8860-FEA951720CF7}" srcOrd="0" destOrd="0" presId="urn:microsoft.com/office/officeart/2008/layout/LinedList"/>
    <dgm:cxn modelId="{9309F945-F374-449F-8450-BD2FB04AE681}" srcId="{1F5F7BFB-2F3F-49E3-B308-F3C00566A60F}" destId="{BA2FA068-4D48-4205-9BC0-4C2BA6586420}" srcOrd="1" destOrd="0" parTransId="{7C8F8417-B07F-453B-97C0-8B31B5235379}" sibTransId="{AA126461-5969-4036-997E-0654A853B2C6}"/>
    <dgm:cxn modelId="{A0857B4D-077A-44B0-97B2-9820D744B8F0}" type="presOf" srcId="{22995986-DE2F-40AA-B42E-0DCD5F3FD300}" destId="{D0A80E96-BB3C-4292-BF49-E7EC2799C34A}" srcOrd="0" destOrd="0" presId="urn:microsoft.com/office/officeart/2008/layout/LinedList"/>
    <dgm:cxn modelId="{616B9E51-8CAE-425F-B3EC-1FA7DFF93ADD}" type="presOf" srcId="{BA2FA068-4D48-4205-9BC0-4C2BA6586420}" destId="{D6D8BDC8-81F2-44E9-B1EA-81826A4C0FBF}" srcOrd="0" destOrd="0" presId="urn:microsoft.com/office/officeart/2008/layout/LinedList"/>
    <dgm:cxn modelId="{0A26755A-AD5C-4DEE-889C-063A3C7E00DF}" type="presOf" srcId="{1F5F7BFB-2F3F-49E3-B308-F3C00566A60F}" destId="{F137BFDD-4A07-4389-A186-873C453D5108}" srcOrd="0" destOrd="0" presId="urn:microsoft.com/office/officeart/2008/layout/LinedList"/>
    <dgm:cxn modelId="{D55644A2-9BC8-4BAA-812A-906B444B9FBD}" type="presOf" srcId="{171C52D6-0199-47F1-BE33-DCA4D5EAC4B7}" destId="{E237AE07-E762-4288-AA16-F3E984D1AE43}" srcOrd="0" destOrd="0" presId="urn:microsoft.com/office/officeart/2008/layout/LinedList"/>
    <dgm:cxn modelId="{115408A8-2EEC-4463-ADE0-7C902C49DF67}" srcId="{1F5F7BFB-2F3F-49E3-B308-F3C00566A60F}" destId="{171C52D6-0199-47F1-BE33-DCA4D5EAC4B7}" srcOrd="0" destOrd="0" parTransId="{286612EB-4C8D-4224-9A02-C63610B425D0}" sibTransId="{C65AD35F-E69B-482D-BDB0-A248E8592122}"/>
    <dgm:cxn modelId="{A964FCB1-5D76-4218-9B66-372E2E2327AF}" type="presParOf" srcId="{F137BFDD-4A07-4389-A186-873C453D5108}" destId="{933D19F6-4FDE-41EB-B32E-49789483D6C0}" srcOrd="0" destOrd="0" presId="urn:microsoft.com/office/officeart/2008/layout/LinedList"/>
    <dgm:cxn modelId="{BC6B5BF5-EF41-49E1-A384-FC231A80285A}" type="presParOf" srcId="{F137BFDD-4A07-4389-A186-873C453D5108}" destId="{6215F031-2E4E-4205-9ABF-4615A79F6B32}" srcOrd="1" destOrd="0" presId="urn:microsoft.com/office/officeart/2008/layout/LinedList"/>
    <dgm:cxn modelId="{79DCA290-41C5-4FE9-8FC5-57722C7BF7A3}" type="presParOf" srcId="{6215F031-2E4E-4205-9ABF-4615A79F6B32}" destId="{E237AE07-E762-4288-AA16-F3E984D1AE43}" srcOrd="0" destOrd="0" presId="urn:microsoft.com/office/officeart/2008/layout/LinedList"/>
    <dgm:cxn modelId="{D0DAEB58-0DF2-4A18-B102-8C414C1A9F1B}" type="presParOf" srcId="{6215F031-2E4E-4205-9ABF-4615A79F6B32}" destId="{563961CB-C5D2-43AC-96AE-802D8907E2EB}" srcOrd="1" destOrd="0" presId="urn:microsoft.com/office/officeart/2008/layout/LinedList"/>
    <dgm:cxn modelId="{84962CD9-2D6F-4515-9853-60C61DB2330E}" type="presParOf" srcId="{F137BFDD-4A07-4389-A186-873C453D5108}" destId="{06BF1221-0933-4BF1-A995-733571FAAD7A}" srcOrd="2" destOrd="0" presId="urn:microsoft.com/office/officeart/2008/layout/LinedList"/>
    <dgm:cxn modelId="{E9B2FE09-1F50-4173-8DE9-C4DD675E18AE}" type="presParOf" srcId="{F137BFDD-4A07-4389-A186-873C453D5108}" destId="{CC59AFE9-7888-4340-9DA4-826D1A717334}" srcOrd="3" destOrd="0" presId="urn:microsoft.com/office/officeart/2008/layout/LinedList"/>
    <dgm:cxn modelId="{3DB0F65C-6630-47E3-B985-7A446B6BB140}" type="presParOf" srcId="{CC59AFE9-7888-4340-9DA4-826D1A717334}" destId="{D6D8BDC8-81F2-44E9-B1EA-81826A4C0FBF}" srcOrd="0" destOrd="0" presId="urn:microsoft.com/office/officeart/2008/layout/LinedList"/>
    <dgm:cxn modelId="{CEFD190B-40FE-4A02-A557-07C562E0F9A2}" type="presParOf" srcId="{CC59AFE9-7888-4340-9DA4-826D1A717334}" destId="{0F5DDDA1-2E50-44EA-8C77-4B7E4C4A5BB5}" srcOrd="1" destOrd="0" presId="urn:microsoft.com/office/officeart/2008/layout/LinedList"/>
    <dgm:cxn modelId="{703ACCB6-1872-4DB2-BF24-5751339D1F54}" type="presParOf" srcId="{F137BFDD-4A07-4389-A186-873C453D5108}" destId="{BA760017-472C-415C-B6CC-6F1F2ABEBB17}" srcOrd="4" destOrd="0" presId="urn:microsoft.com/office/officeart/2008/layout/LinedList"/>
    <dgm:cxn modelId="{EFF2D40C-63AD-4DFE-A00C-A655CD67F457}" type="presParOf" srcId="{F137BFDD-4A07-4389-A186-873C453D5108}" destId="{391C1A41-5354-4F78-AF29-1707086AA500}" srcOrd="5" destOrd="0" presId="urn:microsoft.com/office/officeart/2008/layout/LinedList"/>
    <dgm:cxn modelId="{B4A54317-A999-4A95-BA6D-69D1CF19D27F}" type="presParOf" srcId="{391C1A41-5354-4F78-AF29-1707086AA500}" destId="{D0A80E96-BB3C-4292-BF49-E7EC2799C34A}" srcOrd="0" destOrd="0" presId="urn:microsoft.com/office/officeart/2008/layout/LinedList"/>
    <dgm:cxn modelId="{476DE78F-CCC8-4096-8A06-DB9BB7E4E2AA}" type="presParOf" srcId="{391C1A41-5354-4F78-AF29-1707086AA500}" destId="{734BC93A-EA6D-4128-A550-20553C2B6070}" srcOrd="1" destOrd="0" presId="urn:microsoft.com/office/officeart/2008/layout/LinedList"/>
    <dgm:cxn modelId="{1104E690-4E89-4FC4-9A09-2454039EDDED}" type="presParOf" srcId="{F137BFDD-4A07-4389-A186-873C453D5108}" destId="{D59CF8C4-7F42-4CC5-B2A2-C2BF59F03694}" srcOrd="6" destOrd="0" presId="urn:microsoft.com/office/officeart/2008/layout/LinedList"/>
    <dgm:cxn modelId="{5B8FC9BE-ECB4-4078-B593-88E46E904FC1}" type="presParOf" srcId="{F137BFDD-4A07-4389-A186-873C453D5108}" destId="{D36BFA9E-8C08-4A2F-B763-CA242DB9BACA}" srcOrd="7" destOrd="0" presId="urn:microsoft.com/office/officeart/2008/layout/LinedList"/>
    <dgm:cxn modelId="{F8644A7E-3151-43C2-9B6E-07573151D616}" type="presParOf" srcId="{D36BFA9E-8C08-4A2F-B763-CA242DB9BACA}" destId="{1C3FEF58-18E2-4E89-8860-FEA951720CF7}" srcOrd="0" destOrd="0" presId="urn:microsoft.com/office/officeart/2008/layout/LinedList"/>
    <dgm:cxn modelId="{2321782C-54C5-4F50-A206-EAA51279A58C}" type="presParOf" srcId="{D36BFA9E-8C08-4A2F-B763-CA242DB9BACA}" destId="{3152E202-CFC4-43BF-ADBD-187F2D8DE76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DBAA2EC-3DBC-457F-8AA9-C37D8D717A0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F96AD737-E843-49F4-B381-0FFCB4BF0DD3}">
      <dgm:prSet custT="1"/>
      <dgm:spPr/>
      <dgm:t>
        <a:bodyPr/>
        <a:lstStyle/>
        <a:p>
          <a:r>
            <a:rPr lang="tr-TR" sz="3200" dirty="0"/>
            <a:t>İthalatçılar, 2023'te başlayıp 2025'in sonuna kadar herhangi bir ödeme yapmadan karbon ayak izlerini </a:t>
          </a:r>
          <a:r>
            <a:rPr lang="tr-TR" sz="3200" b="1" dirty="0">
              <a:solidFill>
                <a:schemeClr val="bg1"/>
              </a:solidFill>
            </a:rPr>
            <a:t>3’er ayık dönemler halinde</a:t>
          </a:r>
          <a:r>
            <a:rPr lang="tr-TR" sz="3200" b="1" dirty="0"/>
            <a:t> </a:t>
          </a:r>
          <a:r>
            <a:rPr lang="tr-TR" sz="3200" dirty="0"/>
            <a:t>rapor edecekler.</a:t>
          </a:r>
          <a:endParaRPr lang="en-US" sz="3200" dirty="0"/>
        </a:p>
      </dgm:t>
    </dgm:pt>
    <dgm:pt modelId="{0D32CFD4-F34B-47EE-A068-B91997A2B805}" type="parTrans" cxnId="{78C480D0-6FBD-427A-9225-44B7D5E6286D}">
      <dgm:prSet/>
      <dgm:spPr/>
      <dgm:t>
        <a:bodyPr/>
        <a:lstStyle/>
        <a:p>
          <a:endParaRPr lang="en-US" sz="2800"/>
        </a:p>
      </dgm:t>
    </dgm:pt>
    <dgm:pt modelId="{A48843A1-8ED9-4991-9003-7FB3712EC15E}" type="sibTrans" cxnId="{78C480D0-6FBD-427A-9225-44B7D5E6286D}">
      <dgm:prSet/>
      <dgm:spPr/>
      <dgm:t>
        <a:bodyPr/>
        <a:lstStyle/>
        <a:p>
          <a:endParaRPr lang="en-US" sz="2800"/>
        </a:p>
      </dgm:t>
    </dgm:pt>
    <dgm:pt modelId="{DF1CEE0D-2E77-42DA-93D2-A7CA7082EDF2}">
      <dgm:prSet custT="1"/>
      <dgm:spPr/>
      <dgm:t>
        <a:bodyPr/>
        <a:lstStyle/>
        <a:p>
          <a:r>
            <a:rPr lang="tr-TR" sz="3200" dirty="0"/>
            <a:t>Bu kapsamda, ithalatçının toplam ithalat miktarı ve </a:t>
          </a:r>
          <a:r>
            <a:rPr lang="tr-TR" sz="3200" b="1" dirty="0">
              <a:solidFill>
                <a:schemeClr val="bg1"/>
              </a:solidFill>
            </a:rPr>
            <a:t>Doğrudan ve Enerji Dolaylı </a:t>
          </a:r>
          <a:r>
            <a:rPr lang="tr-TR" sz="3200" dirty="0"/>
            <a:t>emisyonlarına ilişkin toplam gerçek emisyon miktarını içeren SKDM Raporunu yetkili otoriteye sunması beklenmektedir. </a:t>
          </a:r>
          <a:endParaRPr lang="en-US" sz="3200" dirty="0"/>
        </a:p>
      </dgm:t>
    </dgm:pt>
    <dgm:pt modelId="{F220D18E-9886-4E87-9235-221FDF101B82}" type="parTrans" cxnId="{345CB30D-3DAE-4E59-B6E9-92C37339B8D7}">
      <dgm:prSet/>
      <dgm:spPr/>
      <dgm:t>
        <a:bodyPr/>
        <a:lstStyle/>
        <a:p>
          <a:endParaRPr lang="en-US" sz="2800"/>
        </a:p>
      </dgm:t>
    </dgm:pt>
    <dgm:pt modelId="{A38D704D-3D11-417A-9CD9-FB41EE5648BF}" type="sibTrans" cxnId="{345CB30D-3DAE-4E59-B6E9-92C37339B8D7}">
      <dgm:prSet/>
      <dgm:spPr/>
      <dgm:t>
        <a:bodyPr/>
        <a:lstStyle/>
        <a:p>
          <a:endParaRPr lang="en-US" sz="2800"/>
        </a:p>
      </dgm:t>
    </dgm:pt>
    <dgm:pt modelId="{56EBBC06-5CB1-43C3-9699-50D555EB2E02}" type="pres">
      <dgm:prSet presAssocID="{4DBAA2EC-3DBC-457F-8AA9-C37D8D717A05}" presName="linear" presStyleCnt="0">
        <dgm:presLayoutVars>
          <dgm:animLvl val="lvl"/>
          <dgm:resizeHandles val="exact"/>
        </dgm:presLayoutVars>
      </dgm:prSet>
      <dgm:spPr/>
    </dgm:pt>
    <dgm:pt modelId="{021F3142-4FA5-46CB-9948-933F3C2E5CBF}" type="pres">
      <dgm:prSet presAssocID="{F96AD737-E843-49F4-B381-0FFCB4BF0DD3}" presName="parentText" presStyleLbl="node1" presStyleIdx="0" presStyleCnt="2">
        <dgm:presLayoutVars>
          <dgm:chMax val="0"/>
          <dgm:bulletEnabled val="1"/>
        </dgm:presLayoutVars>
      </dgm:prSet>
      <dgm:spPr/>
    </dgm:pt>
    <dgm:pt modelId="{3B220C10-D694-4447-A24D-D622B681502A}" type="pres">
      <dgm:prSet presAssocID="{A48843A1-8ED9-4991-9003-7FB3712EC15E}" presName="spacer" presStyleCnt="0"/>
      <dgm:spPr/>
    </dgm:pt>
    <dgm:pt modelId="{2D572617-C732-4E76-A84C-63B882E39168}" type="pres">
      <dgm:prSet presAssocID="{DF1CEE0D-2E77-42DA-93D2-A7CA7082EDF2}" presName="parentText" presStyleLbl="node1" presStyleIdx="1" presStyleCnt="2">
        <dgm:presLayoutVars>
          <dgm:chMax val="0"/>
          <dgm:bulletEnabled val="1"/>
        </dgm:presLayoutVars>
      </dgm:prSet>
      <dgm:spPr/>
    </dgm:pt>
  </dgm:ptLst>
  <dgm:cxnLst>
    <dgm:cxn modelId="{345CB30D-3DAE-4E59-B6E9-92C37339B8D7}" srcId="{4DBAA2EC-3DBC-457F-8AA9-C37D8D717A05}" destId="{DF1CEE0D-2E77-42DA-93D2-A7CA7082EDF2}" srcOrd="1" destOrd="0" parTransId="{F220D18E-9886-4E87-9235-221FDF101B82}" sibTransId="{A38D704D-3D11-417A-9CD9-FB41EE5648BF}"/>
    <dgm:cxn modelId="{836A2A1A-50D6-4152-AC0C-1A4780690E12}" type="presOf" srcId="{F96AD737-E843-49F4-B381-0FFCB4BF0DD3}" destId="{021F3142-4FA5-46CB-9948-933F3C2E5CBF}" srcOrd="0" destOrd="0" presId="urn:microsoft.com/office/officeart/2005/8/layout/vList2"/>
    <dgm:cxn modelId="{839254B6-4902-4120-AD91-F5D2A61A93D2}" type="presOf" srcId="{4DBAA2EC-3DBC-457F-8AA9-C37D8D717A05}" destId="{56EBBC06-5CB1-43C3-9699-50D555EB2E02}" srcOrd="0" destOrd="0" presId="urn:microsoft.com/office/officeart/2005/8/layout/vList2"/>
    <dgm:cxn modelId="{78C480D0-6FBD-427A-9225-44B7D5E6286D}" srcId="{4DBAA2EC-3DBC-457F-8AA9-C37D8D717A05}" destId="{F96AD737-E843-49F4-B381-0FFCB4BF0DD3}" srcOrd="0" destOrd="0" parTransId="{0D32CFD4-F34B-47EE-A068-B91997A2B805}" sibTransId="{A48843A1-8ED9-4991-9003-7FB3712EC15E}"/>
    <dgm:cxn modelId="{263B59E6-EBAE-4DBF-8F3A-6E1AB83C8EDC}" type="presOf" srcId="{DF1CEE0D-2E77-42DA-93D2-A7CA7082EDF2}" destId="{2D572617-C732-4E76-A84C-63B882E39168}" srcOrd="0" destOrd="0" presId="urn:microsoft.com/office/officeart/2005/8/layout/vList2"/>
    <dgm:cxn modelId="{D4AFD2C1-D9C3-4DCB-9E57-3E82CE0D18E7}" type="presParOf" srcId="{56EBBC06-5CB1-43C3-9699-50D555EB2E02}" destId="{021F3142-4FA5-46CB-9948-933F3C2E5CBF}" srcOrd="0" destOrd="0" presId="urn:microsoft.com/office/officeart/2005/8/layout/vList2"/>
    <dgm:cxn modelId="{3B90EC41-CE0D-4B05-B544-AB0FE8D78E9E}" type="presParOf" srcId="{56EBBC06-5CB1-43C3-9699-50D555EB2E02}" destId="{3B220C10-D694-4447-A24D-D622B681502A}" srcOrd="1" destOrd="0" presId="urn:microsoft.com/office/officeart/2005/8/layout/vList2"/>
    <dgm:cxn modelId="{DE1558BE-130D-464D-9AEC-36730A49E5DB}" type="presParOf" srcId="{56EBBC06-5CB1-43C3-9699-50D555EB2E02}" destId="{2D572617-C732-4E76-A84C-63B882E39168}"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1C475-908D-43C3-B429-A189C9A237F5}">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F94724-869A-4EF8-BFDF-46A0B9A2EAF4}">
      <dsp:nvSpPr>
        <dsp:cNvPr id="0" name=""/>
        <dsp:cNvSpPr/>
      </dsp:nvSpPr>
      <dsp:spPr>
        <a:xfrm>
          <a:off x="0" y="480775"/>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320" tIns="274320" rIns="274320" bIns="274320" numCol="1" spcCol="1270" anchor="t" anchorCtr="0">
          <a:noAutofit/>
        </a:bodyPr>
        <a:lstStyle/>
        <a:p>
          <a:pPr marL="0" lvl="0" indent="0" algn="ctr" defTabSz="914400" rtl="0" eaLnBrk="1" latinLnBrk="0" hangingPunct="1">
            <a:lnSpc>
              <a:spcPct val="90000"/>
            </a:lnSpc>
            <a:spcBef>
              <a:spcPct val="0"/>
            </a:spcBef>
            <a:spcAft>
              <a:spcPct val="35000"/>
            </a:spcAft>
            <a:buFont typeface="Arial" panose="020B0604020202020204" pitchFamily="34" charset="0"/>
            <a:buNone/>
          </a:pPr>
          <a:r>
            <a:rPr lang="tr-TR" sz="7200" b="1" kern="1200" dirty="0">
              <a:gradFill flip="none" rotWithShape="1">
                <a:gsLst>
                  <a:gs pos="0">
                    <a:srgbClr val="C00000"/>
                  </a:gs>
                  <a:gs pos="100000">
                    <a:srgbClr val="E20000"/>
                  </a:gs>
                </a:gsLst>
                <a:lin ang="0" scaled="0"/>
                <a:tileRect/>
              </a:gradFill>
              <a:effectLst>
                <a:outerShdw blurRad="50800" dist="38100" dir="2700000" algn="tl" rotWithShape="0">
                  <a:prstClr val="black">
                    <a:alpha val="40000"/>
                  </a:prstClr>
                </a:outerShdw>
              </a:effectLst>
              <a:latin typeface="+mn-lt"/>
              <a:ea typeface="+mn-ea"/>
              <a:cs typeface="+mn-cs"/>
            </a:rPr>
            <a:t>Sosyal Boyut</a:t>
          </a:r>
          <a:endParaRPr lang="en-US" sz="7200" b="1" kern="1200" dirty="0">
            <a:gradFill flip="none" rotWithShape="1">
              <a:gsLst>
                <a:gs pos="0">
                  <a:srgbClr val="C00000"/>
                </a:gs>
                <a:gs pos="100000">
                  <a:srgbClr val="E20000"/>
                </a:gs>
              </a:gsLst>
              <a:lin ang="0" scaled="0"/>
              <a:tileRect/>
            </a:gradFill>
            <a:effectLst>
              <a:outerShdw blurRad="50800" dist="38100" dir="2700000" algn="tl" rotWithShape="0">
                <a:prstClr val="black">
                  <a:alpha val="40000"/>
                </a:prstClr>
              </a:outerShdw>
            </a:effectLst>
            <a:latin typeface="+mn-lt"/>
            <a:ea typeface="+mn-ea"/>
            <a:cs typeface="+mn-cs"/>
          </a:endParaRPr>
        </a:p>
      </dsp:txBody>
      <dsp:txXfrm>
        <a:off x="0" y="480775"/>
        <a:ext cx="6492875" cy="2552700"/>
      </dsp:txXfrm>
    </dsp:sp>
    <dsp:sp modelId="{B3919E75-1E44-45AC-858C-C1FA3A606B51}">
      <dsp:nvSpPr>
        <dsp:cNvPr id="0" name=""/>
        <dsp:cNvSpPr/>
      </dsp:nvSpPr>
      <dsp:spPr>
        <a:xfrm>
          <a:off x="0" y="2552700"/>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66BDFA-EAE3-45DF-9773-42B2EE6DE857}">
      <dsp:nvSpPr>
        <dsp:cNvPr id="0" name=""/>
        <dsp:cNvSpPr/>
      </dsp:nvSpPr>
      <dsp:spPr>
        <a:xfrm>
          <a:off x="0" y="255270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320" tIns="274320" rIns="274320" bIns="274320" numCol="1" spcCol="1270" anchor="t" anchorCtr="0">
          <a:noAutofit/>
        </a:bodyPr>
        <a:lstStyle/>
        <a:p>
          <a:pPr marL="0" lvl="0" indent="0" algn="ctr" defTabSz="914400" rtl="0" eaLnBrk="1" latinLnBrk="0" hangingPunct="1">
            <a:lnSpc>
              <a:spcPct val="90000"/>
            </a:lnSpc>
            <a:spcBef>
              <a:spcPct val="0"/>
            </a:spcBef>
            <a:spcAft>
              <a:spcPct val="35000"/>
            </a:spcAft>
            <a:buFont typeface="Arial" panose="020B0604020202020204" pitchFamily="34" charset="0"/>
            <a:buNone/>
          </a:pPr>
          <a:r>
            <a:rPr lang="tr-TR" sz="7200" b="1" kern="1200" dirty="0">
              <a:gradFill flip="none" rotWithShape="1">
                <a:gsLst>
                  <a:gs pos="0">
                    <a:srgbClr val="C00000"/>
                  </a:gs>
                  <a:gs pos="100000">
                    <a:srgbClr val="E20000"/>
                  </a:gs>
                </a:gsLst>
                <a:lin ang="0" scaled="0"/>
                <a:tileRect/>
              </a:gradFill>
              <a:effectLst>
                <a:outerShdw blurRad="50800" dist="38100" dir="2700000" algn="tl" rotWithShape="0">
                  <a:prstClr val="black">
                    <a:alpha val="40000"/>
                  </a:prstClr>
                </a:outerShdw>
              </a:effectLst>
              <a:latin typeface="Calibri" panose="020F0502020204030204"/>
              <a:ea typeface="+mn-ea"/>
              <a:cs typeface="+mn-cs"/>
            </a:rPr>
            <a:t>Ticari Boyut</a:t>
          </a:r>
          <a:endParaRPr lang="en-US" sz="7200" b="1" kern="1200" dirty="0">
            <a:gradFill flip="none" rotWithShape="1">
              <a:gsLst>
                <a:gs pos="0">
                  <a:srgbClr val="C00000"/>
                </a:gs>
                <a:gs pos="100000">
                  <a:srgbClr val="E20000"/>
                </a:gs>
              </a:gsLst>
              <a:lin ang="0" scaled="0"/>
              <a:tileRect/>
            </a:gradFill>
            <a:effectLst>
              <a:outerShdw blurRad="50800" dist="38100" dir="2700000" algn="tl" rotWithShape="0">
                <a:prstClr val="black">
                  <a:alpha val="40000"/>
                </a:prstClr>
              </a:outerShdw>
            </a:effectLst>
            <a:latin typeface="Calibri" panose="020F0502020204030204"/>
            <a:ea typeface="+mn-ea"/>
            <a:cs typeface="+mn-cs"/>
          </a:endParaRPr>
        </a:p>
      </dsp:txBody>
      <dsp:txXfrm>
        <a:off x="0" y="2552700"/>
        <a:ext cx="6492875" cy="25527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DE0BE5-821A-4D83-A63A-BFFBCA6C4D2A}">
      <dsp:nvSpPr>
        <dsp:cNvPr id="0" name=""/>
        <dsp:cNvSpPr/>
      </dsp:nvSpPr>
      <dsp:spPr>
        <a:xfrm>
          <a:off x="0" y="2492"/>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469D2C-0AA4-4F72-A782-E535DB926199}">
      <dsp:nvSpPr>
        <dsp:cNvPr id="0" name=""/>
        <dsp:cNvSpPr/>
      </dsp:nvSpPr>
      <dsp:spPr>
        <a:xfrm>
          <a:off x="0" y="2492"/>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tr-TR" sz="3300" kern="1200"/>
            <a:t>AB EUTS Kaynaklı AB’de üretim yapan işletmelerin ödedikleri vergiler kaynaklı rekabet dezavantajı</a:t>
          </a:r>
          <a:endParaRPr lang="en-US" sz="3300" kern="1200"/>
        </a:p>
      </dsp:txBody>
      <dsp:txXfrm>
        <a:off x="0" y="2492"/>
        <a:ext cx="6492875" cy="1700138"/>
      </dsp:txXfrm>
    </dsp:sp>
    <dsp:sp modelId="{E70B9F77-1E57-4D2C-87C2-AF5C07000C5E}">
      <dsp:nvSpPr>
        <dsp:cNvPr id="0" name=""/>
        <dsp:cNvSpPr/>
      </dsp:nvSpPr>
      <dsp:spPr>
        <a:xfrm>
          <a:off x="0" y="1702630"/>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F68702-C98C-479F-A323-163BB5F8ECD5}">
      <dsp:nvSpPr>
        <dsp:cNvPr id="0" name=""/>
        <dsp:cNvSpPr/>
      </dsp:nvSpPr>
      <dsp:spPr>
        <a:xfrm>
          <a:off x="0" y="1702630"/>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tr-TR" sz="3300" kern="1200"/>
            <a:t>AB EUTS kapsamına giren işletmelerin AB sınırları dışına çıkmaları</a:t>
          </a:r>
          <a:endParaRPr lang="en-US" sz="3300" kern="1200"/>
        </a:p>
      </dsp:txBody>
      <dsp:txXfrm>
        <a:off x="0" y="1702630"/>
        <a:ext cx="6492875" cy="1700138"/>
      </dsp:txXfrm>
    </dsp:sp>
    <dsp:sp modelId="{4F450423-E071-4B5D-83D9-B32B7D3CE457}">
      <dsp:nvSpPr>
        <dsp:cNvPr id="0" name=""/>
        <dsp:cNvSpPr/>
      </dsp:nvSpPr>
      <dsp:spPr>
        <a:xfrm>
          <a:off x="0" y="3402769"/>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F98105-E44F-4592-9A03-4CDFACD9DBB3}">
      <dsp:nvSpPr>
        <dsp:cNvPr id="0" name=""/>
        <dsp:cNvSpPr/>
      </dsp:nvSpPr>
      <dsp:spPr>
        <a:xfrm>
          <a:off x="0" y="3402769"/>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tr-TR" sz="3300" kern="1200"/>
            <a:t>İstihdam yaratmadaki sorunlar</a:t>
          </a:r>
          <a:endParaRPr lang="en-US" sz="3300" kern="1200"/>
        </a:p>
      </dsp:txBody>
      <dsp:txXfrm>
        <a:off x="0" y="3402769"/>
        <a:ext cx="6492875" cy="17001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E0EEAA-0D8F-4927-91C7-23181A104487}">
      <dsp:nvSpPr>
        <dsp:cNvPr id="0" name=""/>
        <dsp:cNvSpPr/>
      </dsp:nvSpPr>
      <dsp:spPr>
        <a:xfrm>
          <a:off x="0" y="71399"/>
          <a:ext cx="5262421" cy="15500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tr-TR" sz="2200" b="1" i="0" kern="1200" dirty="0">
              <a:solidFill>
                <a:schemeClr val="accent2">
                  <a:lumMod val="60000"/>
                  <a:lumOff val="40000"/>
                </a:schemeClr>
              </a:solidFill>
            </a:rPr>
            <a:t>21 Haziran 2019 </a:t>
          </a:r>
          <a:r>
            <a:rPr lang="tr-TR" sz="2200" b="0" i="0" kern="1200" dirty="0"/>
            <a:t>tarihinde Avrupa Konseyi, 2019-2024 için yeni bir stratejik gündemi kabul etti.</a:t>
          </a:r>
          <a:endParaRPr lang="en-US" sz="2200" kern="1200" dirty="0"/>
        </a:p>
      </dsp:txBody>
      <dsp:txXfrm>
        <a:off x="75666" y="147065"/>
        <a:ext cx="5111089" cy="1398698"/>
      </dsp:txXfrm>
    </dsp:sp>
    <dsp:sp modelId="{B98E2ADB-C7AE-4CD1-B9C0-020796476CF4}">
      <dsp:nvSpPr>
        <dsp:cNvPr id="0" name=""/>
        <dsp:cNvSpPr/>
      </dsp:nvSpPr>
      <dsp:spPr>
        <a:xfrm>
          <a:off x="0" y="1684789"/>
          <a:ext cx="5262421" cy="1550030"/>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tr-TR" sz="2200" b="0" i="0" kern="1200" dirty="0"/>
            <a:t>Mutabakat çerçevesinde oluşturan AB İklim Yasası taslağı (</a:t>
          </a:r>
          <a:r>
            <a:rPr lang="tr-TR" sz="2200" b="1" i="1" kern="1200" dirty="0"/>
            <a:t>EU </a:t>
          </a:r>
          <a:r>
            <a:rPr lang="tr-TR" sz="2200" b="1" i="1" kern="1200" dirty="0" err="1"/>
            <a:t>Climate</a:t>
          </a:r>
          <a:r>
            <a:rPr lang="tr-TR" sz="2200" b="1" i="1" kern="1200" dirty="0"/>
            <a:t> </a:t>
          </a:r>
          <a:r>
            <a:rPr lang="tr-TR" sz="2200" b="1" i="1" kern="1200" dirty="0" err="1"/>
            <a:t>Law</a:t>
          </a:r>
          <a:r>
            <a:rPr lang="tr-TR" sz="2200" b="0" i="0" kern="1200" dirty="0"/>
            <a:t>) AB Komisyonu tarafından </a:t>
          </a:r>
          <a:r>
            <a:rPr lang="tr-TR" sz="2200" b="1" i="0" kern="1200" dirty="0">
              <a:solidFill>
                <a:schemeClr val="accent2">
                  <a:lumMod val="75000"/>
                </a:schemeClr>
              </a:solidFill>
            </a:rPr>
            <a:t>4 Mart 2020 </a:t>
          </a:r>
          <a:r>
            <a:rPr lang="tr-TR" sz="2200" b="0" i="0" kern="1200" dirty="0"/>
            <a:t>tarihinde AB Parlamentosuna sunuldu</a:t>
          </a:r>
          <a:endParaRPr lang="en-US" sz="2200" kern="1200" dirty="0"/>
        </a:p>
      </dsp:txBody>
      <dsp:txXfrm>
        <a:off x="75666" y="1760455"/>
        <a:ext cx="5111089" cy="1398698"/>
      </dsp:txXfrm>
    </dsp:sp>
    <dsp:sp modelId="{BA5A2E2C-1CA5-4ECC-8A05-4C9D68328C1B}">
      <dsp:nvSpPr>
        <dsp:cNvPr id="0" name=""/>
        <dsp:cNvSpPr/>
      </dsp:nvSpPr>
      <dsp:spPr>
        <a:xfrm>
          <a:off x="0" y="3298180"/>
          <a:ext cx="5262421" cy="1550030"/>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tr-TR" sz="2200" b="1" i="0" kern="1200" dirty="0">
              <a:solidFill>
                <a:schemeClr val="accent2">
                  <a:lumMod val="75000"/>
                </a:schemeClr>
              </a:solidFill>
            </a:rPr>
            <a:t>21 Nisan 2021 </a:t>
          </a:r>
          <a:r>
            <a:rPr lang="tr-TR" sz="2200" b="0" i="0" kern="1200" dirty="0"/>
            <a:t>tarihinde AB Konseyi ve AB Parlamentosu İklim Yasası üzerinde uzlaşmaya vardılar</a:t>
          </a:r>
          <a:endParaRPr lang="en-US" sz="2200" kern="1200" dirty="0"/>
        </a:p>
      </dsp:txBody>
      <dsp:txXfrm>
        <a:off x="75666" y="3373846"/>
        <a:ext cx="5111089" cy="1398698"/>
      </dsp:txXfrm>
    </dsp:sp>
    <dsp:sp modelId="{2EF3FC90-02F9-4FD3-BAC3-21C929668370}">
      <dsp:nvSpPr>
        <dsp:cNvPr id="0" name=""/>
        <dsp:cNvSpPr/>
      </dsp:nvSpPr>
      <dsp:spPr>
        <a:xfrm>
          <a:off x="0" y="4911571"/>
          <a:ext cx="5262421" cy="155003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tr-TR" sz="2200" b="1" i="0" kern="1200" dirty="0">
              <a:solidFill>
                <a:schemeClr val="accent2">
                  <a:lumMod val="75000"/>
                </a:schemeClr>
              </a:solidFill>
            </a:rPr>
            <a:t>9 Temmuz 2021 </a:t>
          </a:r>
          <a:r>
            <a:rPr lang="tr-TR" sz="2200" b="0" i="0" kern="1200" dirty="0"/>
            <a:t>tarihinde AB Resmi Gazetesinde Yayınlandı</a:t>
          </a:r>
          <a:r>
            <a:rPr lang="tr-TR" sz="2200" kern="1200" dirty="0"/>
            <a:t>.</a:t>
          </a:r>
          <a:endParaRPr lang="en-US" sz="2200" kern="1200" dirty="0"/>
        </a:p>
      </dsp:txBody>
      <dsp:txXfrm>
        <a:off x="75666" y="4987237"/>
        <a:ext cx="5111089" cy="13986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4A06C3-FFAB-4431-8999-E29666F520F5}">
      <dsp:nvSpPr>
        <dsp:cNvPr id="0" name=""/>
        <dsp:cNvSpPr/>
      </dsp:nvSpPr>
      <dsp:spPr>
        <a:xfrm>
          <a:off x="0" y="67590"/>
          <a:ext cx="4008384" cy="4258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tr-TR" sz="2600" b="1" kern="1200" dirty="0">
              <a:solidFill>
                <a:schemeClr val="tx1"/>
              </a:solidFill>
              <a:effectLst/>
              <a:latin typeface="Verdana" panose="020B0604030504040204" pitchFamily="34" charset="0"/>
              <a:ea typeface="Verdana" panose="020B0604030504040204" pitchFamily="34" charset="0"/>
            </a:rPr>
            <a:t>AB Emisyon Ticareti Sistemini (EU ETS) </a:t>
          </a:r>
          <a:r>
            <a:rPr lang="tr-TR" sz="2600" kern="1200" dirty="0">
              <a:solidFill>
                <a:srgbClr val="FFFFFF"/>
              </a:solidFill>
              <a:effectLst/>
              <a:latin typeface="Verdana" panose="020B0604030504040204" pitchFamily="34" charset="0"/>
              <a:ea typeface="Verdana" panose="020B0604030504040204" pitchFamily="34" charset="0"/>
            </a:rPr>
            <a:t>güçlendirerek ve şimdiye kadar emisyon </a:t>
          </a:r>
          <a:r>
            <a:rPr lang="tr-TR" sz="2600" kern="1200" dirty="0" err="1">
              <a:solidFill>
                <a:srgbClr val="FFFFFF"/>
              </a:solidFill>
              <a:effectLst/>
              <a:latin typeface="Verdana" panose="020B0604030504040204" pitchFamily="34" charset="0"/>
              <a:ea typeface="Verdana" panose="020B0604030504040204" pitchFamily="34" charset="0"/>
            </a:rPr>
            <a:t>azaltımlarının</a:t>
          </a:r>
          <a:r>
            <a:rPr lang="tr-TR" sz="2600" kern="1200" dirty="0">
              <a:solidFill>
                <a:srgbClr val="FFFFFF"/>
              </a:solidFill>
              <a:effectLst/>
              <a:latin typeface="Verdana" panose="020B0604030504040204" pitchFamily="34" charset="0"/>
              <a:ea typeface="Verdana" panose="020B0604030504040204" pitchFamily="34" charset="0"/>
            </a:rPr>
            <a:t> eksik olduğu yeni sektörlere uygulamak, </a:t>
          </a:r>
          <a:endParaRPr lang="en-US" sz="2600" kern="1200" dirty="0"/>
        </a:p>
      </dsp:txBody>
      <dsp:txXfrm>
        <a:off x="195673" y="263263"/>
        <a:ext cx="3617038" cy="38674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D19F6-4FDE-41EB-B32E-49789483D6C0}">
      <dsp:nvSpPr>
        <dsp:cNvPr id="0" name=""/>
        <dsp:cNvSpPr/>
      </dsp:nvSpPr>
      <dsp:spPr>
        <a:xfrm>
          <a:off x="0" y="0"/>
          <a:ext cx="105156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237AE07-E762-4288-AA16-F3E984D1AE43}">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tr-TR" sz="2300" kern="1200" dirty="0"/>
            <a:t>İthalatçılar tarafından Ulusal Otoritelerden sertifika satın alınmasına dayanması nedeni ile </a:t>
          </a:r>
          <a:r>
            <a:rPr lang="tr-TR" sz="2300" kern="1200" dirty="0" err="1"/>
            <a:t>ETS'yi</a:t>
          </a:r>
          <a:r>
            <a:rPr lang="tr-TR" sz="2300" kern="1200" dirty="0"/>
            <a:t> yansıtacaktır.</a:t>
          </a:r>
          <a:endParaRPr lang="en-US" sz="2300" kern="1200" dirty="0"/>
        </a:p>
      </dsp:txBody>
      <dsp:txXfrm>
        <a:off x="0" y="0"/>
        <a:ext cx="10515600" cy="1087834"/>
      </dsp:txXfrm>
    </dsp:sp>
    <dsp:sp modelId="{06BF1221-0933-4BF1-A995-733571FAAD7A}">
      <dsp:nvSpPr>
        <dsp:cNvPr id="0" name=""/>
        <dsp:cNvSpPr/>
      </dsp:nvSpPr>
      <dsp:spPr>
        <a:xfrm>
          <a:off x="0" y="1087834"/>
          <a:ext cx="10515600" cy="0"/>
        </a:xfrm>
        <a:prstGeom prst="line">
          <a:avLst/>
        </a:prstGeom>
        <a:solidFill>
          <a:schemeClr val="accent5">
            <a:hueOff val="-2451115"/>
            <a:satOff val="-3409"/>
            <a:lumOff val="-1307"/>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6D8BDC8-81F2-44E9-B1EA-81826A4C0FBF}">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tr-TR" sz="2300" kern="1200" dirty="0"/>
            <a:t>Düzenlemeye tabi mallar sadece ulusal otorite tarafından </a:t>
          </a:r>
          <a:r>
            <a:rPr lang="tr-TR" sz="2300" kern="1200" dirty="0">
              <a:solidFill>
                <a:schemeClr val="accent4"/>
              </a:solidFill>
            </a:rPr>
            <a:t>«yetkilendirilen beyan sahipleri»</a:t>
          </a:r>
          <a:r>
            <a:rPr lang="tr-TR" sz="2300" kern="1200" dirty="0"/>
            <a:t> tarafından ithal edilebilecektir. </a:t>
          </a:r>
          <a:endParaRPr lang="en-US" sz="2300" kern="1200" dirty="0"/>
        </a:p>
      </dsp:txBody>
      <dsp:txXfrm>
        <a:off x="0" y="1087834"/>
        <a:ext cx="10515600" cy="1087834"/>
      </dsp:txXfrm>
    </dsp:sp>
    <dsp:sp modelId="{BA760017-472C-415C-B6CC-6F1F2ABEBB17}">
      <dsp:nvSpPr>
        <dsp:cNvPr id="0" name=""/>
        <dsp:cNvSpPr/>
      </dsp:nvSpPr>
      <dsp:spPr>
        <a:xfrm>
          <a:off x="0" y="2175669"/>
          <a:ext cx="10515600" cy="0"/>
        </a:xfrm>
        <a:prstGeom prst="line">
          <a:avLst/>
        </a:prstGeom>
        <a:solidFill>
          <a:schemeClr val="accent5">
            <a:hueOff val="-4902230"/>
            <a:satOff val="-6819"/>
            <a:lumOff val="-2615"/>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0A80E96-BB3C-4292-BF49-E7EC2799C34A}">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tr-TR" sz="2300" kern="1200" dirty="0"/>
            <a:t>Ulusal makamlar, beyan sahiplerinin CBAM sistemine kaydedilmesine ve ayrıca beyanların gözden geçirilmesine ve doğrulanmasına izin verecektir.</a:t>
          </a:r>
          <a:endParaRPr lang="en-US" sz="2300" kern="1200" dirty="0"/>
        </a:p>
      </dsp:txBody>
      <dsp:txXfrm>
        <a:off x="0" y="2175669"/>
        <a:ext cx="10515600" cy="1087834"/>
      </dsp:txXfrm>
    </dsp:sp>
    <dsp:sp modelId="{D59CF8C4-7F42-4CC5-B2A2-C2BF59F03694}">
      <dsp:nvSpPr>
        <dsp:cNvPr id="0" name=""/>
        <dsp:cNvSpPr/>
      </dsp:nvSpPr>
      <dsp:spPr>
        <a:xfrm>
          <a:off x="0" y="3263503"/>
          <a:ext cx="10515600" cy="0"/>
        </a:xfrm>
        <a:prstGeom prst="line">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C3FEF58-18E2-4E89-8860-FEA951720CF7}">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tr-TR" sz="2300" kern="1200" dirty="0"/>
            <a:t>CBAM kapsamındaki malları AB'ye ithal etmek için üretici, her yıl </a:t>
          </a:r>
          <a:r>
            <a:rPr lang="tr-TR" sz="2300" kern="1200" dirty="0">
              <a:solidFill>
                <a:schemeClr val="accent2">
                  <a:lumMod val="75000"/>
                </a:schemeClr>
              </a:solidFill>
            </a:rPr>
            <a:t>31 Mayıs'a </a:t>
          </a:r>
          <a:r>
            <a:rPr lang="tr-TR" sz="2300" kern="1200" dirty="0"/>
            <a:t>kadar, bir önceki yılda AB'ye ithal edilen malların miktarını ve emisyonları beyan etmelidirler</a:t>
          </a:r>
          <a:endParaRPr lang="en-US" sz="2300" kern="1200" dirty="0"/>
        </a:p>
      </dsp:txBody>
      <dsp:txXfrm>
        <a:off x="0" y="3263503"/>
        <a:ext cx="10515600" cy="10878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1F3142-4FA5-46CB-9948-933F3C2E5CBF}">
      <dsp:nvSpPr>
        <dsp:cNvPr id="0" name=""/>
        <dsp:cNvSpPr/>
      </dsp:nvSpPr>
      <dsp:spPr>
        <a:xfrm>
          <a:off x="0" y="2118"/>
          <a:ext cx="10515600" cy="225608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tr-TR" sz="3200" kern="1200" dirty="0"/>
            <a:t>İthalatçılar, 2023'te başlayıp 2025'in sonuna kadar herhangi bir ödeme yapmadan karbon ayak izlerini </a:t>
          </a:r>
          <a:r>
            <a:rPr lang="tr-TR" sz="3200" b="1" kern="1200" dirty="0">
              <a:solidFill>
                <a:schemeClr val="bg1"/>
              </a:solidFill>
            </a:rPr>
            <a:t>3’er ayık dönemler halinde</a:t>
          </a:r>
          <a:r>
            <a:rPr lang="tr-TR" sz="3200" b="1" kern="1200" dirty="0"/>
            <a:t> </a:t>
          </a:r>
          <a:r>
            <a:rPr lang="tr-TR" sz="3200" kern="1200" dirty="0"/>
            <a:t>rapor edecekler.</a:t>
          </a:r>
          <a:endParaRPr lang="en-US" sz="3200" kern="1200" dirty="0"/>
        </a:p>
      </dsp:txBody>
      <dsp:txXfrm>
        <a:off x="110133" y="112251"/>
        <a:ext cx="10295334" cy="2035823"/>
      </dsp:txXfrm>
    </dsp:sp>
    <dsp:sp modelId="{2D572617-C732-4E76-A84C-63B882E39168}">
      <dsp:nvSpPr>
        <dsp:cNvPr id="0" name=""/>
        <dsp:cNvSpPr/>
      </dsp:nvSpPr>
      <dsp:spPr>
        <a:xfrm>
          <a:off x="0" y="2359008"/>
          <a:ext cx="10515600" cy="225608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tr-TR" sz="3200" kern="1200" dirty="0"/>
            <a:t>Bu kapsamda, ithalatçının toplam ithalat miktarı ve </a:t>
          </a:r>
          <a:r>
            <a:rPr lang="tr-TR" sz="3200" b="1" kern="1200" dirty="0">
              <a:solidFill>
                <a:schemeClr val="bg1"/>
              </a:solidFill>
            </a:rPr>
            <a:t>Doğrudan ve Enerji Dolaylı </a:t>
          </a:r>
          <a:r>
            <a:rPr lang="tr-TR" sz="3200" kern="1200" dirty="0"/>
            <a:t>emisyonlarına ilişkin toplam gerçek emisyon miktarını içeren SKDM Raporunu yetkili otoriteye sunması beklenmektedir. </a:t>
          </a:r>
          <a:endParaRPr lang="en-US" sz="3200" kern="1200" dirty="0"/>
        </a:p>
      </dsp:txBody>
      <dsp:txXfrm>
        <a:off x="110133" y="2469141"/>
        <a:ext cx="10295334" cy="203582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a:extLst>
              <a:ext uri="{FF2B5EF4-FFF2-40B4-BE49-F238E27FC236}">
                <a16:creationId xmlns:a16="http://schemas.microsoft.com/office/drawing/2014/main" id="{14C63D2D-F548-440D-AD07-515924961B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a:extLst>
              <a:ext uri="{FF2B5EF4-FFF2-40B4-BE49-F238E27FC236}">
                <a16:creationId xmlns:a16="http://schemas.microsoft.com/office/drawing/2014/main" id="{9C59B4CA-386D-4DA7-B5BC-D098865C92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38D582-19BB-4136-B6C6-CC4BF29C5B94}" type="datetimeFigureOut">
              <a:rPr lang="tr-TR" smtClean="0"/>
              <a:t>6.06.2022</a:t>
            </a:fld>
            <a:endParaRPr lang="tr-TR"/>
          </a:p>
        </p:txBody>
      </p:sp>
      <p:sp>
        <p:nvSpPr>
          <p:cNvPr id="4" name="Alt Bilgi Yer Tutucusu 3">
            <a:extLst>
              <a:ext uri="{FF2B5EF4-FFF2-40B4-BE49-F238E27FC236}">
                <a16:creationId xmlns:a16="http://schemas.microsoft.com/office/drawing/2014/main" id="{71B21106-4918-400B-85FD-DAB642A091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a:extLst>
              <a:ext uri="{FF2B5EF4-FFF2-40B4-BE49-F238E27FC236}">
                <a16:creationId xmlns:a16="http://schemas.microsoft.com/office/drawing/2014/main" id="{D7C3C165-8705-48BB-A6AD-F626E718B6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694285-6EA2-4F97-A562-DF0EC49EF7E9}" type="slidenum">
              <a:rPr lang="tr-TR" smtClean="0"/>
              <a:t>‹#›</a:t>
            </a:fld>
            <a:endParaRPr lang="tr-TR"/>
          </a:p>
        </p:txBody>
      </p:sp>
    </p:spTree>
    <p:extLst>
      <p:ext uri="{BB962C8B-B14F-4D97-AF65-F5344CB8AC3E}">
        <p14:creationId xmlns:p14="http://schemas.microsoft.com/office/powerpoint/2010/main" val="2327353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B9CB53-F268-423E-8F05-5D33D68A3093}" type="datetimeFigureOut">
              <a:rPr lang="tr-TR" smtClean="0"/>
              <a:t>6.06.2022</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0B566-7469-4706-8295-D939A96F1244}" type="slidenum">
              <a:rPr lang="tr-TR" smtClean="0"/>
              <a:t>‹#›</a:t>
            </a:fld>
            <a:endParaRPr lang="tr-TR"/>
          </a:p>
        </p:txBody>
      </p:sp>
    </p:spTree>
    <p:extLst>
      <p:ext uri="{BB962C8B-B14F-4D97-AF65-F5344CB8AC3E}">
        <p14:creationId xmlns:p14="http://schemas.microsoft.com/office/powerpoint/2010/main" val="2099614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6A0B566-7469-4706-8295-D939A96F1244}" type="slidenum">
              <a:rPr lang="tr-TR" smtClean="0"/>
              <a:t>58</a:t>
            </a:fld>
            <a:endParaRPr lang="tr-TR"/>
          </a:p>
        </p:txBody>
      </p:sp>
    </p:spTree>
    <p:extLst>
      <p:ext uri="{BB962C8B-B14F-4D97-AF65-F5344CB8AC3E}">
        <p14:creationId xmlns:p14="http://schemas.microsoft.com/office/powerpoint/2010/main" val="3226715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Bu raporlamaların genel çerçevesi nedir ve örnekler nelerdir bu kapsamda.</a:t>
            </a:r>
          </a:p>
          <a:p>
            <a:r>
              <a:rPr lang="tr-TR" dirty="0"/>
              <a:t>Sürdürülebilirlik raporları günümüzün hissedarları ve yatırımcıları için kurumsal şeffaflığın, sosyal ve çevresel performansın ve yönetim kalitesinin bir göstergesi olarak kabul edilmektedir. Paydaşlar için işletme faaliyetlerinin sonuçlarına ilişkin önemli bir bilgi kaynağı olarak görülen bu raporlar, üçlü sorumluluk raporlaması, sosyal ve çevresel raporlama, kurumsal sosyal sorumluluk raporlaması, finansal olmayan raporlama gibi farklı isimlerle de anılmaktadır. </a:t>
            </a:r>
          </a:p>
        </p:txBody>
      </p:sp>
      <p:sp>
        <p:nvSpPr>
          <p:cNvPr id="4" name="Slayt Numarası Yer Tutucusu 3"/>
          <p:cNvSpPr>
            <a:spLocks noGrp="1"/>
          </p:cNvSpPr>
          <p:nvPr>
            <p:ph type="sldNum" sz="quarter" idx="5"/>
          </p:nvPr>
        </p:nvSpPr>
        <p:spPr/>
        <p:txBody>
          <a:bodyPr/>
          <a:lstStyle/>
          <a:p>
            <a:fld id="{76A0B566-7469-4706-8295-D939A96F1244}" type="slidenum">
              <a:rPr lang="tr-TR" smtClean="0"/>
              <a:t>99</a:t>
            </a:fld>
            <a:endParaRPr lang="tr-TR"/>
          </a:p>
        </p:txBody>
      </p:sp>
    </p:spTree>
    <p:extLst>
      <p:ext uri="{BB962C8B-B14F-4D97-AF65-F5344CB8AC3E}">
        <p14:creationId xmlns:p14="http://schemas.microsoft.com/office/powerpoint/2010/main" val="2217753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5" name="Altbilgi Yer Tutucusu 4"/>
          <p:cNvSpPr>
            <a:spLocks noGrp="1"/>
          </p:cNvSpPr>
          <p:nvPr>
            <p:ph type="ftr" sz="quarter" idx="11"/>
          </p:nvPr>
        </p:nvSpPr>
        <p:spPr/>
        <p:txBody>
          <a:bodyPr/>
          <a:lstStyle/>
          <a:p>
            <a:r>
              <a:rPr lang="tr-TR"/>
              <a:t>www.qsi.com.tr</a:t>
            </a:r>
          </a:p>
        </p:txBody>
      </p:sp>
    </p:spTree>
    <p:extLst>
      <p:ext uri="{BB962C8B-B14F-4D97-AF65-F5344CB8AC3E}">
        <p14:creationId xmlns:p14="http://schemas.microsoft.com/office/powerpoint/2010/main" val="1247809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Altbilgi Yer Tutucusu 4"/>
          <p:cNvSpPr>
            <a:spLocks noGrp="1"/>
          </p:cNvSpPr>
          <p:nvPr>
            <p:ph type="ftr" sz="quarter" idx="11"/>
          </p:nvPr>
        </p:nvSpPr>
        <p:spPr/>
        <p:txBody>
          <a:bodyPr/>
          <a:lstStyle/>
          <a:p>
            <a:r>
              <a:rPr lang="tr-TR"/>
              <a:t>www.qsi.com.tr</a:t>
            </a:r>
          </a:p>
        </p:txBody>
      </p:sp>
    </p:spTree>
    <p:extLst>
      <p:ext uri="{BB962C8B-B14F-4D97-AF65-F5344CB8AC3E}">
        <p14:creationId xmlns:p14="http://schemas.microsoft.com/office/powerpoint/2010/main" val="531777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Altbilgi Yer Tutucusu 4"/>
          <p:cNvSpPr>
            <a:spLocks noGrp="1"/>
          </p:cNvSpPr>
          <p:nvPr>
            <p:ph type="ftr" sz="quarter" idx="11"/>
          </p:nvPr>
        </p:nvSpPr>
        <p:spPr/>
        <p:txBody>
          <a:bodyPr/>
          <a:lstStyle/>
          <a:p>
            <a:r>
              <a:rPr lang="tr-TR"/>
              <a:t>www.qsi.com.tr</a:t>
            </a:r>
          </a:p>
        </p:txBody>
      </p:sp>
    </p:spTree>
    <p:extLst>
      <p:ext uri="{BB962C8B-B14F-4D97-AF65-F5344CB8AC3E}">
        <p14:creationId xmlns:p14="http://schemas.microsoft.com/office/powerpoint/2010/main" val="756880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5F9AD5-4DD5-42FD-BF78-80FD9D801973}"/>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4DD4A2B9-F0C2-4365-8088-D1526910DD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Tree>
    <p:extLst>
      <p:ext uri="{BB962C8B-B14F-4D97-AF65-F5344CB8AC3E}">
        <p14:creationId xmlns:p14="http://schemas.microsoft.com/office/powerpoint/2010/main" val="3913312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0DEC678-D914-45FC-A312-858E7A2FE4D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62426F3-4D28-483C-BF42-CD966CEA8A3B}"/>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6F8FA23-8ED1-42BD-ACC1-0813B99C7386}"/>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2DB2FA00-1F0C-4D18-AF26-D59C2B36F47B}"/>
              </a:ext>
            </a:extLst>
          </p:cNvPr>
          <p:cNvSpPr>
            <a:spLocks noGrp="1"/>
          </p:cNvSpPr>
          <p:nvPr>
            <p:ph type="ftr" sz="quarter" idx="11"/>
          </p:nvPr>
        </p:nvSpPr>
        <p:spPr/>
        <p:txBody>
          <a:bodyPr/>
          <a:lstStyle/>
          <a:p>
            <a:r>
              <a:rPr lang="tr-TR"/>
              <a:t>www.qsi.com.tr</a:t>
            </a:r>
          </a:p>
        </p:txBody>
      </p:sp>
      <p:sp>
        <p:nvSpPr>
          <p:cNvPr id="6" name="Slayt Numarası Yer Tutucusu 5">
            <a:extLst>
              <a:ext uri="{FF2B5EF4-FFF2-40B4-BE49-F238E27FC236}">
                <a16:creationId xmlns:a16="http://schemas.microsoft.com/office/drawing/2014/main" id="{9675AF82-073E-4EC6-943A-A69EB5C5B714}"/>
              </a:ext>
            </a:extLst>
          </p:cNvPr>
          <p:cNvSpPr>
            <a:spLocks noGrp="1"/>
          </p:cNvSpPr>
          <p:nvPr>
            <p:ph type="sldNum" sz="quarter" idx="12"/>
          </p:nvPr>
        </p:nvSpPr>
        <p:spPr/>
        <p:txBody>
          <a:bodyPr/>
          <a:lstStyle/>
          <a:p>
            <a:fld id="{F5B207CF-7D58-4FF4-9836-E4F6C3645CBE}" type="slidenum">
              <a:rPr lang="tr-TR" smtClean="0"/>
              <a:t>‹#›</a:t>
            </a:fld>
            <a:endParaRPr lang="tr-TR"/>
          </a:p>
        </p:txBody>
      </p:sp>
    </p:spTree>
    <p:extLst>
      <p:ext uri="{BB962C8B-B14F-4D97-AF65-F5344CB8AC3E}">
        <p14:creationId xmlns:p14="http://schemas.microsoft.com/office/powerpoint/2010/main" val="1278223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35CA5F9-6AD9-4476-B48E-DD6EACFF1780}"/>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47EC3F91-6BDB-4DCE-B6E1-0BBCBFCFDA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0E95CC35-A970-4DED-B2D6-2E46F656AE12}"/>
              </a:ext>
            </a:extLst>
          </p:cNvPr>
          <p:cNvSpPr>
            <a:spLocks noGrp="1"/>
          </p:cNvSpPr>
          <p:nvPr>
            <p:ph type="dt" sz="half" idx="10"/>
          </p:nvPr>
        </p:nvSpPr>
        <p:spPr/>
        <p:txBody>
          <a:bodyPr/>
          <a:lstStyle/>
          <a:p>
            <a:endParaRPr lang="en-US" dirty="0"/>
          </a:p>
        </p:txBody>
      </p:sp>
      <p:sp>
        <p:nvSpPr>
          <p:cNvPr id="5" name="Alt Bilgi Yer Tutucusu 4">
            <a:extLst>
              <a:ext uri="{FF2B5EF4-FFF2-40B4-BE49-F238E27FC236}">
                <a16:creationId xmlns:a16="http://schemas.microsoft.com/office/drawing/2014/main" id="{7BA66AFE-C08F-406B-8580-CCD2532D07F1}"/>
              </a:ext>
            </a:extLst>
          </p:cNvPr>
          <p:cNvSpPr>
            <a:spLocks noGrp="1"/>
          </p:cNvSpPr>
          <p:nvPr>
            <p:ph type="ftr" sz="quarter" idx="11"/>
          </p:nvPr>
        </p:nvSpPr>
        <p:spPr/>
        <p:txBody>
          <a:bodyPr/>
          <a:lstStyle/>
          <a:p>
            <a:r>
              <a:rPr lang="tr-TR"/>
              <a:t>www.qsi.com.tr</a:t>
            </a:r>
            <a:endParaRPr lang="tr-TR" dirty="0"/>
          </a:p>
        </p:txBody>
      </p:sp>
      <p:sp>
        <p:nvSpPr>
          <p:cNvPr id="6" name="Slayt Numarası Yer Tutucusu 5">
            <a:extLst>
              <a:ext uri="{FF2B5EF4-FFF2-40B4-BE49-F238E27FC236}">
                <a16:creationId xmlns:a16="http://schemas.microsoft.com/office/drawing/2014/main" id="{2A163109-8ECA-40DD-A59C-464A6E5B0532}"/>
              </a:ext>
            </a:extLst>
          </p:cNvPr>
          <p:cNvSpPr>
            <a:spLocks noGrp="1"/>
          </p:cNvSpPr>
          <p:nvPr>
            <p:ph type="sldNum" sz="quarter" idx="12"/>
          </p:nvPr>
        </p:nvSpPr>
        <p:spPr/>
        <p:txBody>
          <a:bodyPr/>
          <a:lstStyle/>
          <a:p>
            <a:fld id="{F5B207CF-7D58-4FF4-9836-E4F6C3645CBE}" type="slidenum">
              <a:rPr lang="tr-TR" smtClean="0"/>
              <a:pPr/>
              <a:t>‹#›</a:t>
            </a:fld>
            <a:endParaRPr lang="tr-TR" dirty="0"/>
          </a:p>
        </p:txBody>
      </p:sp>
    </p:spTree>
    <p:extLst>
      <p:ext uri="{BB962C8B-B14F-4D97-AF65-F5344CB8AC3E}">
        <p14:creationId xmlns:p14="http://schemas.microsoft.com/office/powerpoint/2010/main" val="4046546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C5BEE98-2142-4B86-B339-4E1CB2CCF18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BDD64E90-24A7-48E7-99F3-565F7CCC6048}"/>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F44D6F5C-40C3-4E63-A377-0E4731815CA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CBC18DF6-6020-45CD-9CD8-94BAD42D6390}"/>
              </a:ext>
            </a:extLst>
          </p:cNvPr>
          <p:cNvSpPr>
            <a:spLocks noGrp="1"/>
          </p:cNvSpPr>
          <p:nvPr>
            <p:ph type="dt" sz="half" idx="10"/>
          </p:nvPr>
        </p:nvSpPr>
        <p:spPr/>
        <p:txBody>
          <a:bodyPr/>
          <a:lstStyle/>
          <a:p>
            <a:endParaRPr lang="tr-TR"/>
          </a:p>
        </p:txBody>
      </p:sp>
      <p:sp>
        <p:nvSpPr>
          <p:cNvPr id="6" name="Alt Bilgi Yer Tutucusu 5">
            <a:extLst>
              <a:ext uri="{FF2B5EF4-FFF2-40B4-BE49-F238E27FC236}">
                <a16:creationId xmlns:a16="http://schemas.microsoft.com/office/drawing/2014/main" id="{E5D067EB-7253-4996-A11B-0C3C37A05B8D}"/>
              </a:ext>
            </a:extLst>
          </p:cNvPr>
          <p:cNvSpPr>
            <a:spLocks noGrp="1"/>
          </p:cNvSpPr>
          <p:nvPr>
            <p:ph type="ftr" sz="quarter" idx="11"/>
          </p:nvPr>
        </p:nvSpPr>
        <p:spPr/>
        <p:txBody>
          <a:bodyPr/>
          <a:lstStyle/>
          <a:p>
            <a:r>
              <a:rPr lang="tr-TR"/>
              <a:t>www.qsi.com.tr</a:t>
            </a:r>
          </a:p>
        </p:txBody>
      </p:sp>
      <p:sp>
        <p:nvSpPr>
          <p:cNvPr id="7" name="Slayt Numarası Yer Tutucusu 6">
            <a:extLst>
              <a:ext uri="{FF2B5EF4-FFF2-40B4-BE49-F238E27FC236}">
                <a16:creationId xmlns:a16="http://schemas.microsoft.com/office/drawing/2014/main" id="{04F3EA12-5E3D-442D-8051-C170048CEBBF}"/>
              </a:ext>
            </a:extLst>
          </p:cNvPr>
          <p:cNvSpPr>
            <a:spLocks noGrp="1"/>
          </p:cNvSpPr>
          <p:nvPr>
            <p:ph type="sldNum" sz="quarter" idx="12"/>
          </p:nvPr>
        </p:nvSpPr>
        <p:spPr/>
        <p:txBody>
          <a:bodyPr/>
          <a:lstStyle/>
          <a:p>
            <a:fld id="{F5B207CF-7D58-4FF4-9836-E4F6C3645CBE}" type="slidenum">
              <a:rPr lang="tr-TR" smtClean="0"/>
              <a:t>‹#›</a:t>
            </a:fld>
            <a:endParaRPr lang="tr-TR"/>
          </a:p>
        </p:txBody>
      </p:sp>
    </p:spTree>
    <p:extLst>
      <p:ext uri="{BB962C8B-B14F-4D97-AF65-F5344CB8AC3E}">
        <p14:creationId xmlns:p14="http://schemas.microsoft.com/office/powerpoint/2010/main" val="30055634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0DE2030-6566-4E6E-B899-9A6F89F19EDB}"/>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6ECA664-2159-4E00-916C-EB4838AD4F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9870FF41-9AEA-4391-AEF1-2D056AB58800}"/>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03BDA7FD-3E10-4399-BE02-A658110F49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C2FE7A5C-2A87-4868-A2C8-A079A7BA803B}"/>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8EE2DA5D-7760-4C5B-8697-2A1C10E6BB67}"/>
              </a:ext>
            </a:extLst>
          </p:cNvPr>
          <p:cNvSpPr>
            <a:spLocks noGrp="1"/>
          </p:cNvSpPr>
          <p:nvPr>
            <p:ph type="dt" sz="half" idx="10"/>
          </p:nvPr>
        </p:nvSpPr>
        <p:spPr/>
        <p:txBody>
          <a:bodyPr/>
          <a:lstStyle/>
          <a:p>
            <a:endParaRPr lang="tr-TR"/>
          </a:p>
        </p:txBody>
      </p:sp>
      <p:sp>
        <p:nvSpPr>
          <p:cNvPr id="8" name="Alt Bilgi Yer Tutucusu 7">
            <a:extLst>
              <a:ext uri="{FF2B5EF4-FFF2-40B4-BE49-F238E27FC236}">
                <a16:creationId xmlns:a16="http://schemas.microsoft.com/office/drawing/2014/main" id="{AE0CCBBF-6567-4852-8318-937F9B9ED6B3}"/>
              </a:ext>
            </a:extLst>
          </p:cNvPr>
          <p:cNvSpPr>
            <a:spLocks noGrp="1"/>
          </p:cNvSpPr>
          <p:nvPr>
            <p:ph type="ftr" sz="quarter" idx="11"/>
          </p:nvPr>
        </p:nvSpPr>
        <p:spPr/>
        <p:txBody>
          <a:bodyPr/>
          <a:lstStyle/>
          <a:p>
            <a:r>
              <a:rPr lang="tr-TR"/>
              <a:t>www.qsi.com.tr</a:t>
            </a:r>
          </a:p>
        </p:txBody>
      </p:sp>
      <p:sp>
        <p:nvSpPr>
          <p:cNvPr id="9" name="Slayt Numarası Yer Tutucusu 8">
            <a:extLst>
              <a:ext uri="{FF2B5EF4-FFF2-40B4-BE49-F238E27FC236}">
                <a16:creationId xmlns:a16="http://schemas.microsoft.com/office/drawing/2014/main" id="{2E499516-6137-4CAD-A31A-DEE9E7024636}"/>
              </a:ext>
            </a:extLst>
          </p:cNvPr>
          <p:cNvSpPr>
            <a:spLocks noGrp="1"/>
          </p:cNvSpPr>
          <p:nvPr>
            <p:ph type="sldNum" sz="quarter" idx="12"/>
          </p:nvPr>
        </p:nvSpPr>
        <p:spPr/>
        <p:txBody>
          <a:bodyPr/>
          <a:lstStyle/>
          <a:p>
            <a:fld id="{F5B207CF-7D58-4FF4-9836-E4F6C3645CBE}" type="slidenum">
              <a:rPr lang="tr-TR" smtClean="0"/>
              <a:t>‹#›</a:t>
            </a:fld>
            <a:endParaRPr lang="tr-TR"/>
          </a:p>
        </p:txBody>
      </p:sp>
    </p:spTree>
    <p:extLst>
      <p:ext uri="{BB962C8B-B14F-4D97-AF65-F5344CB8AC3E}">
        <p14:creationId xmlns:p14="http://schemas.microsoft.com/office/powerpoint/2010/main" val="886731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0A6AD98-7037-4937-9E05-D375C9D477DA}"/>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9DFEDF2-98BB-4EF5-8433-B88317E2956E}"/>
              </a:ext>
            </a:extLst>
          </p:cNvPr>
          <p:cNvSpPr>
            <a:spLocks noGrp="1"/>
          </p:cNvSpPr>
          <p:nvPr>
            <p:ph type="dt" sz="half" idx="10"/>
          </p:nvPr>
        </p:nvSpPr>
        <p:spPr/>
        <p:txBody>
          <a:bodyPr/>
          <a:lstStyle/>
          <a:p>
            <a:endParaRPr lang="tr-TR"/>
          </a:p>
        </p:txBody>
      </p:sp>
      <p:sp>
        <p:nvSpPr>
          <p:cNvPr id="4" name="Alt Bilgi Yer Tutucusu 3">
            <a:extLst>
              <a:ext uri="{FF2B5EF4-FFF2-40B4-BE49-F238E27FC236}">
                <a16:creationId xmlns:a16="http://schemas.microsoft.com/office/drawing/2014/main" id="{74669DBB-18F9-4CF4-987D-19CC225FA223}"/>
              </a:ext>
            </a:extLst>
          </p:cNvPr>
          <p:cNvSpPr>
            <a:spLocks noGrp="1"/>
          </p:cNvSpPr>
          <p:nvPr>
            <p:ph type="ftr" sz="quarter" idx="11"/>
          </p:nvPr>
        </p:nvSpPr>
        <p:spPr/>
        <p:txBody>
          <a:bodyPr/>
          <a:lstStyle/>
          <a:p>
            <a:r>
              <a:rPr lang="tr-TR"/>
              <a:t>www.qsi.com.tr</a:t>
            </a:r>
          </a:p>
        </p:txBody>
      </p:sp>
      <p:sp>
        <p:nvSpPr>
          <p:cNvPr id="5" name="Slayt Numarası Yer Tutucusu 4">
            <a:extLst>
              <a:ext uri="{FF2B5EF4-FFF2-40B4-BE49-F238E27FC236}">
                <a16:creationId xmlns:a16="http://schemas.microsoft.com/office/drawing/2014/main" id="{AD400E97-AA59-4000-B1A5-C63DF91F4D87}"/>
              </a:ext>
            </a:extLst>
          </p:cNvPr>
          <p:cNvSpPr>
            <a:spLocks noGrp="1"/>
          </p:cNvSpPr>
          <p:nvPr>
            <p:ph type="sldNum" sz="quarter" idx="12"/>
          </p:nvPr>
        </p:nvSpPr>
        <p:spPr/>
        <p:txBody>
          <a:bodyPr/>
          <a:lstStyle/>
          <a:p>
            <a:fld id="{F5B207CF-7D58-4FF4-9836-E4F6C3645CBE}" type="slidenum">
              <a:rPr lang="tr-TR" smtClean="0"/>
              <a:t>‹#›</a:t>
            </a:fld>
            <a:endParaRPr lang="tr-TR"/>
          </a:p>
        </p:txBody>
      </p:sp>
    </p:spTree>
    <p:extLst>
      <p:ext uri="{BB962C8B-B14F-4D97-AF65-F5344CB8AC3E}">
        <p14:creationId xmlns:p14="http://schemas.microsoft.com/office/powerpoint/2010/main" val="844863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005F6FB8-B143-4DA6-86BA-DBED0CAAB058}"/>
              </a:ext>
            </a:extLst>
          </p:cNvPr>
          <p:cNvSpPr>
            <a:spLocks noGrp="1"/>
          </p:cNvSpPr>
          <p:nvPr>
            <p:ph type="dt" sz="half" idx="10"/>
          </p:nvPr>
        </p:nvSpPr>
        <p:spPr/>
        <p:txBody>
          <a:bodyPr/>
          <a:lstStyle/>
          <a:p>
            <a:endParaRPr lang="tr-TR"/>
          </a:p>
        </p:txBody>
      </p:sp>
      <p:sp>
        <p:nvSpPr>
          <p:cNvPr id="3" name="Alt Bilgi Yer Tutucusu 2">
            <a:extLst>
              <a:ext uri="{FF2B5EF4-FFF2-40B4-BE49-F238E27FC236}">
                <a16:creationId xmlns:a16="http://schemas.microsoft.com/office/drawing/2014/main" id="{B5ADB37C-21F9-47FE-B506-432C8E01DE75}"/>
              </a:ext>
            </a:extLst>
          </p:cNvPr>
          <p:cNvSpPr>
            <a:spLocks noGrp="1"/>
          </p:cNvSpPr>
          <p:nvPr>
            <p:ph type="ftr" sz="quarter" idx="11"/>
          </p:nvPr>
        </p:nvSpPr>
        <p:spPr/>
        <p:txBody>
          <a:bodyPr/>
          <a:lstStyle/>
          <a:p>
            <a:r>
              <a:rPr lang="tr-TR"/>
              <a:t>www.qsi.com.tr</a:t>
            </a:r>
          </a:p>
        </p:txBody>
      </p:sp>
      <p:sp>
        <p:nvSpPr>
          <p:cNvPr id="4" name="Slayt Numarası Yer Tutucusu 3">
            <a:extLst>
              <a:ext uri="{FF2B5EF4-FFF2-40B4-BE49-F238E27FC236}">
                <a16:creationId xmlns:a16="http://schemas.microsoft.com/office/drawing/2014/main" id="{E8D14337-1A60-4FA6-8768-BB2179EDDDDA}"/>
              </a:ext>
            </a:extLst>
          </p:cNvPr>
          <p:cNvSpPr>
            <a:spLocks noGrp="1"/>
          </p:cNvSpPr>
          <p:nvPr>
            <p:ph type="sldNum" sz="quarter" idx="12"/>
          </p:nvPr>
        </p:nvSpPr>
        <p:spPr/>
        <p:txBody>
          <a:bodyPr/>
          <a:lstStyle/>
          <a:p>
            <a:fld id="{F5B207CF-7D58-4FF4-9836-E4F6C3645CBE}" type="slidenum">
              <a:rPr lang="tr-TR" smtClean="0"/>
              <a:pPr/>
              <a:t>‹#›</a:t>
            </a:fld>
            <a:endParaRPr lang="tr-TR" dirty="0"/>
          </a:p>
        </p:txBody>
      </p:sp>
    </p:spTree>
    <p:extLst>
      <p:ext uri="{BB962C8B-B14F-4D97-AF65-F5344CB8AC3E}">
        <p14:creationId xmlns:p14="http://schemas.microsoft.com/office/powerpoint/2010/main" val="3420216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D9177F5-52B0-48FF-A063-DFABFCE7A2F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82C77739-143F-45E1-85AD-9B0261A344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660D48E4-AC4C-4EAE-A483-05092C4F87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1D73E60-C248-412B-8F07-F4A9C901920F}"/>
              </a:ext>
            </a:extLst>
          </p:cNvPr>
          <p:cNvSpPr>
            <a:spLocks noGrp="1"/>
          </p:cNvSpPr>
          <p:nvPr>
            <p:ph type="dt" sz="half" idx="10"/>
          </p:nvPr>
        </p:nvSpPr>
        <p:spPr/>
        <p:txBody>
          <a:bodyPr/>
          <a:lstStyle/>
          <a:p>
            <a:endParaRPr lang="tr-TR"/>
          </a:p>
        </p:txBody>
      </p:sp>
      <p:sp>
        <p:nvSpPr>
          <p:cNvPr id="6" name="Alt Bilgi Yer Tutucusu 5">
            <a:extLst>
              <a:ext uri="{FF2B5EF4-FFF2-40B4-BE49-F238E27FC236}">
                <a16:creationId xmlns:a16="http://schemas.microsoft.com/office/drawing/2014/main" id="{BA8097FD-3D82-4285-A85F-61FD4B57B51B}"/>
              </a:ext>
            </a:extLst>
          </p:cNvPr>
          <p:cNvSpPr>
            <a:spLocks noGrp="1"/>
          </p:cNvSpPr>
          <p:nvPr>
            <p:ph type="ftr" sz="quarter" idx="11"/>
          </p:nvPr>
        </p:nvSpPr>
        <p:spPr/>
        <p:txBody>
          <a:bodyPr/>
          <a:lstStyle/>
          <a:p>
            <a:r>
              <a:rPr lang="tr-TR"/>
              <a:t>www.qsi.com.tr</a:t>
            </a:r>
          </a:p>
        </p:txBody>
      </p:sp>
      <p:sp>
        <p:nvSpPr>
          <p:cNvPr id="7" name="Slayt Numarası Yer Tutucusu 6">
            <a:extLst>
              <a:ext uri="{FF2B5EF4-FFF2-40B4-BE49-F238E27FC236}">
                <a16:creationId xmlns:a16="http://schemas.microsoft.com/office/drawing/2014/main" id="{1A70108B-094D-4DCB-ADBB-8DE4F7B022C9}"/>
              </a:ext>
            </a:extLst>
          </p:cNvPr>
          <p:cNvSpPr>
            <a:spLocks noGrp="1"/>
          </p:cNvSpPr>
          <p:nvPr>
            <p:ph type="sldNum" sz="quarter" idx="12"/>
          </p:nvPr>
        </p:nvSpPr>
        <p:spPr/>
        <p:txBody>
          <a:bodyPr/>
          <a:lstStyle/>
          <a:p>
            <a:fld id="{F5B207CF-7D58-4FF4-9836-E4F6C3645CBE}" type="slidenum">
              <a:rPr lang="tr-TR" smtClean="0"/>
              <a:t>‹#›</a:t>
            </a:fld>
            <a:endParaRPr lang="tr-TR"/>
          </a:p>
        </p:txBody>
      </p:sp>
    </p:spTree>
    <p:extLst>
      <p:ext uri="{BB962C8B-B14F-4D97-AF65-F5344CB8AC3E}">
        <p14:creationId xmlns:p14="http://schemas.microsoft.com/office/powerpoint/2010/main" val="1366047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Altbilgi Yer Tutucusu 4"/>
          <p:cNvSpPr>
            <a:spLocks noGrp="1"/>
          </p:cNvSpPr>
          <p:nvPr>
            <p:ph type="ftr" sz="quarter" idx="11"/>
          </p:nvPr>
        </p:nvSpPr>
        <p:spPr/>
        <p:txBody>
          <a:bodyPr/>
          <a:lstStyle/>
          <a:p>
            <a:r>
              <a:rPr lang="tr-TR"/>
              <a:t>www.qsi.com.tr</a:t>
            </a:r>
          </a:p>
        </p:txBody>
      </p:sp>
    </p:spTree>
    <p:extLst>
      <p:ext uri="{BB962C8B-B14F-4D97-AF65-F5344CB8AC3E}">
        <p14:creationId xmlns:p14="http://schemas.microsoft.com/office/powerpoint/2010/main" val="2648090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2BA6AA-B702-4C90-8A80-BE705B2ACBAA}"/>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3406BB44-40D8-49A0-9178-43FEBBE78B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678E6F07-B54F-49E3-9801-7CC1BC09A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BD9E4EF-EFAF-4EB9-BC12-A36CAE81112C}"/>
              </a:ext>
            </a:extLst>
          </p:cNvPr>
          <p:cNvSpPr>
            <a:spLocks noGrp="1"/>
          </p:cNvSpPr>
          <p:nvPr>
            <p:ph type="dt" sz="half" idx="10"/>
          </p:nvPr>
        </p:nvSpPr>
        <p:spPr/>
        <p:txBody>
          <a:bodyPr/>
          <a:lstStyle/>
          <a:p>
            <a:fld id="{09B482E8-6E0E-1B4F-B1FD-C69DB9E858D9}" type="datetimeFigureOut">
              <a:rPr lang="en-US" smtClean="0"/>
              <a:pPr/>
              <a:t>6/6/2022</a:t>
            </a:fld>
            <a:endParaRPr lang="en-US" dirty="0"/>
          </a:p>
        </p:txBody>
      </p:sp>
      <p:sp>
        <p:nvSpPr>
          <p:cNvPr id="6" name="Alt Bilgi Yer Tutucusu 5">
            <a:extLst>
              <a:ext uri="{FF2B5EF4-FFF2-40B4-BE49-F238E27FC236}">
                <a16:creationId xmlns:a16="http://schemas.microsoft.com/office/drawing/2014/main" id="{C4083DA7-2782-4DBD-A105-FE02B57850DB}"/>
              </a:ext>
            </a:extLst>
          </p:cNvPr>
          <p:cNvSpPr>
            <a:spLocks noGrp="1"/>
          </p:cNvSpPr>
          <p:nvPr>
            <p:ph type="ftr" sz="quarter" idx="11"/>
          </p:nvPr>
        </p:nvSpPr>
        <p:spPr/>
        <p:txBody>
          <a:bodyPr/>
          <a:lstStyle/>
          <a:p>
            <a:r>
              <a:rPr lang="tr-TR"/>
              <a:t>www.qsi.com.tr</a:t>
            </a:r>
            <a:endParaRPr lang="tr-TR" dirty="0"/>
          </a:p>
        </p:txBody>
      </p:sp>
      <p:sp>
        <p:nvSpPr>
          <p:cNvPr id="7" name="Slayt Numarası Yer Tutucusu 6">
            <a:extLst>
              <a:ext uri="{FF2B5EF4-FFF2-40B4-BE49-F238E27FC236}">
                <a16:creationId xmlns:a16="http://schemas.microsoft.com/office/drawing/2014/main" id="{F30FD5AE-2831-4A88-BB3C-C46BE751C31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92319561"/>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85D52C7-A66D-4099-97B2-0CCBF0F0E395}"/>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4022DED-0AC8-4072-84C0-DE96B4FEE560}"/>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5D74E71-DD94-402F-8102-32536C64375E}"/>
              </a:ext>
            </a:extLst>
          </p:cNvPr>
          <p:cNvSpPr>
            <a:spLocks noGrp="1"/>
          </p:cNvSpPr>
          <p:nvPr>
            <p:ph type="dt" sz="half" idx="10"/>
          </p:nvPr>
        </p:nvSpPr>
        <p:spPr/>
        <p:txBody>
          <a:bodyPr/>
          <a:lstStyle/>
          <a:p>
            <a:endParaRPr lang="en-US" dirty="0"/>
          </a:p>
        </p:txBody>
      </p:sp>
      <p:sp>
        <p:nvSpPr>
          <p:cNvPr id="5" name="Alt Bilgi Yer Tutucusu 4">
            <a:extLst>
              <a:ext uri="{FF2B5EF4-FFF2-40B4-BE49-F238E27FC236}">
                <a16:creationId xmlns:a16="http://schemas.microsoft.com/office/drawing/2014/main" id="{02E8BF66-506C-4EBE-A40C-1AE0E655D768}"/>
              </a:ext>
            </a:extLst>
          </p:cNvPr>
          <p:cNvSpPr>
            <a:spLocks noGrp="1"/>
          </p:cNvSpPr>
          <p:nvPr>
            <p:ph type="ftr" sz="quarter" idx="11"/>
          </p:nvPr>
        </p:nvSpPr>
        <p:spPr/>
        <p:txBody>
          <a:bodyPr/>
          <a:lstStyle/>
          <a:p>
            <a:r>
              <a:rPr lang="tr-TR"/>
              <a:t>www.qsi.com.tr</a:t>
            </a:r>
            <a:endParaRPr lang="tr-TR" dirty="0"/>
          </a:p>
        </p:txBody>
      </p:sp>
      <p:sp>
        <p:nvSpPr>
          <p:cNvPr id="6" name="Slayt Numarası Yer Tutucusu 5">
            <a:extLst>
              <a:ext uri="{FF2B5EF4-FFF2-40B4-BE49-F238E27FC236}">
                <a16:creationId xmlns:a16="http://schemas.microsoft.com/office/drawing/2014/main" id="{CF96BB3E-52F8-4CAA-8DCC-18400B509F70}"/>
              </a:ext>
            </a:extLst>
          </p:cNvPr>
          <p:cNvSpPr>
            <a:spLocks noGrp="1"/>
          </p:cNvSpPr>
          <p:nvPr>
            <p:ph type="sldNum" sz="quarter" idx="12"/>
          </p:nvPr>
        </p:nvSpPr>
        <p:spPr/>
        <p:txBody>
          <a:bodyPr/>
          <a:lstStyle/>
          <a:p>
            <a:fld id="{F5B207CF-7D58-4FF4-9836-E4F6C3645CBE}" type="slidenum">
              <a:rPr lang="tr-TR" smtClean="0"/>
              <a:pPr/>
              <a:t>‹#›</a:t>
            </a:fld>
            <a:endParaRPr lang="tr-TR" dirty="0"/>
          </a:p>
        </p:txBody>
      </p:sp>
    </p:spTree>
    <p:extLst>
      <p:ext uri="{BB962C8B-B14F-4D97-AF65-F5344CB8AC3E}">
        <p14:creationId xmlns:p14="http://schemas.microsoft.com/office/powerpoint/2010/main" val="3383278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031FC572-0558-4067-9535-2C5DE1EBECEC}"/>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E279EA23-999B-4930-9199-177619D38A74}"/>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4A83D973-4347-4FAD-B7E3-63C2F633EE1D}"/>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BA015D56-0C8D-4BC7-A599-074060191C42}"/>
              </a:ext>
            </a:extLst>
          </p:cNvPr>
          <p:cNvSpPr>
            <a:spLocks noGrp="1"/>
          </p:cNvSpPr>
          <p:nvPr>
            <p:ph type="ftr" sz="quarter" idx="11"/>
          </p:nvPr>
        </p:nvSpPr>
        <p:spPr/>
        <p:txBody>
          <a:bodyPr/>
          <a:lstStyle/>
          <a:p>
            <a:r>
              <a:rPr lang="tr-TR"/>
              <a:t>www.qsi.com.tr</a:t>
            </a:r>
          </a:p>
        </p:txBody>
      </p:sp>
      <p:sp>
        <p:nvSpPr>
          <p:cNvPr id="6" name="Slayt Numarası Yer Tutucusu 5">
            <a:extLst>
              <a:ext uri="{FF2B5EF4-FFF2-40B4-BE49-F238E27FC236}">
                <a16:creationId xmlns:a16="http://schemas.microsoft.com/office/drawing/2014/main" id="{2FF40F2D-4EF5-491F-B5E7-03D14F6D9591}"/>
              </a:ext>
            </a:extLst>
          </p:cNvPr>
          <p:cNvSpPr>
            <a:spLocks noGrp="1"/>
          </p:cNvSpPr>
          <p:nvPr>
            <p:ph type="sldNum" sz="quarter" idx="12"/>
          </p:nvPr>
        </p:nvSpPr>
        <p:spPr/>
        <p:txBody>
          <a:bodyPr/>
          <a:lstStyle/>
          <a:p>
            <a:fld id="{F5B207CF-7D58-4FF4-9836-E4F6C3645CBE}" type="slidenum">
              <a:rPr lang="tr-TR" smtClean="0"/>
              <a:t>‹#›</a:t>
            </a:fld>
            <a:endParaRPr lang="tr-TR"/>
          </a:p>
        </p:txBody>
      </p:sp>
    </p:spTree>
    <p:extLst>
      <p:ext uri="{BB962C8B-B14F-4D97-AF65-F5344CB8AC3E}">
        <p14:creationId xmlns:p14="http://schemas.microsoft.com/office/powerpoint/2010/main" val="2085330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3036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6C1B014-3BA3-4309-B29F-AA23DFCC084A}"/>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3BFF25D4-F768-46A8-A984-E63013BAF3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252F6560-A295-459A-AF56-9A82E4746F83}"/>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14BB0CD8-91C5-41B4-B14A-769844884A72}"/>
              </a:ext>
            </a:extLst>
          </p:cNvPr>
          <p:cNvSpPr>
            <a:spLocks noGrp="1"/>
          </p:cNvSpPr>
          <p:nvPr>
            <p:ph type="ftr" sz="quarter" idx="11"/>
          </p:nvPr>
        </p:nvSpPr>
        <p:spPr/>
        <p:txBody>
          <a:bodyPr/>
          <a:lstStyle/>
          <a:p>
            <a:r>
              <a:rPr lang="tr-TR"/>
              <a:t>www.serabelgelendirme.com</a:t>
            </a:r>
          </a:p>
        </p:txBody>
      </p:sp>
      <p:sp>
        <p:nvSpPr>
          <p:cNvPr id="6" name="Slayt Numarası Yer Tutucusu 5">
            <a:extLst>
              <a:ext uri="{FF2B5EF4-FFF2-40B4-BE49-F238E27FC236}">
                <a16:creationId xmlns:a16="http://schemas.microsoft.com/office/drawing/2014/main" id="{EE5DFF0A-E04C-44F9-BD9D-0820DBA14B0C}"/>
              </a:ext>
            </a:extLst>
          </p:cNvPr>
          <p:cNvSpPr>
            <a:spLocks noGrp="1"/>
          </p:cNvSpPr>
          <p:nvPr>
            <p:ph type="sldNum" sz="quarter" idx="12"/>
          </p:nvPr>
        </p:nvSpPr>
        <p:spPr/>
        <p:txBody>
          <a:bodyPr/>
          <a:lstStyle/>
          <a:p>
            <a:fld id="{F5B207CF-7D58-4FF4-9836-E4F6C3645CBE}" type="slidenum">
              <a:rPr lang="tr-TR" smtClean="0"/>
              <a:t>‹#›</a:t>
            </a:fld>
            <a:endParaRPr lang="tr-TR"/>
          </a:p>
        </p:txBody>
      </p:sp>
    </p:spTree>
    <p:extLst>
      <p:ext uri="{BB962C8B-B14F-4D97-AF65-F5344CB8AC3E}">
        <p14:creationId xmlns:p14="http://schemas.microsoft.com/office/powerpoint/2010/main" val="375999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86E0C5-E1B4-468F-BDD5-4879CCDEEF2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3B7E0A80-FB50-4EB0-AF25-A3AD96717389}"/>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80F5667-6835-4BE2-B811-CCA7D4680258}"/>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57DC0C02-C8A7-473A-98C8-2BCD733E8A7D}"/>
              </a:ext>
            </a:extLst>
          </p:cNvPr>
          <p:cNvSpPr>
            <a:spLocks noGrp="1"/>
          </p:cNvSpPr>
          <p:nvPr>
            <p:ph type="ftr" sz="quarter" idx="11"/>
          </p:nvPr>
        </p:nvSpPr>
        <p:spPr/>
        <p:txBody>
          <a:bodyPr/>
          <a:lstStyle/>
          <a:p>
            <a:r>
              <a:rPr lang="tr-TR"/>
              <a:t>www.serabelgelendirme.com</a:t>
            </a:r>
          </a:p>
        </p:txBody>
      </p:sp>
      <p:sp>
        <p:nvSpPr>
          <p:cNvPr id="6" name="Slayt Numarası Yer Tutucusu 5">
            <a:extLst>
              <a:ext uri="{FF2B5EF4-FFF2-40B4-BE49-F238E27FC236}">
                <a16:creationId xmlns:a16="http://schemas.microsoft.com/office/drawing/2014/main" id="{B0F010CF-0B59-4D4F-97E5-BC57CBB6AFAD}"/>
              </a:ext>
            </a:extLst>
          </p:cNvPr>
          <p:cNvSpPr>
            <a:spLocks noGrp="1"/>
          </p:cNvSpPr>
          <p:nvPr>
            <p:ph type="sldNum" sz="quarter" idx="12"/>
          </p:nvPr>
        </p:nvSpPr>
        <p:spPr/>
        <p:txBody>
          <a:bodyPr/>
          <a:lstStyle/>
          <a:p>
            <a:fld id="{F5B207CF-7D58-4FF4-9836-E4F6C3645CBE}" type="slidenum">
              <a:rPr lang="tr-TR" smtClean="0"/>
              <a:t>‹#›</a:t>
            </a:fld>
            <a:endParaRPr lang="tr-TR"/>
          </a:p>
        </p:txBody>
      </p:sp>
    </p:spTree>
    <p:extLst>
      <p:ext uri="{BB962C8B-B14F-4D97-AF65-F5344CB8AC3E}">
        <p14:creationId xmlns:p14="http://schemas.microsoft.com/office/powerpoint/2010/main" val="2832614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7C69D3C-29E9-4823-A680-3E4ABA2346CF}"/>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E1F77205-BB0A-4D5F-98D6-E3C932904B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CCB5681A-90AA-4C19-A210-0605830E6444}"/>
              </a:ext>
            </a:extLst>
          </p:cNvPr>
          <p:cNvSpPr>
            <a:spLocks noGrp="1"/>
          </p:cNvSpPr>
          <p:nvPr>
            <p:ph type="dt" sz="half" idx="10"/>
          </p:nvPr>
        </p:nvSpPr>
        <p:spPr/>
        <p:txBody>
          <a:bodyPr/>
          <a:lstStyle/>
          <a:p>
            <a:endParaRPr lang="en-US" dirty="0"/>
          </a:p>
        </p:txBody>
      </p:sp>
      <p:sp>
        <p:nvSpPr>
          <p:cNvPr id="5" name="Alt Bilgi Yer Tutucusu 4">
            <a:extLst>
              <a:ext uri="{FF2B5EF4-FFF2-40B4-BE49-F238E27FC236}">
                <a16:creationId xmlns:a16="http://schemas.microsoft.com/office/drawing/2014/main" id="{554191FE-EA76-4B78-8452-EE6C93EA80C5}"/>
              </a:ext>
            </a:extLst>
          </p:cNvPr>
          <p:cNvSpPr>
            <a:spLocks noGrp="1"/>
          </p:cNvSpPr>
          <p:nvPr>
            <p:ph type="ftr" sz="quarter" idx="11"/>
          </p:nvPr>
        </p:nvSpPr>
        <p:spPr/>
        <p:txBody>
          <a:bodyPr/>
          <a:lstStyle/>
          <a:p>
            <a:r>
              <a:rPr lang="tr-TR"/>
              <a:t>www.serabelgelendirme.com</a:t>
            </a:r>
            <a:endParaRPr lang="tr-TR" dirty="0"/>
          </a:p>
        </p:txBody>
      </p:sp>
      <p:sp>
        <p:nvSpPr>
          <p:cNvPr id="6" name="Slayt Numarası Yer Tutucusu 5">
            <a:extLst>
              <a:ext uri="{FF2B5EF4-FFF2-40B4-BE49-F238E27FC236}">
                <a16:creationId xmlns:a16="http://schemas.microsoft.com/office/drawing/2014/main" id="{25FA3343-A95D-42EE-A370-059C45D29F12}"/>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43370611"/>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2BE143-86F0-48C1-9099-E09FAF19053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EB3F75F-1A00-4268-B445-2C62B258E92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E28CC7DB-C1B0-455D-B780-300B8D819CE1}"/>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296A7C5B-C8E6-46A2-B90C-75C066EA67B0}"/>
              </a:ext>
            </a:extLst>
          </p:cNvPr>
          <p:cNvSpPr>
            <a:spLocks noGrp="1"/>
          </p:cNvSpPr>
          <p:nvPr>
            <p:ph type="dt" sz="half" idx="10"/>
          </p:nvPr>
        </p:nvSpPr>
        <p:spPr/>
        <p:txBody>
          <a:bodyPr/>
          <a:lstStyle/>
          <a:p>
            <a:endParaRPr lang="tr-TR"/>
          </a:p>
        </p:txBody>
      </p:sp>
      <p:sp>
        <p:nvSpPr>
          <p:cNvPr id="6" name="Alt Bilgi Yer Tutucusu 5">
            <a:extLst>
              <a:ext uri="{FF2B5EF4-FFF2-40B4-BE49-F238E27FC236}">
                <a16:creationId xmlns:a16="http://schemas.microsoft.com/office/drawing/2014/main" id="{8CB15FC0-4C1C-42F7-8CBC-7CF8659148C6}"/>
              </a:ext>
            </a:extLst>
          </p:cNvPr>
          <p:cNvSpPr>
            <a:spLocks noGrp="1"/>
          </p:cNvSpPr>
          <p:nvPr>
            <p:ph type="ftr" sz="quarter" idx="11"/>
          </p:nvPr>
        </p:nvSpPr>
        <p:spPr/>
        <p:txBody>
          <a:bodyPr/>
          <a:lstStyle/>
          <a:p>
            <a:r>
              <a:rPr lang="tr-TR"/>
              <a:t>www.serabelgelendirme.com</a:t>
            </a:r>
          </a:p>
        </p:txBody>
      </p:sp>
      <p:sp>
        <p:nvSpPr>
          <p:cNvPr id="7" name="Slayt Numarası Yer Tutucusu 6">
            <a:extLst>
              <a:ext uri="{FF2B5EF4-FFF2-40B4-BE49-F238E27FC236}">
                <a16:creationId xmlns:a16="http://schemas.microsoft.com/office/drawing/2014/main" id="{14102DB5-6A4A-48D4-A29D-66FB0D1CF716}"/>
              </a:ext>
            </a:extLst>
          </p:cNvPr>
          <p:cNvSpPr>
            <a:spLocks noGrp="1"/>
          </p:cNvSpPr>
          <p:nvPr>
            <p:ph type="sldNum" sz="quarter" idx="12"/>
          </p:nvPr>
        </p:nvSpPr>
        <p:spPr/>
        <p:txBody>
          <a:bodyPr/>
          <a:lstStyle/>
          <a:p>
            <a:fld id="{F5B207CF-7D58-4FF4-9836-E4F6C3645CBE}" type="slidenum">
              <a:rPr lang="tr-TR" smtClean="0"/>
              <a:t>‹#›</a:t>
            </a:fld>
            <a:endParaRPr lang="tr-TR"/>
          </a:p>
        </p:txBody>
      </p:sp>
    </p:spTree>
    <p:extLst>
      <p:ext uri="{BB962C8B-B14F-4D97-AF65-F5344CB8AC3E}">
        <p14:creationId xmlns:p14="http://schemas.microsoft.com/office/powerpoint/2010/main" val="3049456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F5F1D00-760F-4D2B-BBB0-8BA46C7B1EEB}"/>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75E226E-7890-4980-90BA-106AC062C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3632F6C3-9B21-48F9-B801-DFCAF498CB83}"/>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D331BA2D-BFA7-4139-BD5F-240304A704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D6EFF923-49DB-46E5-985D-6A56D4A717C1}"/>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26EE65CD-F27F-437D-AD66-F68CC8CA122B}"/>
              </a:ext>
            </a:extLst>
          </p:cNvPr>
          <p:cNvSpPr>
            <a:spLocks noGrp="1"/>
          </p:cNvSpPr>
          <p:nvPr>
            <p:ph type="dt" sz="half" idx="10"/>
          </p:nvPr>
        </p:nvSpPr>
        <p:spPr/>
        <p:txBody>
          <a:bodyPr/>
          <a:lstStyle/>
          <a:p>
            <a:endParaRPr lang="tr-TR"/>
          </a:p>
        </p:txBody>
      </p:sp>
      <p:sp>
        <p:nvSpPr>
          <p:cNvPr id="8" name="Alt Bilgi Yer Tutucusu 7">
            <a:extLst>
              <a:ext uri="{FF2B5EF4-FFF2-40B4-BE49-F238E27FC236}">
                <a16:creationId xmlns:a16="http://schemas.microsoft.com/office/drawing/2014/main" id="{5286D803-312C-4A3D-B9B4-838850B5297B}"/>
              </a:ext>
            </a:extLst>
          </p:cNvPr>
          <p:cNvSpPr>
            <a:spLocks noGrp="1"/>
          </p:cNvSpPr>
          <p:nvPr>
            <p:ph type="ftr" sz="quarter" idx="11"/>
          </p:nvPr>
        </p:nvSpPr>
        <p:spPr/>
        <p:txBody>
          <a:bodyPr/>
          <a:lstStyle/>
          <a:p>
            <a:r>
              <a:rPr lang="tr-TR"/>
              <a:t>www.serabelgelendirme.com</a:t>
            </a:r>
          </a:p>
        </p:txBody>
      </p:sp>
      <p:sp>
        <p:nvSpPr>
          <p:cNvPr id="9" name="Slayt Numarası Yer Tutucusu 8">
            <a:extLst>
              <a:ext uri="{FF2B5EF4-FFF2-40B4-BE49-F238E27FC236}">
                <a16:creationId xmlns:a16="http://schemas.microsoft.com/office/drawing/2014/main" id="{5525CC04-0C98-4276-BE62-05C57D03D02F}"/>
              </a:ext>
            </a:extLst>
          </p:cNvPr>
          <p:cNvSpPr>
            <a:spLocks noGrp="1"/>
          </p:cNvSpPr>
          <p:nvPr>
            <p:ph type="sldNum" sz="quarter" idx="12"/>
          </p:nvPr>
        </p:nvSpPr>
        <p:spPr/>
        <p:txBody>
          <a:bodyPr/>
          <a:lstStyle/>
          <a:p>
            <a:fld id="{F5B207CF-7D58-4FF4-9836-E4F6C3645CBE}" type="slidenum">
              <a:rPr lang="tr-TR" smtClean="0"/>
              <a:t>‹#›</a:t>
            </a:fld>
            <a:endParaRPr lang="tr-TR"/>
          </a:p>
        </p:txBody>
      </p:sp>
    </p:spTree>
    <p:extLst>
      <p:ext uri="{BB962C8B-B14F-4D97-AF65-F5344CB8AC3E}">
        <p14:creationId xmlns:p14="http://schemas.microsoft.com/office/powerpoint/2010/main" val="2855440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993686E-BC99-48CA-BFF1-E71D351A8731}"/>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73D22F5C-18D4-4FD6-8908-CED9F5FCDC8F}"/>
              </a:ext>
            </a:extLst>
          </p:cNvPr>
          <p:cNvSpPr>
            <a:spLocks noGrp="1"/>
          </p:cNvSpPr>
          <p:nvPr>
            <p:ph type="dt" sz="half" idx="10"/>
          </p:nvPr>
        </p:nvSpPr>
        <p:spPr/>
        <p:txBody>
          <a:bodyPr/>
          <a:lstStyle/>
          <a:p>
            <a:endParaRPr lang="tr-TR"/>
          </a:p>
        </p:txBody>
      </p:sp>
      <p:sp>
        <p:nvSpPr>
          <p:cNvPr id="4" name="Alt Bilgi Yer Tutucusu 3">
            <a:extLst>
              <a:ext uri="{FF2B5EF4-FFF2-40B4-BE49-F238E27FC236}">
                <a16:creationId xmlns:a16="http://schemas.microsoft.com/office/drawing/2014/main" id="{894E33D7-352E-48EE-B07C-E482E3684468}"/>
              </a:ext>
            </a:extLst>
          </p:cNvPr>
          <p:cNvSpPr>
            <a:spLocks noGrp="1"/>
          </p:cNvSpPr>
          <p:nvPr>
            <p:ph type="ftr" sz="quarter" idx="11"/>
          </p:nvPr>
        </p:nvSpPr>
        <p:spPr/>
        <p:txBody>
          <a:bodyPr/>
          <a:lstStyle/>
          <a:p>
            <a:r>
              <a:rPr lang="tr-TR"/>
              <a:t>www.serabelgelendirme.com</a:t>
            </a:r>
          </a:p>
        </p:txBody>
      </p:sp>
      <p:sp>
        <p:nvSpPr>
          <p:cNvPr id="5" name="Slayt Numarası Yer Tutucusu 4">
            <a:extLst>
              <a:ext uri="{FF2B5EF4-FFF2-40B4-BE49-F238E27FC236}">
                <a16:creationId xmlns:a16="http://schemas.microsoft.com/office/drawing/2014/main" id="{B53591A1-8673-46B9-9AC8-E793125628DE}"/>
              </a:ext>
            </a:extLst>
          </p:cNvPr>
          <p:cNvSpPr>
            <a:spLocks noGrp="1"/>
          </p:cNvSpPr>
          <p:nvPr>
            <p:ph type="sldNum" sz="quarter" idx="12"/>
          </p:nvPr>
        </p:nvSpPr>
        <p:spPr/>
        <p:txBody>
          <a:bodyPr/>
          <a:lstStyle/>
          <a:p>
            <a:fld id="{F5B207CF-7D58-4FF4-9836-E4F6C3645CBE}" type="slidenum">
              <a:rPr lang="tr-TR" smtClean="0"/>
              <a:t>‹#›</a:t>
            </a:fld>
            <a:endParaRPr lang="tr-TR"/>
          </a:p>
        </p:txBody>
      </p:sp>
    </p:spTree>
    <p:extLst>
      <p:ext uri="{BB962C8B-B14F-4D97-AF65-F5344CB8AC3E}">
        <p14:creationId xmlns:p14="http://schemas.microsoft.com/office/powerpoint/2010/main" val="3841597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5" name="Altbilgi Yer Tutucusu 4"/>
          <p:cNvSpPr>
            <a:spLocks noGrp="1"/>
          </p:cNvSpPr>
          <p:nvPr>
            <p:ph type="ftr" sz="quarter" idx="11"/>
          </p:nvPr>
        </p:nvSpPr>
        <p:spPr/>
        <p:txBody>
          <a:bodyPr/>
          <a:lstStyle/>
          <a:p>
            <a:r>
              <a:rPr lang="tr-TR"/>
              <a:t>www.qsi.com.tr</a:t>
            </a:r>
          </a:p>
        </p:txBody>
      </p:sp>
    </p:spTree>
    <p:extLst>
      <p:ext uri="{BB962C8B-B14F-4D97-AF65-F5344CB8AC3E}">
        <p14:creationId xmlns:p14="http://schemas.microsoft.com/office/powerpoint/2010/main" val="25732532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B309842-0ED6-4388-B541-255F5E769429}"/>
              </a:ext>
            </a:extLst>
          </p:cNvPr>
          <p:cNvSpPr>
            <a:spLocks noGrp="1"/>
          </p:cNvSpPr>
          <p:nvPr>
            <p:ph type="dt" sz="half" idx="10"/>
          </p:nvPr>
        </p:nvSpPr>
        <p:spPr/>
        <p:txBody>
          <a:bodyPr/>
          <a:lstStyle/>
          <a:p>
            <a:endParaRPr lang="tr-TR"/>
          </a:p>
        </p:txBody>
      </p:sp>
      <p:sp>
        <p:nvSpPr>
          <p:cNvPr id="3" name="Alt Bilgi Yer Tutucusu 2">
            <a:extLst>
              <a:ext uri="{FF2B5EF4-FFF2-40B4-BE49-F238E27FC236}">
                <a16:creationId xmlns:a16="http://schemas.microsoft.com/office/drawing/2014/main" id="{6A62167B-8890-4BD4-A578-3A06C085547F}"/>
              </a:ext>
            </a:extLst>
          </p:cNvPr>
          <p:cNvSpPr>
            <a:spLocks noGrp="1"/>
          </p:cNvSpPr>
          <p:nvPr>
            <p:ph type="ftr" sz="quarter" idx="11"/>
          </p:nvPr>
        </p:nvSpPr>
        <p:spPr/>
        <p:txBody>
          <a:bodyPr/>
          <a:lstStyle/>
          <a:p>
            <a:r>
              <a:rPr lang="tr-TR"/>
              <a:t>www.serabelgelendirme.com</a:t>
            </a:r>
          </a:p>
        </p:txBody>
      </p:sp>
      <p:sp>
        <p:nvSpPr>
          <p:cNvPr id="4" name="Slayt Numarası Yer Tutucusu 3">
            <a:extLst>
              <a:ext uri="{FF2B5EF4-FFF2-40B4-BE49-F238E27FC236}">
                <a16:creationId xmlns:a16="http://schemas.microsoft.com/office/drawing/2014/main" id="{6A15754E-8534-43F6-8C7C-B3C34BB11CC7}"/>
              </a:ext>
            </a:extLst>
          </p:cNvPr>
          <p:cNvSpPr>
            <a:spLocks noGrp="1"/>
          </p:cNvSpPr>
          <p:nvPr>
            <p:ph type="sldNum" sz="quarter" idx="12"/>
          </p:nvPr>
        </p:nvSpPr>
        <p:spPr/>
        <p:txBody>
          <a:bodyPr/>
          <a:lstStyle/>
          <a:p>
            <a:fld id="{F5B207CF-7D58-4FF4-9836-E4F6C3645CBE}" type="slidenum">
              <a:rPr lang="tr-TR" smtClean="0"/>
              <a:t>‹#›</a:t>
            </a:fld>
            <a:endParaRPr lang="tr-TR"/>
          </a:p>
        </p:txBody>
      </p:sp>
    </p:spTree>
    <p:extLst>
      <p:ext uri="{BB962C8B-B14F-4D97-AF65-F5344CB8AC3E}">
        <p14:creationId xmlns:p14="http://schemas.microsoft.com/office/powerpoint/2010/main" val="3985553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FB8BA9-A35E-4483-B140-C6DFE20AF75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E63D3301-D94B-44D1-8B31-46AAAE16FE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10B3C81-F184-4856-BFB4-507FDC0A02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1D4737FC-4632-4AD9-B4D4-9E3E2484E674}"/>
              </a:ext>
            </a:extLst>
          </p:cNvPr>
          <p:cNvSpPr>
            <a:spLocks noGrp="1"/>
          </p:cNvSpPr>
          <p:nvPr>
            <p:ph type="dt" sz="half" idx="10"/>
          </p:nvPr>
        </p:nvSpPr>
        <p:spPr/>
        <p:txBody>
          <a:bodyPr/>
          <a:lstStyle/>
          <a:p>
            <a:endParaRPr lang="tr-TR"/>
          </a:p>
        </p:txBody>
      </p:sp>
      <p:sp>
        <p:nvSpPr>
          <p:cNvPr id="6" name="Alt Bilgi Yer Tutucusu 5">
            <a:extLst>
              <a:ext uri="{FF2B5EF4-FFF2-40B4-BE49-F238E27FC236}">
                <a16:creationId xmlns:a16="http://schemas.microsoft.com/office/drawing/2014/main" id="{81147019-D45F-45F6-8970-BFCBF2AA7E62}"/>
              </a:ext>
            </a:extLst>
          </p:cNvPr>
          <p:cNvSpPr>
            <a:spLocks noGrp="1"/>
          </p:cNvSpPr>
          <p:nvPr>
            <p:ph type="ftr" sz="quarter" idx="11"/>
          </p:nvPr>
        </p:nvSpPr>
        <p:spPr/>
        <p:txBody>
          <a:bodyPr/>
          <a:lstStyle/>
          <a:p>
            <a:r>
              <a:rPr lang="tr-TR"/>
              <a:t>www.serabelgelendirme.com</a:t>
            </a:r>
          </a:p>
        </p:txBody>
      </p:sp>
      <p:sp>
        <p:nvSpPr>
          <p:cNvPr id="7" name="Slayt Numarası Yer Tutucusu 6">
            <a:extLst>
              <a:ext uri="{FF2B5EF4-FFF2-40B4-BE49-F238E27FC236}">
                <a16:creationId xmlns:a16="http://schemas.microsoft.com/office/drawing/2014/main" id="{34C10E2E-C4AC-442E-B414-85BD707EE719}"/>
              </a:ext>
            </a:extLst>
          </p:cNvPr>
          <p:cNvSpPr>
            <a:spLocks noGrp="1"/>
          </p:cNvSpPr>
          <p:nvPr>
            <p:ph type="sldNum" sz="quarter" idx="12"/>
          </p:nvPr>
        </p:nvSpPr>
        <p:spPr/>
        <p:txBody>
          <a:bodyPr/>
          <a:lstStyle/>
          <a:p>
            <a:fld id="{F5B207CF-7D58-4FF4-9836-E4F6C3645CBE}" type="slidenum">
              <a:rPr lang="tr-TR" smtClean="0"/>
              <a:t>‹#›</a:t>
            </a:fld>
            <a:endParaRPr lang="tr-TR"/>
          </a:p>
        </p:txBody>
      </p:sp>
    </p:spTree>
    <p:extLst>
      <p:ext uri="{BB962C8B-B14F-4D97-AF65-F5344CB8AC3E}">
        <p14:creationId xmlns:p14="http://schemas.microsoft.com/office/powerpoint/2010/main" val="32796753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5969A1A-AB5F-4951-8954-11A5F2D2B31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86DCA646-598D-40ED-9AEC-5A9CCDAAB1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CAB620-4F26-413C-9557-2A8BE4928B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354975C-00CB-4EE3-9E89-1477F66469A9}"/>
              </a:ext>
            </a:extLst>
          </p:cNvPr>
          <p:cNvSpPr>
            <a:spLocks noGrp="1"/>
          </p:cNvSpPr>
          <p:nvPr>
            <p:ph type="dt" sz="half" idx="10"/>
          </p:nvPr>
        </p:nvSpPr>
        <p:spPr/>
        <p:txBody>
          <a:bodyPr/>
          <a:lstStyle/>
          <a:p>
            <a:endParaRPr lang="tr-TR"/>
          </a:p>
        </p:txBody>
      </p:sp>
      <p:sp>
        <p:nvSpPr>
          <p:cNvPr id="6" name="Alt Bilgi Yer Tutucusu 5">
            <a:extLst>
              <a:ext uri="{FF2B5EF4-FFF2-40B4-BE49-F238E27FC236}">
                <a16:creationId xmlns:a16="http://schemas.microsoft.com/office/drawing/2014/main" id="{81098D84-9D8E-4882-B116-157909B7B1A6}"/>
              </a:ext>
            </a:extLst>
          </p:cNvPr>
          <p:cNvSpPr>
            <a:spLocks noGrp="1"/>
          </p:cNvSpPr>
          <p:nvPr>
            <p:ph type="ftr" sz="quarter" idx="11"/>
          </p:nvPr>
        </p:nvSpPr>
        <p:spPr/>
        <p:txBody>
          <a:bodyPr/>
          <a:lstStyle/>
          <a:p>
            <a:r>
              <a:rPr lang="tr-TR"/>
              <a:t>www.serabelgelendirme.com</a:t>
            </a:r>
          </a:p>
        </p:txBody>
      </p:sp>
      <p:sp>
        <p:nvSpPr>
          <p:cNvPr id="7" name="Slayt Numarası Yer Tutucusu 6">
            <a:extLst>
              <a:ext uri="{FF2B5EF4-FFF2-40B4-BE49-F238E27FC236}">
                <a16:creationId xmlns:a16="http://schemas.microsoft.com/office/drawing/2014/main" id="{DCF18699-8D3F-4C1D-B030-3C8884E22530}"/>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924144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B825CE8-8329-4780-BDF3-A5C840A052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8F133268-6F19-4DAE-B203-9F5A7DDF3BE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1AC5343-332A-49BA-8BEA-FDE706E7C3E7}"/>
              </a:ext>
            </a:extLst>
          </p:cNvPr>
          <p:cNvSpPr>
            <a:spLocks noGrp="1"/>
          </p:cNvSpPr>
          <p:nvPr>
            <p:ph type="dt" sz="half" idx="10"/>
          </p:nvPr>
        </p:nvSpPr>
        <p:spPr/>
        <p:txBody>
          <a:bodyPr/>
          <a:lstStyle/>
          <a:p>
            <a:endParaRPr lang="en-US" dirty="0"/>
          </a:p>
        </p:txBody>
      </p:sp>
      <p:sp>
        <p:nvSpPr>
          <p:cNvPr id="5" name="Alt Bilgi Yer Tutucusu 4">
            <a:extLst>
              <a:ext uri="{FF2B5EF4-FFF2-40B4-BE49-F238E27FC236}">
                <a16:creationId xmlns:a16="http://schemas.microsoft.com/office/drawing/2014/main" id="{3BC55039-29D7-4DB0-9DF1-58E12375E6AC}"/>
              </a:ext>
            </a:extLst>
          </p:cNvPr>
          <p:cNvSpPr>
            <a:spLocks noGrp="1"/>
          </p:cNvSpPr>
          <p:nvPr>
            <p:ph type="ftr" sz="quarter" idx="11"/>
          </p:nvPr>
        </p:nvSpPr>
        <p:spPr/>
        <p:txBody>
          <a:bodyPr/>
          <a:lstStyle/>
          <a:p>
            <a:r>
              <a:rPr lang="tr-TR"/>
              <a:t>www.serabelgelendirme.com</a:t>
            </a:r>
            <a:endParaRPr lang="tr-TR" dirty="0"/>
          </a:p>
        </p:txBody>
      </p:sp>
      <p:sp>
        <p:nvSpPr>
          <p:cNvPr id="6" name="Slayt Numarası Yer Tutucusu 5">
            <a:extLst>
              <a:ext uri="{FF2B5EF4-FFF2-40B4-BE49-F238E27FC236}">
                <a16:creationId xmlns:a16="http://schemas.microsoft.com/office/drawing/2014/main" id="{EA09FAFA-7B59-4A86-A284-D939EDF12875}"/>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50192930"/>
      </p:ext>
    </p:extLst>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64FAC17C-6CE4-4A8B-B3E3-F8E64BA0B5DE}"/>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0737E179-BD0E-4F6C-8D45-55E57E8F50DE}"/>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1BC80AC-6D8F-46F5-AFDC-4A5185BE766A}"/>
              </a:ext>
            </a:extLst>
          </p:cNvPr>
          <p:cNvSpPr>
            <a:spLocks noGrp="1"/>
          </p:cNvSpPr>
          <p:nvPr>
            <p:ph type="dt" sz="half" idx="10"/>
          </p:nvPr>
        </p:nvSpPr>
        <p:spPr/>
        <p:txBody>
          <a:bodyPr/>
          <a:lstStyle/>
          <a:p>
            <a:endParaRPr lang="tr-TR"/>
          </a:p>
        </p:txBody>
      </p:sp>
      <p:sp>
        <p:nvSpPr>
          <p:cNvPr id="5" name="Alt Bilgi Yer Tutucusu 4">
            <a:extLst>
              <a:ext uri="{FF2B5EF4-FFF2-40B4-BE49-F238E27FC236}">
                <a16:creationId xmlns:a16="http://schemas.microsoft.com/office/drawing/2014/main" id="{EE231D06-C7D1-4CC8-B914-96052964C918}"/>
              </a:ext>
            </a:extLst>
          </p:cNvPr>
          <p:cNvSpPr>
            <a:spLocks noGrp="1"/>
          </p:cNvSpPr>
          <p:nvPr>
            <p:ph type="ftr" sz="quarter" idx="11"/>
          </p:nvPr>
        </p:nvSpPr>
        <p:spPr/>
        <p:txBody>
          <a:bodyPr/>
          <a:lstStyle/>
          <a:p>
            <a:r>
              <a:rPr lang="tr-TR"/>
              <a:t>www.serabelgelendirme.com</a:t>
            </a:r>
          </a:p>
        </p:txBody>
      </p:sp>
      <p:sp>
        <p:nvSpPr>
          <p:cNvPr id="6" name="Slayt Numarası Yer Tutucusu 5">
            <a:extLst>
              <a:ext uri="{FF2B5EF4-FFF2-40B4-BE49-F238E27FC236}">
                <a16:creationId xmlns:a16="http://schemas.microsoft.com/office/drawing/2014/main" id="{19F22FA4-397B-4039-9490-81C391BA683E}"/>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326297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5" name="Altbilgi Yer Tutucusu 4"/>
          <p:cNvSpPr>
            <a:spLocks noGrp="1"/>
          </p:cNvSpPr>
          <p:nvPr>
            <p:ph type="ftr" sz="quarter" idx="11"/>
          </p:nvPr>
        </p:nvSpPr>
        <p:spPr/>
        <p:txBody>
          <a:bodyPr/>
          <a:lstStyle/>
          <a:p>
            <a:r>
              <a:rPr lang="tr-TR"/>
              <a:t>www.qsi.com.tr</a:t>
            </a:r>
          </a:p>
        </p:txBody>
      </p:sp>
      <p:sp>
        <p:nvSpPr>
          <p:cNvPr id="6" name="Slayt Numarası Yer Tutucusu 5"/>
          <p:cNvSpPr>
            <a:spLocks noGrp="1"/>
          </p:cNvSpPr>
          <p:nvPr>
            <p:ph type="sldNum" sz="quarter" idx="12"/>
          </p:nvPr>
        </p:nvSpPr>
        <p:spPr>
          <a:xfrm>
            <a:off x="11525693" y="6322532"/>
            <a:ext cx="575733" cy="365125"/>
          </a:xfrm>
        </p:spPr>
        <p:txBody>
          <a:bodyPr/>
          <a:lstStyle/>
          <a:p>
            <a:fld id="{F5B207CF-7D58-4FF4-9836-E4F6C3645CBE}" type="slidenum">
              <a:rPr lang="tr-TR" smtClean="0"/>
              <a:t>‹#›</a:t>
            </a:fld>
            <a:endParaRPr lang="tr-TR"/>
          </a:p>
        </p:txBody>
      </p:sp>
    </p:spTree>
    <p:extLst>
      <p:ext uri="{BB962C8B-B14F-4D97-AF65-F5344CB8AC3E}">
        <p14:creationId xmlns:p14="http://schemas.microsoft.com/office/powerpoint/2010/main" val="2006617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Altbilgi Yer Tutucusu 4"/>
          <p:cNvSpPr>
            <a:spLocks noGrp="1"/>
          </p:cNvSpPr>
          <p:nvPr>
            <p:ph type="ftr" sz="quarter" idx="11"/>
          </p:nvPr>
        </p:nvSpPr>
        <p:spPr/>
        <p:txBody>
          <a:bodyPr/>
          <a:lstStyle/>
          <a:p>
            <a:r>
              <a:rPr lang="tr-TR"/>
              <a:t>www.qsi.com.tr</a:t>
            </a:r>
          </a:p>
        </p:txBody>
      </p:sp>
      <p:sp>
        <p:nvSpPr>
          <p:cNvPr id="6" name="Slayt Numarası Yer Tutucusu 5"/>
          <p:cNvSpPr>
            <a:spLocks noGrp="1"/>
          </p:cNvSpPr>
          <p:nvPr>
            <p:ph type="sldNum" sz="quarter" idx="12"/>
          </p:nvPr>
        </p:nvSpPr>
        <p:spPr/>
        <p:txBody>
          <a:bodyPr/>
          <a:lstStyle/>
          <a:p>
            <a:fld id="{F5B207CF-7D58-4FF4-9836-E4F6C3645CBE}" type="slidenum">
              <a:rPr lang="tr-TR" smtClean="0"/>
              <a:t>‹#›</a:t>
            </a:fld>
            <a:endParaRPr lang="tr-TR"/>
          </a:p>
        </p:txBody>
      </p:sp>
    </p:spTree>
    <p:extLst>
      <p:ext uri="{BB962C8B-B14F-4D97-AF65-F5344CB8AC3E}">
        <p14:creationId xmlns:p14="http://schemas.microsoft.com/office/powerpoint/2010/main" val="4160528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bilgi Yer Tutucusu 4"/>
          <p:cNvSpPr>
            <a:spLocks noGrp="1"/>
          </p:cNvSpPr>
          <p:nvPr>
            <p:ph type="ftr" sz="quarter" idx="11"/>
          </p:nvPr>
        </p:nvSpPr>
        <p:spPr/>
        <p:txBody>
          <a:bodyPr/>
          <a:lstStyle/>
          <a:p>
            <a:r>
              <a:rPr lang="tr-TR"/>
              <a:t>www.qsi.com.tr</a:t>
            </a:r>
          </a:p>
        </p:txBody>
      </p:sp>
      <p:sp>
        <p:nvSpPr>
          <p:cNvPr id="6" name="Slayt Numarası Yer Tutucusu 5"/>
          <p:cNvSpPr>
            <a:spLocks noGrp="1"/>
          </p:cNvSpPr>
          <p:nvPr>
            <p:ph type="sldNum" sz="quarter" idx="12"/>
          </p:nvPr>
        </p:nvSpPr>
        <p:spPr/>
        <p:txBody>
          <a:bodyPr/>
          <a:lstStyle/>
          <a:p>
            <a:fld id="{F5B207CF-7D58-4FF4-9836-E4F6C3645CBE}" type="slidenum">
              <a:rPr lang="tr-TR" smtClean="0"/>
              <a:t>‹#›</a:t>
            </a:fld>
            <a:endParaRPr lang="tr-TR"/>
          </a:p>
        </p:txBody>
      </p:sp>
    </p:spTree>
    <p:extLst>
      <p:ext uri="{BB962C8B-B14F-4D97-AF65-F5344CB8AC3E}">
        <p14:creationId xmlns:p14="http://schemas.microsoft.com/office/powerpoint/2010/main" val="40670051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bilgi Yer Tutucusu 5"/>
          <p:cNvSpPr>
            <a:spLocks noGrp="1"/>
          </p:cNvSpPr>
          <p:nvPr>
            <p:ph type="ftr" sz="quarter" idx="11"/>
          </p:nvPr>
        </p:nvSpPr>
        <p:spPr/>
        <p:txBody>
          <a:bodyPr/>
          <a:lstStyle/>
          <a:p>
            <a:r>
              <a:rPr lang="tr-TR"/>
              <a:t>www.qsi.com.tr</a:t>
            </a:r>
          </a:p>
        </p:txBody>
      </p:sp>
      <p:sp>
        <p:nvSpPr>
          <p:cNvPr id="7" name="Slayt Numarası Yer Tutucusu 6"/>
          <p:cNvSpPr>
            <a:spLocks noGrp="1"/>
          </p:cNvSpPr>
          <p:nvPr>
            <p:ph type="sldNum" sz="quarter" idx="12"/>
          </p:nvPr>
        </p:nvSpPr>
        <p:spPr/>
        <p:txBody>
          <a:bodyPr/>
          <a:lstStyle/>
          <a:p>
            <a:fld id="{F5B207CF-7D58-4FF4-9836-E4F6C3645CBE}" type="slidenum">
              <a:rPr lang="tr-TR" smtClean="0"/>
              <a:t>‹#›</a:t>
            </a:fld>
            <a:endParaRPr lang="tr-TR"/>
          </a:p>
        </p:txBody>
      </p:sp>
    </p:spTree>
    <p:extLst>
      <p:ext uri="{BB962C8B-B14F-4D97-AF65-F5344CB8AC3E}">
        <p14:creationId xmlns:p14="http://schemas.microsoft.com/office/powerpoint/2010/main" val="11403200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a:xfrm>
            <a:off x="838200" y="6356350"/>
            <a:ext cx="2743200" cy="365125"/>
          </a:xfrm>
          <a:prstGeom prst="rect">
            <a:avLst/>
          </a:prstGeom>
        </p:spPr>
        <p:txBody>
          <a:bodyPr/>
          <a:lstStyle/>
          <a:p>
            <a:endParaRPr lang="tr-TR"/>
          </a:p>
        </p:txBody>
      </p:sp>
      <p:sp>
        <p:nvSpPr>
          <p:cNvPr id="8" name="Altbilgi Yer Tutucusu 7"/>
          <p:cNvSpPr>
            <a:spLocks noGrp="1"/>
          </p:cNvSpPr>
          <p:nvPr>
            <p:ph type="ftr" sz="quarter" idx="11"/>
          </p:nvPr>
        </p:nvSpPr>
        <p:spPr/>
        <p:txBody>
          <a:bodyPr/>
          <a:lstStyle/>
          <a:p>
            <a:r>
              <a:rPr lang="tr-TR"/>
              <a:t>www.qsi.com.tr</a:t>
            </a:r>
          </a:p>
        </p:txBody>
      </p:sp>
      <p:sp>
        <p:nvSpPr>
          <p:cNvPr id="9" name="Slayt Numarası Yer Tutucusu 8"/>
          <p:cNvSpPr>
            <a:spLocks noGrp="1"/>
          </p:cNvSpPr>
          <p:nvPr>
            <p:ph type="sldNum" sz="quarter" idx="12"/>
          </p:nvPr>
        </p:nvSpPr>
        <p:spPr/>
        <p:txBody>
          <a:bodyPr/>
          <a:lstStyle/>
          <a:p>
            <a:fld id="{F5B207CF-7D58-4FF4-9836-E4F6C3645CBE}" type="slidenum">
              <a:rPr lang="tr-TR" smtClean="0"/>
              <a:t>‹#›</a:t>
            </a:fld>
            <a:endParaRPr lang="tr-TR"/>
          </a:p>
        </p:txBody>
      </p:sp>
    </p:spTree>
    <p:extLst>
      <p:ext uri="{BB962C8B-B14F-4D97-AF65-F5344CB8AC3E}">
        <p14:creationId xmlns:p14="http://schemas.microsoft.com/office/powerpoint/2010/main" val="1345400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11"/>
          </p:nvPr>
        </p:nvSpPr>
        <p:spPr/>
        <p:txBody>
          <a:bodyPr/>
          <a:lstStyle/>
          <a:p>
            <a:r>
              <a:rPr lang="tr-TR"/>
              <a:t>www.qsi.com.tr</a:t>
            </a:r>
          </a:p>
        </p:txBody>
      </p:sp>
    </p:spTree>
    <p:extLst>
      <p:ext uri="{BB962C8B-B14F-4D97-AF65-F5344CB8AC3E}">
        <p14:creationId xmlns:p14="http://schemas.microsoft.com/office/powerpoint/2010/main" val="666780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a:xfrm>
            <a:off x="838200" y="6356350"/>
            <a:ext cx="2743200" cy="365125"/>
          </a:xfrm>
          <a:prstGeom prst="rect">
            <a:avLst/>
          </a:prstGeom>
        </p:spPr>
        <p:txBody>
          <a:bodyPr/>
          <a:lstStyle/>
          <a:p>
            <a:endParaRPr lang="tr-TR"/>
          </a:p>
        </p:txBody>
      </p:sp>
      <p:sp>
        <p:nvSpPr>
          <p:cNvPr id="4" name="Altbilgi Yer Tutucusu 3"/>
          <p:cNvSpPr>
            <a:spLocks noGrp="1"/>
          </p:cNvSpPr>
          <p:nvPr>
            <p:ph type="ftr" sz="quarter" idx="11"/>
          </p:nvPr>
        </p:nvSpPr>
        <p:spPr/>
        <p:txBody>
          <a:bodyPr/>
          <a:lstStyle/>
          <a:p>
            <a:r>
              <a:rPr lang="tr-TR"/>
              <a:t>www.qsi.com.tr</a:t>
            </a:r>
          </a:p>
        </p:txBody>
      </p:sp>
      <p:sp>
        <p:nvSpPr>
          <p:cNvPr id="5" name="Slayt Numarası Yer Tutucusu 4"/>
          <p:cNvSpPr>
            <a:spLocks noGrp="1"/>
          </p:cNvSpPr>
          <p:nvPr>
            <p:ph type="sldNum" sz="quarter" idx="12"/>
          </p:nvPr>
        </p:nvSpPr>
        <p:spPr/>
        <p:txBody>
          <a:bodyPr/>
          <a:lstStyle/>
          <a:p>
            <a:fld id="{F5B207CF-7D58-4FF4-9836-E4F6C3645CBE}" type="slidenum">
              <a:rPr lang="tr-TR" smtClean="0"/>
              <a:t>‹#›</a:t>
            </a:fld>
            <a:endParaRPr lang="tr-TR"/>
          </a:p>
        </p:txBody>
      </p:sp>
    </p:spTree>
    <p:extLst>
      <p:ext uri="{BB962C8B-B14F-4D97-AF65-F5344CB8AC3E}">
        <p14:creationId xmlns:p14="http://schemas.microsoft.com/office/powerpoint/2010/main" val="3677197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a:xfrm>
            <a:off x="838200" y="6356350"/>
            <a:ext cx="2743200" cy="365125"/>
          </a:xfrm>
          <a:prstGeom prst="rect">
            <a:avLst/>
          </a:prstGeom>
        </p:spPr>
        <p:txBody>
          <a:bodyPr/>
          <a:lstStyle/>
          <a:p>
            <a:endParaRPr lang="tr-TR"/>
          </a:p>
        </p:txBody>
      </p:sp>
      <p:sp>
        <p:nvSpPr>
          <p:cNvPr id="3" name="Altbilgi Yer Tutucusu 2"/>
          <p:cNvSpPr>
            <a:spLocks noGrp="1"/>
          </p:cNvSpPr>
          <p:nvPr>
            <p:ph type="ftr" sz="quarter" idx="11"/>
          </p:nvPr>
        </p:nvSpPr>
        <p:spPr/>
        <p:txBody>
          <a:bodyPr/>
          <a:lstStyle/>
          <a:p>
            <a:r>
              <a:rPr lang="tr-TR"/>
              <a:t>www.qsi.com.tr</a:t>
            </a:r>
          </a:p>
        </p:txBody>
      </p:sp>
      <p:sp>
        <p:nvSpPr>
          <p:cNvPr id="4" name="Slayt Numarası Yer Tutucusu 3"/>
          <p:cNvSpPr>
            <a:spLocks noGrp="1"/>
          </p:cNvSpPr>
          <p:nvPr>
            <p:ph type="sldNum" sz="quarter" idx="12"/>
          </p:nvPr>
        </p:nvSpPr>
        <p:spPr>
          <a:xfrm>
            <a:off x="11523133" y="6356349"/>
            <a:ext cx="575733" cy="365125"/>
          </a:xfrm>
        </p:spPr>
        <p:txBody>
          <a:bodyPr/>
          <a:lstStyle/>
          <a:p>
            <a:fld id="{F5B207CF-7D58-4FF4-9836-E4F6C3645CBE}" type="slidenum">
              <a:rPr lang="tr-TR" smtClean="0"/>
              <a:t>‹#›</a:t>
            </a:fld>
            <a:endParaRPr lang="tr-TR"/>
          </a:p>
        </p:txBody>
      </p:sp>
    </p:spTree>
    <p:extLst>
      <p:ext uri="{BB962C8B-B14F-4D97-AF65-F5344CB8AC3E}">
        <p14:creationId xmlns:p14="http://schemas.microsoft.com/office/powerpoint/2010/main" val="32510009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bilgi Yer Tutucusu 5"/>
          <p:cNvSpPr>
            <a:spLocks noGrp="1"/>
          </p:cNvSpPr>
          <p:nvPr>
            <p:ph type="ftr" sz="quarter" idx="11"/>
          </p:nvPr>
        </p:nvSpPr>
        <p:spPr/>
        <p:txBody>
          <a:bodyPr/>
          <a:lstStyle/>
          <a:p>
            <a:r>
              <a:rPr lang="tr-TR"/>
              <a:t>www.qsi.com.tr</a:t>
            </a:r>
          </a:p>
        </p:txBody>
      </p:sp>
      <p:sp>
        <p:nvSpPr>
          <p:cNvPr id="7" name="Slayt Numarası Yer Tutucusu 6"/>
          <p:cNvSpPr>
            <a:spLocks noGrp="1"/>
          </p:cNvSpPr>
          <p:nvPr>
            <p:ph type="sldNum" sz="quarter" idx="12"/>
          </p:nvPr>
        </p:nvSpPr>
        <p:spPr/>
        <p:txBody>
          <a:bodyPr/>
          <a:lstStyle/>
          <a:p>
            <a:fld id="{F5B207CF-7D58-4FF4-9836-E4F6C3645CBE}" type="slidenum">
              <a:rPr lang="tr-TR" smtClean="0"/>
              <a:t>‹#›</a:t>
            </a:fld>
            <a:endParaRPr lang="tr-TR"/>
          </a:p>
        </p:txBody>
      </p:sp>
    </p:spTree>
    <p:extLst>
      <p:ext uri="{BB962C8B-B14F-4D97-AF65-F5344CB8AC3E}">
        <p14:creationId xmlns:p14="http://schemas.microsoft.com/office/powerpoint/2010/main" val="1307390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a:xfrm>
            <a:off x="838200" y="6356350"/>
            <a:ext cx="2743200" cy="365125"/>
          </a:xfrm>
          <a:prstGeom prst="rect">
            <a:avLst/>
          </a:prstGeom>
        </p:spPr>
        <p:txBody>
          <a:bodyPr/>
          <a:lstStyle/>
          <a:p>
            <a:endParaRPr lang="tr-TR"/>
          </a:p>
        </p:txBody>
      </p:sp>
      <p:sp>
        <p:nvSpPr>
          <p:cNvPr id="6" name="Altbilgi Yer Tutucusu 5"/>
          <p:cNvSpPr>
            <a:spLocks noGrp="1"/>
          </p:cNvSpPr>
          <p:nvPr>
            <p:ph type="ftr" sz="quarter" idx="11"/>
          </p:nvPr>
        </p:nvSpPr>
        <p:spPr/>
        <p:txBody>
          <a:bodyPr/>
          <a:lstStyle/>
          <a:p>
            <a:r>
              <a:rPr lang="tr-TR"/>
              <a:t>www.qsi.com.tr</a:t>
            </a:r>
          </a:p>
        </p:txBody>
      </p:sp>
      <p:sp>
        <p:nvSpPr>
          <p:cNvPr id="7" name="Slayt Numarası Yer Tutucusu 6"/>
          <p:cNvSpPr>
            <a:spLocks noGrp="1"/>
          </p:cNvSpPr>
          <p:nvPr>
            <p:ph type="sldNum" sz="quarter" idx="12"/>
          </p:nvPr>
        </p:nvSpPr>
        <p:spPr/>
        <p:txBody>
          <a:bodyPr/>
          <a:lstStyle/>
          <a:p>
            <a:fld id="{F5B207CF-7D58-4FF4-9836-E4F6C3645CBE}" type="slidenum">
              <a:rPr lang="tr-TR" smtClean="0"/>
              <a:t>‹#›</a:t>
            </a:fld>
            <a:endParaRPr lang="tr-TR"/>
          </a:p>
        </p:txBody>
      </p:sp>
    </p:spTree>
    <p:extLst>
      <p:ext uri="{BB962C8B-B14F-4D97-AF65-F5344CB8AC3E}">
        <p14:creationId xmlns:p14="http://schemas.microsoft.com/office/powerpoint/2010/main" val="15833371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bilgi Yer Tutucusu 4"/>
          <p:cNvSpPr>
            <a:spLocks noGrp="1"/>
          </p:cNvSpPr>
          <p:nvPr>
            <p:ph type="ftr" sz="quarter" idx="11"/>
          </p:nvPr>
        </p:nvSpPr>
        <p:spPr/>
        <p:txBody>
          <a:bodyPr/>
          <a:lstStyle/>
          <a:p>
            <a:r>
              <a:rPr lang="tr-TR"/>
              <a:t>www.qsi.com.tr</a:t>
            </a:r>
          </a:p>
        </p:txBody>
      </p:sp>
      <p:sp>
        <p:nvSpPr>
          <p:cNvPr id="6" name="Slayt Numarası Yer Tutucusu 5"/>
          <p:cNvSpPr>
            <a:spLocks noGrp="1"/>
          </p:cNvSpPr>
          <p:nvPr>
            <p:ph type="sldNum" sz="quarter" idx="12"/>
          </p:nvPr>
        </p:nvSpPr>
        <p:spPr/>
        <p:txBody>
          <a:bodyPr/>
          <a:lstStyle/>
          <a:p>
            <a:fld id="{F5B207CF-7D58-4FF4-9836-E4F6C3645CBE}" type="slidenum">
              <a:rPr lang="tr-TR" smtClean="0"/>
              <a:t>‹#›</a:t>
            </a:fld>
            <a:endParaRPr lang="tr-TR"/>
          </a:p>
        </p:txBody>
      </p:sp>
    </p:spTree>
    <p:extLst>
      <p:ext uri="{BB962C8B-B14F-4D97-AF65-F5344CB8AC3E}">
        <p14:creationId xmlns:p14="http://schemas.microsoft.com/office/powerpoint/2010/main" val="2563361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a:xfrm>
            <a:off x="838200" y="6356350"/>
            <a:ext cx="2743200" cy="365125"/>
          </a:xfrm>
          <a:prstGeom prst="rect">
            <a:avLst/>
          </a:prstGeom>
        </p:spPr>
        <p:txBody>
          <a:bodyPr/>
          <a:lstStyle/>
          <a:p>
            <a:endParaRPr lang="tr-TR"/>
          </a:p>
        </p:txBody>
      </p:sp>
      <p:sp>
        <p:nvSpPr>
          <p:cNvPr id="5" name="Altbilgi Yer Tutucusu 4"/>
          <p:cNvSpPr>
            <a:spLocks noGrp="1"/>
          </p:cNvSpPr>
          <p:nvPr>
            <p:ph type="ftr" sz="quarter" idx="11"/>
          </p:nvPr>
        </p:nvSpPr>
        <p:spPr/>
        <p:txBody>
          <a:bodyPr/>
          <a:lstStyle/>
          <a:p>
            <a:r>
              <a:rPr lang="tr-TR"/>
              <a:t>www.qsi.com.tr</a:t>
            </a:r>
          </a:p>
        </p:txBody>
      </p:sp>
      <p:sp>
        <p:nvSpPr>
          <p:cNvPr id="6" name="Slayt Numarası Yer Tutucusu 5"/>
          <p:cNvSpPr>
            <a:spLocks noGrp="1"/>
          </p:cNvSpPr>
          <p:nvPr>
            <p:ph type="sldNum" sz="quarter" idx="12"/>
          </p:nvPr>
        </p:nvSpPr>
        <p:spPr/>
        <p:txBody>
          <a:bodyPr/>
          <a:lstStyle/>
          <a:p>
            <a:fld id="{F5B207CF-7D58-4FF4-9836-E4F6C3645CBE}" type="slidenum">
              <a:rPr lang="tr-TR" smtClean="0"/>
              <a:t>‹#›</a:t>
            </a:fld>
            <a:endParaRPr lang="tr-TR"/>
          </a:p>
        </p:txBody>
      </p:sp>
    </p:spTree>
    <p:extLst>
      <p:ext uri="{BB962C8B-B14F-4D97-AF65-F5344CB8AC3E}">
        <p14:creationId xmlns:p14="http://schemas.microsoft.com/office/powerpoint/2010/main" val="35231405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B0018A85-7CA2-44BF-ABC1-9DD60B55733C}"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75E96A-6A9A-4996-A805-D0B3F2908CDF}" type="slidenum">
              <a:rPr lang="en-GB" smtClean="0"/>
              <a:t>‹#›</a:t>
            </a:fld>
            <a:endParaRPr lang="en-GB"/>
          </a:p>
        </p:txBody>
      </p:sp>
    </p:spTree>
    <p:extLst>
      <p:ext uri="{BB962C8B-B14F-4D97-AF65-F5344CB8AC3E}">
        <p14:creationId xmlns:p14="http://schemas.microsoft.com/office/powerpoint/2010/main" val="18294839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0018A85-7CA2-44BF-ABC1-9DD60B55733C}"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475E96A-6A9A-4996-A805-D0B3F2908CDF}" type="slidenum">
              <a:rPr lang="en-GB" smtClean="0"/>
              <a:t>‹#›</a:t>
            </a:fld>
            <a:endParaRPr lang="en-GB"/>
          </a:p>
        </p:txBody>
      </p:sp>
    </p:spTree>
    <p:extLst>
      <p:ext uri="{BB962C8B-B14F-4D97-AF65-F5344CB8AC3E}">
        <p14:creationId xmlns:p14="http://schemas.microsoft.com/office/powerpoint/2010/main" val="42412094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0018A85-7CA2-44BF-ABC1-9DD60B55733C}"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75E96A-6A9A-4996-A805-D0B3F2908CDF}" type="slidenum">
              <a:rPr lang="en-GB" smtClean="0"/>
              <a:t>‹#›</a:t>
            </a:fld>
            <a:endParaRPr lang="en-GB"/>
          </a:p>
        </p:txBody>
      </p:sp>
    </p:spTree>
    <p:extLst>
      <p:ext uri="{BB962C8B-B14F-4D97-AF65-F5344CB8AC3E}">
        <p14:creationId xmlns:p14="http://schemas.microsoft.com/office/powerpoint/2010/main" val="37125990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0018A85-7CA2-44BF-ABC1-9DD60B55733C}" type="datetimeFigureOut">
              <a:rPr lang="en-GB" smtClean="0"/>
              <a:t>06/06/2022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75E96A-6A9A-4996-A805-D0B3F2908CDF}" type="slidenum">
              <a:rPr lang="en-GB" smtClean="0"/>
              <a:t>‹#›</a:t>
            </a:fld>
            <a:endParaRPr lang="en-GB"/>
          </a:p>
        </p:txBody>
      </p:sp>
    </p:spTree>
    <p:extLst>
      <p:ext uri="{BB962C8B-B14F-4D97-AF65-F5344CB8AC3E}">
        <p14:creationId xmlns:p14="http://schemas.microsoft.com/office/powerpoint/2010/main" val="1137314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8" name="Altbilgi Yer Tutucusu 7"/>
          <p:cNvSpPr>
            <a:spLocks noGrp="1"/>
          </p:cNvSpPr>
          <p:nvPr>
            <p:ph type="ftr" sz="quarter" idx="11"/>
          </p:nvPr>
        </p:nvSpPr>
        <p:spPr/>
        <p:txBody>
          <a:bodyPr/>
          <a:lstStyle/>
          <a:p>
            <a:r>
              <a:rPr lang="tr-TR"/>
              <a:t>www.qsi.com.tr</a:t>
            </a:r>
          </a:p>
        </p:txBody>
      </p:sp>
    </p:spTree>
    <p:extLst>
      <p:ext uri="{BB962C8B-B14F-4D97-AF65-F5344CB8AC3E}">
        <p14:creationId xmlns:p14="http://schemas.microsoft.com/office/powerpoint/2010/main" val="19564014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B0018A85-7CA2-44BF-ABC1-9DD60B55733C}" type="datetimeFigureOut">
              <a:rPr lang="en-GB" smtClean="0"/>
              <a:t>06/06/2022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75E96A-6A9A-4996-A805-D0B3F2908CDF}" type="slidenum">
              <a:rPr lang="en-GB" smtClean="0"/>
              <a:t>‹#›</a:t>
            </a:fld>
            <a:endParaRPr lang="en-GB"/>
          </a:p>
        </p:txBody>
      </p:sp>
    </p:spTree>
    <p:extLst>
      <p:ext uri="{BB962C8B-B14F-4D97-AF65-F5344CB8AC3E}">
        <p14:creationId xmlns:p14="http://schemas.microsoft.com/office/powerpoint/2010/main" val="27432793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B0018A85-7CA2-44BF-ABC1-9DD60B55733C}" type="datetimeFigureOut">
              <a:rPr lang="en-GB" smtClean="0"/>
              <a:t>06/06/2022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75E96A-6A9A-4996-A805-D0B3F2908CDF}" type="slidenum">
              <a:rPr lang="en-GB" smtClean="0"/>
              <a:t>‹#›</a:t>
            </a:fld>
            <a:endParaRPr lang="en-GB"/>
          </a:p>
        </p:txBody>
      </p:sp>
    </p:spTree>
    <p:extLst>
      <p:ext uri="{BB962C8B-B14F-4D97-AF65-F5344CB8AC3E}">
        <p14:creationId xmlns:p14="http://schemas.microsoft.com/office/powerpoint/2010/main" val="895093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018A85-7CA2-44BF-ABC1-9DD60B55733C}" type="datetimeFigureOut">
              <a:rPr lang="en-GB" smtClean="0"/>
              <a:t>06/06/2022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75E96A-6A9A-4996-A805-D0B3F2908CDF}" type="slidenum">
              <a:rPr lang="en-GB" smtClean="0"/>
              <a:t>‹#›</a:t>
            </a:fld>
            <a:endParaRPr lang="en-GB"/>
          </a:p>
        </p:txBody>
      </p:sp>
    </p:spTree>
    <p:extLst>
      <p:ext uri="{BB962C8B-B14F-4D97-AF65-F5344CB8AC3E}">
        <p14:creationId xmlns:p14="http://schemas.microsoft.com/office/powerpoint/2010/main" val="28621490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a:t>Asıl başlık stilini düzenlemek için tıklayın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0018A85-7CA2-44BF-ABC1-9DD60B55733C}" type="datetimeFigureOut">
              <a:rPr lang="en-GB" smtClean="0"/>
              <a:t>06/06/2022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75E96A-6A9A-4996-A805-D0B3F2908CDF}" type="slidenum">
              <a:rPr lang="en-GB" smtClean="0"/>
              <a:t>‹#›</a:t>
            </a:fld>
            <a:endParaRPr lang="en-GB"/>
          </a:p>
        </p:txBody>
      </p:sp>
    </p:spTree>
    <p:extLst>
      <p:ext uri="{BB962C8B-B14F-4D97-AF65-F5344CB8AC3E}">
        <p14:creationId xmlns:p14="http://schemas.microsoft.com/office/powerpoint/2010/main" val="35546415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B0018A85-7CA2-44BF-ABC1-9DD60B55733C}" type="datetimeFigureOut">
              <a:rPr lang="en-GB" smtClean="0"/>
              <a:t>06/06/2022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75E96A-6A9A-4996-A805-D0B3F2908CDF}" type="slidenum">
              <a:rPr lang="en-GB" smtClean="0"/>
              <a:t>‹#›</a:t>
            </a:fld>
            <a:endParaRPr lang="en-GB"/>
          </a:p>
        </p:txBody>
      </p:sp>
    </p:spTree>
    <p:extLst>
      <p:ext uri="{BB962C8B-B14F-4D97-AF65-F5344CB8AC3E}">
        <p14:creationId xmlns:p14="http://schemas.microsoft.com/office/powerpoint/2010/main" val="26527746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0018A85-7CA2-44BF-ABC1-9DD60B55733C}"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75E96A-6A9A-4996-A805-D0B3F2908CDF}" type="slidenum">
              <a:rPr lang="en-GB" smtClean="0"/>
              <a:t>‹#›</a:t>
            </a:fld>
            <a:endParaRPr lang="en-GB"/>
          </a:p>
        </p:txBody>
      </p:sp>
    </p:spTree>
    <p:extLst>
      <p:ext uri="{BB962C8B-B14F-4D97-AF65-F5344CB8AC3E}">
        <p14:creationId xmlns:p14="http://schemas.microsoft.com/office/powerpoint/2010/main" val="29451840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0018A85-7CA2-44BF-ABC1-9DD60B55733C}"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75E96A-6A9A-4996-A805-D0B3F2908CDF}"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5453342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0018A85-7CA2-44BF-ABC1-9DD60B55733C}"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75E96A-6A9A-4996-A805-D0B3F2908CDF}" type="slidenum">
              <a:rPr lang="en-GB" smtClean="0"/>
              <a:t>‹#›</a:t>
            </a:fld>
            <a:endParaRPr lang="en-GB"/>
          </a:p>
        </p:txBody>
      </p:sp>
    </p:spTree>
    <p:extLst>
      <p:ext uri="{BB962C8B-B14F-4D97-AF65-F5344CB8AC3E}">
        <p14:creationId xmlns:p14="http://schemas.microsoft.com/office/powerpoint/2010/main" val="6557339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0018A85-7CA2-44BF-ABC1-9DD60B55733C}"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75E96A-6A9A-4996-A805-D0B3F2908CDF}"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479596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B0018A85-7CA2-44BF-ABC1-9DD60B55733C}"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75E96A-6A9A-4996-A805-D0B3F2908CDF}" type="slidenum">
              <a:rPr lang="en-GB" smtClean="0"/>
              <a:t>‹#›</a:t>
            </a:fld>
            <a:endParaRPr lang="en-GB"/>
          </a:p>
        </p:txBody>
      </p:sp>
    </p:spTree>
    <p:extLst>
      <p:ext uri="{BB962C8B-B14F-4D97-AF65-F5344CB8AC3E}">
        <p14:creationId xmlns:p14="http://schemas.microsoft.com/office/powerpoint/2010/main" val="2309620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4" name="Altbilgi Yer Tutucusu 3"/>
          <p:cNvSpPr>
            <a:spLocks noGrp="1"/>
          </p:cNvSpPr>
          <p:nvPr>
            <p:ph type="ftr" sz="quarter" idx="11"/>
          </p:nvPr>
        </p:nvSpPr>
        <p:spPr/>
        <p:txBody>
          <a:bodyPr/>
          <a:lstStyle/>
          <a:p>
            <a:r>
              <a:rPr lang="tr-TR"/>
              <a:t>www.qsi.com.tr</a:t>
            </a:r>
          </a:p>
        </p:txBody>
      </p:sp>
    </p:spTree>
    <p:extLst>
      <p:ext uri="{BB962C8B-B14F-4D97-AF65-F5344CB8AC3E}">
        <p14:creationId xmlns:p14="http://schemas.microsoft.com/office/powerpoint/2010/main" val="22891962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0018A85-7CA2-44BF-ABC1-9DD60B55733C}"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75E96A-6A9A-4996-A805-D0B3F2908CDF}" type="slidenum">
              <a:rPr lang="en-GB" smtClean="0"/>
              <a:t>‹#›</a:t>
            </a:fld>
            <a:endParaRPr lang="en-GB"/>
          </a:p>
        </p:txBody>
      </p:sp>
    </p:spTree>
    <p:extLst>
      <p:ext uri="{BB962C8B-B14F-4D97-AF65-F5344CB8AC3E}">
        <p14:creationId xmlns:p14="http://schemas.microsoft.com/office/powerpoint/2010/main" val="8972147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B0018A85-7CA2-44BF-ABC1-9DD60B55733C}"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75E96A-6A9A-4996-A805-D0B3F2908CDF}" type="slidenum">
              <a:rPr lang="en-GB" smtClean="0"/>
              <a:t>‹#›</a:t>
            </a:fld>
            <a:endParaRPr lang="en-GB"/>
          </a:p>
        </p:txBody>
      </p:sp>
    </p:spTree>
    <p:extLst>
      <p:ext uri="{BB962C8B-B14F-4D97-AF65-F5344CB8AC3E}">
        <p14:creationId xmlns:p14="http://schemas.microsoft.com/office/powerpoint/2010/main" val="1332218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www.qsi.com.tr</a:t>
            </a:r>
          </a:p>
        </p:txBody>
      </p:sp>
    </p:spTree>
    <p:extLst>
      <p:ext uri="{BB962C8B-B14F-4D97-AF65-F5344CB8AC3E}">
        <p14:creationId xmlns:p14="http://schemas.microsoft.com/office/powerpoint/2010/main" val="2510573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6" name="Altbilgi Yer Tutucusu 5"/>
          <p:cNvSpPr>
            <a:spLocks noGrp="1"/>
          </p:cNvSpPr>
          <p:nvPr>
            <p:ph type="ftr" sz="quarter" idx="11"/>
          </p:nvPr>
        </p:nvSpPr>
        <p:spPr/>
        <p:txBody>
          <a:bodyPr/>
          <a:lstStyle/>
          <a:p>
            <a:r>
              <a:rPr lang="tr-TR"/>
              <a:t>www.qsi.com.tr</a:t>
            </a:r>
          </a:p>
        </p:txBody>
      </p:sp>
    </p:spTree>
    <p:extLst>
      <p:ext uri="{BB962C8B-B14F-4D97-AF65-F5344CB8AC3E}">
        <p14:creationId xmlns:p14="http://schemas.microsoft.com/office/powerpoint/2010/main" val="1429548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6" name="Altbilgi Yer Tutucusu 5"/>
          <p:cNvSpPr>
            <a:spLocks noGrp="1"/>
          </p:cNvSpPr>
          <p:nvPr>
            <p:ph type="ftr" sz="quarter" idx="11"/>
          </p:nvPr>
        </p:nvSpPr>
        <p:spPr/>
        <p:txBody>
          <a:bodyPr/>
          <a:lstStyle/>
          <a:p>
            <a:r>
              <a:rPr lang="tr-TR"/>
              <a:t>www.qsi.com.tr</a:t>
            </a:r>
          </a:p>
        </p:txBody>
      </p:sp>
    </p:spTree>
    <p:extLst>
      <p:ext uri="{BB962C8B-B14F-4D97-AF65-F5344CB8AC3E}">
        <p14:creationId xmlns:p14="http://schemas.microsoft.com/office/powerpoint/2010/main" val="1012525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4.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Altbilgi Yer Tutucusu 4"/>
          <p:cNvSpPr>
            <a:spLocks noGrp="1"/>
          </p:cNvSpPr>
          <p:nvPr>
            <p:ph type="ftr" sz="quarter" idx="3"/>
          </p:nvPr>
        </p:nvSpPr>
        <p:spPr>
          <a:xfrm>
            <a:off x="4038600" y="6464502"/>
            <a:ext cx="4114800" cy="365125"/>
          </a:xfrm>
          <a:prstGeom prst="rect">
            <a:avLst/>
          </a:prstGeom>
        </p:spPr>
        <p:txBody>
          <a:bodyPr vert="horz" lIns="91440" tIns="45720" rIns="91440" bIns="45720" rtlCol="0" anchor="ctr"/>
          <a:lstStyle>
            <a:lvl1pPr algn="ctr">
              <a:defRPr sz="1600">
                <a:solidFill>
                  <a:schemeClr val="tx1"/>
                </a:solidFill>
              </a:defRPr>
            </a:lvl1pPr>
          </a:lstStyle>
          <a:p>
            <a:r>
              <a:rPr lang="tr-TR"/>
              <a:t>www.qsi.com.tr</a:t>
            </a:r>
            <a:endParaRPr lang="tr-TR" dirty="0"/>
          </a:p>
        </p:txBody>
      </p:sp>
      <p:pic>
        <p:nvPicPr>
          <p:cNvPr id="8" name="Resim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6200" y="6398425"/>
            <a:ext cx="838200" cy="434175"/>
          </a:xfrm>
          <a:prstGeom prst="rect">
            <a:avLst/>
          </a:prstGeom>
        </p:spPr>
      </p:pic>
      <p:cxnSp>
        <p:nvCxnSpPr>
          <p:cNvPr id="9" name="Düz Bağlayıcı 8"/>
          <p:cNvCxnSpPr/>
          <p:nvPr userDrawn="1"/>
        </p:nvCxnSpPr>
        <p:spPr bwMode="auto">
          <a:xfrm flipV="1">
            <a:off x="0" y="6323776"/>
            <a:ext cx="12192000" cy="30163"/>
          </a:xfrm>
          <a:prstGeom prst="line">
            <a:avLst/>
          </a:prstGeom>
          <a:ln w="12700">
            <a:solidFill>
              <a:schemeClr val="bg1">
                <a:lumMod val="6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1465739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1FF28EFF-A517-44D0-B690-92DBAAFF6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32B76C61-1C57-4663-A33C-CBE1FFBA16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DA409C4-35CF-420C-961A-B8AC8EAA11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692D91-5745-4C1F-991E-9D4AF348FA6E}" type="datetimeFigureOut">
              <a:rPr lang="tr-TR" smtClean="0"/>
              <a:t>6.06.2022</a:t>
            </a:fld>
            <a:endParaRPr lang="tr-TR"/>
          </a:p>
        </p:txBody>
      </p:sp>
      <p:sp>
        <p:nvSpPr>
          <p:cNvPr id="5" name="Alt Bilgi Yer Tutucusu 4">
            <a:extLst>
              <a:ext uri="{FF2B5EF4-FFF2-40B4-BE49-F238E27FC236}">
                <a16:creationId xmlns:a16="http://schemas.microsoft.com/office/drawing/2014/main" id="{3BB45F3E-D85E-49B6-B4E7-98BBCC544D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www.qsi.com.tr</a:t>
            </a:r>
            <a:endParaRPr lang="tr-TR" dirty="0"/>
          </a:p>
        </p:txBody>
      </p:sp>
      <p:sp>
        <p:nvSpPr>
          <p:cNvPr id="6" name="Slayt Numarası Yer Tutucusu 5">
            <a:extLst>
              <a:ext uri="{FF2B5EF4-FFF2-40B4-BE49-F238E27FC236}">
                <a16:creationId xmlns:a16="http://schemas.microsoft.com/office/drawing/2014/main" id="{F8307323-C2D2-492E-9451-6568B8F098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315EBB-BDB9-4307-AED8-80F35F685252}" type="slidenum">
              <a:rPr lang="tr-TR" smtClean="0"/>
              <a:t>‹#›</a:t>
            </a:fld>
            <a:endParaRPr lang="tr-TR"/>
          </a:p>
        </p:txBody>
      </p:sp>
      <p:pic>
        <p:nvPicPr>
          <p:cNvPr id="7" name="Resim 6">
            <a:extLst>
              <a:ext uri="{FF2B5EF4-FFF2-40B4-BE49-F238E27FC236}">
                <a16:creationId xmlns:a16="http://schemas.microsoft.com/office/drawing/2014/main" id="{C5B1C341-6E98-422F-8D00-F72E9FD2319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6200" y="6248437"/>
            <a:ext cx="1127760" cy="584163"/>
          </a:xfrm>
          <a:prstGeom prst="rect">
            <a:avLst/>
          </a:prstGeom>
        </p:spPr>
      </p:pic>
      <p:cxnSp>
        <p:nvCxnSpPr>
          <p:cNvPr id="8" name="Düz Bağlayıcı 7">
            <a:extLst>
              <a:ext uri="{FF2B5EF4-FFF2-40B4-BE49-F238E27FC236}">
                <a16:creationId xmlns:a16="http://schemas.microsoft.com/office/drawing/2014/main" id="{1FA8905D-0876-4A6C-86B6-42BC7F6BFCFD}"/>
              </a:ext>
            </a:extLst>
          </p:cNvPr>
          <p:cNvCxnSpPr/>
          <p:nvPr userDrawn="1"/>
        </p:nvCxnSpPr>
        <p:spPr bwMode="auto">
          <a:xfrm flipV="1">
            <a:off x="0" y="6146800"/>
            <a:ext cx="12192000" cy="30163"/>
          </a:xfrm>
          <a:prstGeom prst="line">
            <a:avLst/>
          </a:prstGeom>
          <a:ln w="12700">
            <a:solidFill>
              <a:schemeClr val="bg1">
                <a:lumMod val="6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4217929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A19E481-B269-4A18-8221-1C893C8551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C52C736F-488D-40EB-8C14-D6317E94FD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E42071BE-AF17-46D5-9B0E-F95FCF2205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tr-TR"/>
          </a:p>
        </p:txBody>
      </p:sp>
      <p:sp>
        <p:nvSpPr>
          <p:cNvPr id="5" name="Alt Bilgi Yer Tutucusu 4">
            <a:extLst>
              <a:ext uri="{FF2B5EF4-FFF2-40B4-BE49-F238E27FC236}">
                <a16:creationId xmlns:a16="http://schemas.microsoft.com/office/drawing/2014/main" id="{8BF5A132-B117-4020-AB96-4BDE105D1B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www.serabelgelendirme.com</a:t>
            </a:r>
            <a:endParaRPr lang="tr-TR" dirty="0"/>
          </a:p>
        </p:txBody>
      </p:sp>
      <p:sp>
        <p:nvSpPr>
          <p:cNvPr id="6" name="Slayt Numarası Yer Tutucusu 5">
            <a:extLst>
              <a:ext uri="{FF2B5EF4-FFF2-40B4-BE49-F238E27FC236}">
                <a16:creationId xmlns:a16="http://schemas.microsoft.com/office/drawing/2014/main" id="{D0E6B181-2135-496D-BDBD-1E5C356E2B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315EBB-BDB9-4307-AED8-80F35F685252}" type="slidenum">
              <a:rPr lang="tr-TR" smtClean="0"/>
              <a:t>‹#›</a:t>
            </a:fld>
            <a:endParaRPr lang="tr-TR"/>
          </a:p>
        </p:txBody>
      </p:sp>
      <p:cxnSp>
        <p:nvCxnSpPr>
          <p:cNvPr id="7" name="Düz Bağlayıcı 6">
            <a:extLst>
              <a:ext uri="{FF2B5EF4-FFF2-40B4-BE49-F238E27FC236}">
                <a16:creationId xmlns:a16="http://schemas.microsoft.com/office/drawing/2014/main" id="{FF835615-AA93-4C83-B749-B84442D45CEC}"/>
              </a:ext>
            </a:extLst>
          </p:cNvPr>
          <p:cNvCxnSpPr/>
          <p:nvPr userDrawn="1"/>
        </p:nvCxnSpPr>
        <p:spPr bwMode="auto">
          <a:xfrm flipV="1">
            <a:off x="0" y="6146800"/>
            <a:ext cx="12192000" cy="30163"/>
          </a:xfrm>
          <a:prstGeom prst="line">
            <a:avLst/>
          </a:prstGeom>
          <a:ln w="12700">
            <a:solidFill>
              <a:schemeClr val="bg1">
                <a:lumMod val="6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7856838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www.qsi.com.tr</a:t>
            </a:r>
            <a:endParaRPr lang="tr-TR" dirty="0"/>
          </a:p>
        </p:txBody>
      </p:sp>
      <p:sp>
        <p:nvSpPr>
          <p:cNvPr id="6" name="Slayt Numarası Yer Tutucusu 5"/>
          <p:cNvSpPr>
            <a:spLocks noGrp="1"/>
          </p:cNvSpPr>
          <p:nvPr>
            <p:ph type="sldNum" sz="quarter" idx="4"/>
          </p:nvPr>
        </p:nvSpPr>
        <p:spPr>
          <a:xfrm>
            <a:off x="11390913" y="6345606"/>
            <a:ext cx="575733" cy="365125"/>
          </a:xfrm>
          <a:prstGeom prst="rect">
            <a:avLst/>
          </a:prstGeom>
        </p:spPr>
        <p:txBody>
          <a:bodyPr vert="horz" lIns="91440" tIns="45720" rIns="91440" bIns="45720" rtlCol="0" anchor="ctr"/>
          <a:lstStyle>
            <a:lvl1pPr algn="ctr">
              <a:defRPr sz="1400">
                <a:solidFill>
                  <a:schemeClr val="bg1"/>
                </a:solidFill>
              </a:defRPr>
            </a:lvl1pPr>
          </a:lstStyle>
          <a:p>
            <a:fld id="{F5B207CF-7D58-4FF4-9836-E4F6C3645CBE}" type="slidenum">
              <a:rPr lang="tr-TR" smtClean="0"/>
              <a:pPr/>
              <a:t>‹#›</a:t>
            </a:fld>
            <a:endParaRPr lang="tr-TR" dirty="0"/>
          </a:p>
        </p:txBody>
      </p:sp>
      <p:pic>
        <p:nvPicPr>
          <p:cNvPr id="8" name="Resim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6200" y="6248437"/>
            <a:ext cx="1127760" cy="584163"/>
          </a:xfrm>
          <a:prstGeom prst="rect">
            <a:avLst/>
          </a:prstGeom>
        </p:spPr>
      </p:pic>
      <p:cxnSp>
        <p:nvCxnSpPr>
          <p:cNvPr id="9" name="Düz Bağlayıcı 8"/>
          <p:cNvCxnSpPr/>
          <p:nvPr userDrawn="1"/>
        </p:nvCxnSpPr>
        <p:spPr bwMode="auto">
          <a:xfrm flipV="1">
            <a:off x="0" y="6146800"/>
            <a:ext cx="12192000" cy="30163"/>
          </a:xfrm>
          <a:prstGeom prst="line">
            <a:avLst/>
          </a:prstGeom>
          <a:ln w="12700">
            <a:solidFill>
              <a:schemeClr val="bg1">
                <a:lumMod val="6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0" name="Resim 9">
            <a:extLst>
              <a:ext uri="{FF2B5EF4-FFF2-40B4-BE49-F238E27FC236}">
                <a16:creationId xmlns:a16="http://schemas.microsoft.com/office/drawing/2014/main" id="{B5B87FFC-2DE5-40B6-B117-33F55772F3D5}"/>
              </a:ext>
            </a:extLst>
          </p:cNvPr>
          <p:cNvPicPr>
            <a:picLocks noChangeAspect="1"/>
          </p:cNvPicPr>
          <p:nvPr userDrawn="1"/>
        </p:nvPicPr>
        <p:blipFill>
          <a:blip r:embed="rId14"/>
          <a:stretch>
            <a:fillRect/>
          </a:stretch>
        </p:blipFill>
        <p:spPr>
          <a:xfrm>
            <a:off x="1391592" y="6242258"/>
            <a:ext cx="962141" cy="593307"/>
          </a:xfrm>
          <a:prstGeom prst="rect">
            <a:avLst/>
          </a:prstGeom>
        </p:spPr>
      </p:pic>
    </p:spTree>
    <p:extLst>
      <p:ext uri="{BB962C8B-B14F-4D97-AF65-F5344CB8AC3E}">
        <p14:creationId xmlns:p14="http://schemas.microsoft.com/office/powerpoint/2010/main" val="59316556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0018A85-7CA2-44BF-ABC1-9DD60B55733C}" type="datetimeFigureOut">
              <a:rPr lang="en-GB" smtClean="0"/>
              <a:t>06/06/2022</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475E96A-6A9A-4996-A805-D0B3F2908CDF}" type="slidenum">
              <a:rPr lang="en-GB" smtClean="0"/>
              <a:t>‹#›</a:t>
            </a:fld>
            <a:endParaRPr lang="en-GB"/>
          </a:p>
        </p:txBody>
      </p:sp>
    </p:spTree>
    <p:extLst>
      <p:ext uri="{BB962C8B-B14F-4D97-AF65-F5344CB8AC3E}">
        <p14:creationId xmlns:p14="http://schemas.microsoft.com/office/powerpoint/2010/main" val="56321982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8.png"/><Relationship Id="rId1" Type="http://schemas.openxmlformats.org/officeDocument/2006/relationships/slideLayout" Target="../slideLayouts/slideLayout36.xml"/><Relationship Id="rId4" Type="http://schemas.openxmlformats.org/officeDocument/2006/relationships/image" Target="../media/image10.png"/></Relationships>
</file>

<file path=ppt/slides/_rels/slide10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8.png"/><Relationship Id="rId1" Type="http://schemas.openxmlformats.org/officeDocument/2006/relationships/slideLayout" Target="../slideLayouts/slideLayout36.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6.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Layout" Target="../slideLayouts/slideLayout36.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0.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6.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0.png"/></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36.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0.png"/></Relationships>
</file>

<file path=ppt/slides/_rels/slide5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0.jpeg"/><Relationship Id="rId7" Type="http://schemas.openxmlformats.org/officeDocument/2006/relationships/diagramColors" Target="../diagrams/colors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10.png"/><Relationship Id="rId4" Type="http://schemas.openxmlformats.org/officeDocument/2006/relationships/diagramData" Target="../diagrams/data6.xml"/><Relationship Id="rId9" Type="http://schemas.openxmlformats.org/officeDocument/2006/relationships/image" Target="../media/image9.png"/></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Layout" Target="../slideLayouts/slideLayout36.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7.png"/><Relationship Id="rId1" Type="http://schemas.openxmlformats.org/officeDocument/2006/relationships/slideLayout" Target="../slideLayouts/slideLayout25.xml"/><Relationship Id="rId4" Type="http://schemas.openxmlformats.org/officeDocument/2006/relationships/image" Target="../media/image10.png"/></Relationships>
</file>

<file path=ppt/slides/_rels/slide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image" Target="../media/image83.png"/></Relationships>
</file>

<file path=ppt/slides/_rels/slide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6.xml"/></Relationships>
</file>

<file path=ppt/slides/_rels/slide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image" Target="../media/image10.png"/></Relationships>
</file>

<file path=ppt/slides/_rels/slide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9.png"/><Relationship Id="rId1" Type="http://schemas.openxmlformats.org/officeDocument/2006/relationships/slideLayout" Target="../slideLayouts/slideLayout25.xml"/><Relationship Id="rId4" Type="http://schemas.openxmlformats.org/officeDocument/2006/relationships/image" Target="../media/image10.png"/></Relationships>
</file>

<file path=ppt/slides/_rels/slide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6.jpeg"/><Relationship Id="rId1" Type="http://schemas.openxmlformats.org/officeDocument/2006/relationships/slideLayout" Target="../slideLayouts/slideLayout25.xml"/><Relationship Id="rId4" Type="http://schemas.openxmlformats.org/officeDocument/2006/relationships/image" Target="../media/image10.png"/></Relationships>
</file>

<file path=ppt/slides/_rels/slide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6.jpeg"/><Relationship Id="rId1" Type="http://schemas.openxmlformats.org/officeDocument/2006/relationships/slideLayout" Target="../slideLayouts/slideLayout25.xml"/><Relationship Id="rId4" Type="http://schemas.openxmlformats.org/officeDocument/2006/relationships/image" Target="../media/image10.png"/></Relationships>
</file>

<file path=ppt/slides/_rels/slide9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a:extLst>
              <a:ext uri="{FF2B5EF4-FFF2-40B4-BE49-F238E27FC236}">
                <a16:creationId xmlns:a16="http://schemas.microsoft.com/office/drawing/2014/main" id="{30916167-4DE4-470F-9E69-211F17105E2A}"/>
              </a:ext>
            </a:extLst>
          </p:cNvPr>
          <p:cNvSpPr txBox="1">
            <a:spLocks/>
          </p:cNvSpPr>
          <p:nvPr/>
        </p:nvSpPr>
        <p:spPr>
          <a:xfrm>
            <a:off x="1046480" y="2717704"/>
            <a:ext cx="10353040" cy="995871"/>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7200" b="1" dirty="0">
                <a:gradFill flip="none" rotWithShape="1">
                  <a:gsLst>
                    <a:gs pos="0">
                      <a:srgbClr val="C00000"/>
                    </a:gs>
                    <a:gs pos="100000">
                      <a:srgbClr val="E20000"/>
                    </a:gs>
                  </a:gsLst>
                  <a:lin ang="0" scaled="0"/>
                  <a:tileRect/>
                </a:gradFill>
                <a:effectLst>
                  <a:outerShdw blurRad="50800" dist="38100" dir="2700000" algn="tl" rotWithShape="0">
                    <a:prstClr val="black">
                      <a:alpha val="40000"/>
                    </a:prstClr>
                  </a:outerShdw>
                </a:effectLst>
              </a:rPr>
              <a:t>Ankara Kalkınma Ajansı </a:t>
            </a:r>
          </a:p>
          <a:p>
            <a:r>
              <a:rPr lang="tr-TR" sz="7200" b="1" dirty="0">
                <a:gradFill flip="none" rotWithShape="1">
                  <a:gsLst>
                    <a:gs pos="0">
                      <a:srgbClr val="C00000"/>
                    </a:gs>
                    <a:gs pos="100000">
                      <a:srgbClr val="E20000"/>
                    </a:gs>
                  </a:gsLst>
                  <a:lin ang="0" scaled="0"/>
                  <a:tileRect/>
                </a:gradFill>
                <a:effectLst>
                  <a:outerShdw blurRad="50800" dist="38100" dir="2700000" algn="tl" rotWithShape="0">
                    <a:prstClr val="black">
                      <a:alpha val="40000"/>
                    </a:prstClr>
                  </a:outerShdw>
                </a:effectLst>
              </a:rPr>
              <a:t>Yeşil Dönüşüm Farkındalık Toplantısı</a:t>
            </a:r>
          </a:p>
        </p:txBody>
      </p:sp>
      <p:pic>
        <p:nvPicPr>
          <p:cNvPr id="5" name="Picture 6" descr="https://www.ankaraka.org.tr/archive/files/logo/ankaraka.png">
            <a:extLst>
              <a:ext uri="{FF2B5EF4-FFF2-40B4-BE49-F238E27FC236}">
                <a16:creationId xmlns:a16="http://schemas.microsoft.com/office/drawing/2014/main" id="{FF97C3E7-F0AE-4F41-8C55-6884D9CE87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55759" y="535748"/>
            <a:ext cx="2487649" cy="13682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www.sanayi.gov.tr/assets/img/stb-arma-orta.png">
            <a:extLst>
              <a:ext uri="{FF2B5EF4-FFF2-40B4-BE49-F238E27FC236}">
                <a16:creationId xmlns:a16="http://schemas.microsoft.com/office/drawing/2014/main" id="{91ABD9EF-EA08-465C-A7C9-3374A8A652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006" y="124679"/>
            <a:ext cx="2283402" cy="2283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819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Başlık 1">
            <a:extLst>
              <a:ext uri="{FF2B5EF4-FFF2-40B4-BE49-F238E27FC236}">
                <a16:creationId xmlns:a16="http://schemas.microsoft.com/office/drawing/2014/main" id="{3B36EF75-ADF9-A70E-0D50-4721AB04545C}"/>
              </a:ext>
            </a:extLst>
          </p:cNvPr>
          <p:cNvSpPr>
            <a:spLocks noGrp="1"/>
          </p:cNvSpPr>
          <p:nvPr>
            <p:ph type="title"/>
          </p:nvPr>
        </p:nvSpPr>
        <p:spPr>
          <a:xfrm>
            <a:off x="321497" y="685800"/>
            <a:ext cx="3376692" cy="5105400"/>
          </a:xfrm>
        </p:spPr>
        <p:txBody>
          <a:bodyPr>
            <a:noAutofit/>
          </a:bodyPr>
          <a:lstStyle/>
          <a:p>
            <a:r>
              <a:rPr lang="tr-TR" sz="4000" b="1" dirty="0">
                <a:solidFill>
                  <a:schemeClr val="bg1"/>
                </a:solidFill>
                <a:effectLst>
                  <a:outerShdw blurRad="50800" dist="38100" dir="2700000" algn="tl" rotWithShape="0">
                    <a:prstClr val="black">
                      <a:alpha val="40000"/>
                    </a:prstClr>
                  </a:outerShdw>
                </a:effectLst>
                <a:latin typeface="Calibri" panose="020F0502020204030204"/>
                <a:ea typeface="+mn-ea"/>
                <a:cs typeface="+mn-cs"/>
              </a:rPr>
              <a:t>AB İklim Değişikliği Politikalarının 2 Boyutu</a:t>
            </a:r>
          </a:p>
        </p:txBody>
      </p:sp>
      <p:sp>
        <p:nvSpPr>
          <p:cNvPr id="4" name="Alt Bilgi Yer Tutucusu 3">
            <a:extLst>
              <a:ext uri="{FF2B5EF4-FFF2-40B4-BE49-F238E27FC236}">
                <a16:creationId xmlns:a16="http://schemas.microsoft.com/office/drawing/2014/main" id="{F78F9BDA-6938-EC2F-6A6D-678D9E329D13}"/>
              </a:ext>
            </a:extLst>
          </p:cNvPr>
          <p:cNvSpPr>
            <a:spLocks noGrp="1"/>
          </p:cNvSpPr>
          <p:nvPr>
            <p:ph type="ftr" sz="quarter" idx="11"/>
          </p:nvPr>
        </p:nvSpPr>
        <p:spPr>
          <a:xfrm>
            <a:off x="5752105" y="6309360"/>
            <a:ext cx="3898947" cy="365125"/>
          </a:xfrm>
        </p:spPr>
        <p:txBody>
          <a:bodyPr>
            <a:normAutofit/>
          </a:bodyPr>
          <a:lstStyle/>
          <a:p>
            <a:pPr algn="l">
              <a:spcAft>
                <a:spcPts val="600"/>
              </a:spcAft>
            </a:pPr>
            <a:r>
              <a:rPr lang="tr-TR">
                <a:solidFill>
                  <a:prstClr val="black">
                    <a:tint val="75000"/>
                  </a:prstClr>
                </a:solidFill>
              </a:rPr>
              <a:t>www.qsi.com.tr</a:t>
            </a:r>
          </a:p>
        </p:txBody>
      </p:sp>
      <p:graphicFrame>
        <p:nvGraphicFramePr>
          <p:cNvPr id="6" name="İçerik Yer Tutucusu 2">
            <a:extLst>
              <a:ext uri="{FF2B5EF4-FFF2-40B4-BE49-F238E27FC236}">
                <a16:creationId xmlns:a16="http://schemas.microsoft.com/office/drawing/2014/main" id="{2F74BB91-37DB-DB24-3416-EF277FF9ECBD}"/>
              </a:ext>
            </a:extLst>
          </p:cNvPr>
          <p:cNvGraphicFramePr>
            <a:graphicFrameLocks noGrp="1"/>
          </p:cNvGraphicFramePr>
          <p:nvPr>
            <p:ph idx="1"/>
            <p:extLst>
              <p:ext uri="{D42A27DB-BD31-4B8C-83A1-F6EECF244321}">
                <p14:modId xmlns:p14="http://schemas.microsoft.com/office/powerpoint/2010/main" val="1734507482"/>
              </p:ext>
            </p:extLst>
          </p:nvPr>
        </p:nvGraphicFramePr>
        <p:xfrm>
          <a:off x="5010150" y="1119435"/>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Resim 18">
            <a:extLst>
              <a:ext uri="{FF2B5EF4-FFF2-40B4-BE49-F238E27FC236}">
                <a16:creationId xmlns:a16="http://schemas.microsoft.com/office/drawing/2014/main" id="{AD357070-5600-47C9-910B-023D0076DB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80" y="113616"/>
            <a:ext cx="1714962" cy="524557"/>
          </a:xfrm>
          <a:prstGeom prst="rect">
            <a:avLst/>
          </a:prstGeom>
        </p:spPr>
      </p:pic>
      <p:pic>
        <p:nvPicPr>
          <p:cNvPr id="20" name="Resim 19">
            <a:extLst>
              <a:ext uri="{FF2B5EF4-FFF2-40B4-BE49-F238E27FC236}">
                <a16:creationId xmlns:a16="http://schemas.microsoft.com/office/drawing/2014/main" id="{D2833382-69AB-4A38-B8AA-9CAB7B782B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78268" y="47919"/>
            <a:ext cx="1176024" cy="646813"/>
          </a:xfrm>
          <a:prstGeom prst="rect">
            <a:avLst/>
          </a:prstGeom>
        </p:spPr>
      </p:pic>
    </p:spTree>
    <p:extLst>
      <p:ext uri="{BB962C8B-B14F-4D97-AF65-F5344CB8AC3E}">
        <p14:creationId xmlns:p14="http://schemas.microsoft.com/office/powerpoint/2010/main" val="30132866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1AA136C-E972-EBF8-3A65-A6648E6CC02F}"/>
              </a:ext>
            </a:extLst>
          </p:cNvPr>
          <p:cNvSpPr>
            <a:spLocks noGrp="1"/>
          </p:cNvSpPr>
          <p:nvPr>
            <p:ph type="title"/>
          </p:nvPr>
        </p:nvSpPr>
        <p:spPr>
          <a:xfrm>
            <a:off x="793662" y="386930"/>
            <a:ext cx="10066122" cy="1298448"/>
          </a:xfrm>
        </p:spPr>
        <p:txBody>
          <a:bodyPr anchor="b">
            <a:normAutofit/>
          </a:bodyPr>
          <a:lstStyle/>
          <a:p>
            <a:r>
              <a:rPr lang="tr-TR" sz="4800"/>
              <a:t>CDP PROJELERİ</a:t>
            </a:r>
          </a:p>
        </p:txBody>
      </p:sp>
      <p:sp>
        <p:nvSpPr>
          <p:cNvPr id="73" name="Rectangle 7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10F58E33-12C5-AC44-A8D3-2FBE7A237EF8}"/>
              </a:ext>
            </a:extLst>
          </p:cNvPr>
          <p:cNvSpPr>
            <a:spLocks noGrp="1"/>
          </p:cNvSpPr>
          <p:nvPr>
            <p:ph idx="1"/>
          </p:nvPr>
        </p:nvSpPr>
        <p:spPr>
          <a:xfrm>
            <a:off x="0" y="2599509"/>
            <a:ext cx="5324559" cy="3639450"/>
          </a:xfrm>
        </p:spPr>
        <p:txBody>
          <a:bodyPr anchor="ctr">
            <a:normAutofit/>
          </a:bodyPr>
          <a:lstStyle/>
          <a:p>
            <a:r>
              <a:rPr lang="en-US" sz="1900" dirty="0" err="1">
                <a:effectLst/>
                <a:latin typeface="Tahoma" panose="020B0604030504040204" pitchFamily="34" charset="0"/>
                <a:ea typeface="Calibri" panose="020F0502020204030204" pitchFamily="34" charset="0"/>
              </a:rPr>
              <a:t>CDP’nin</a:t>
            </a:r>
            <a:r>
              <a:rPr lang="en-US" sz="1900" dirty="0">
                <a:effectLst/>
                <a:latin typeface="Tahoma" panose="020B0604030504040204" pitchFamily="34" charset="0"/>
                <a:ea typeface="Calibri" panose="020F0502020204030204" pitchFamily="34" charset="0"/>
              </a:rPr>
              <a:t> </a:t>
            </a:r>
            <a:r>
              <a:rPr lang="en-US" sz="1900" dirty="0" err="1">
                <a:effectLst/>
                <a:latin typeface="Tahoma" panose="020B0604030504040204" pitchFamily="34" charset="0"/>
                <a:ea typeface="Calibri" panose="020F0502020204030204" pitchFamily="34" charset="0"/>
              </a:rPr>
              <a:t>İklim</a:t>
            </a:r>
            <a:r>
              <a:rPr lang="en-US" sz="1900" dirty="0">
                <a:effectLst/>
                <a:latin typeface="Tahoma" panose="020B0604030504040204" pitchFamily="34" charset="0"/>
                <a:ea typeface="Calibri" panose="020F0502020204030204" pitchFamily="34" charset="0"/>
              </a:rPr>
              <a:t> </a:t>
            </a:r>
            <a:r>
              <a:rPr lang="en-US" sz="1900" dirty="0" err="1">
                <a:effectLst/>
                <a:latin typeface="Tahoma" panose="020B0604030504040204" pitchFamily="34" charset="0"/>
                <a:ea typeface="Calibri" panose="020F0502020204030204" pitchFamily="34" charset="0"/>
              </a:rPr>
              <a:t>Değişikliği</a:t>
            </a:r>
            <a:r>
              <a:rPr lang="en-US" sz="1900" dirty="0">
                <a:effectLst/>
                <a:latin typeface="Tahoma" panose="020B0604030504040204" pitchFamily="34" charset="0"/>
                <a:ea typeface="Calibri" panose="020F0502020204030204" pitchFamily="34" charset="0"/>
              </a:rPr>
              <a:t>, Su </a:t>
            </a:r>
            <a:r>
              <a:rPr lang="en-US" sz="1900" dirty="0" err="1">
                <a:effectLst/>
                <a:latin typeface="Tahoma" panose="020B0604030504040204" pitchFamily="34" charset="0"/>
                <a:ea typeface="Calibri" panose="020F0502020204030204" pitchFamily="34" charset="0"/>
              </a:rPr>
              <a:t>Güvenliği</a:t>
            </a:r>
            <a:r>
              <a:rPr lang="en-US" sz="1900" dirty="0">
                <a:effectLst/>
                <a:latin typeface="Tahoma" panose="020B0604030504040204" pitchFamily="34" charset="0"/>
                <a:ea typeface="Calibri" panose="020F0502020204030204" pitchFamily="34" charset="0"/>
              </a:rPr>
              <a:t> ve </a:t>
            </a:r>
            <a:r>
              <a:rPr lang="en-US" sz="1900" dirty="0" err="1">
                <a:effectLst/>
                <a:latin typeface="Tahoma" panose="020B0604030504040204" pitchFamily="34" charset="0"/>
                <a:ea typeface="Calibri" panose="020F0502020204030204" pitchFamily="34" charset="0"/>
              </a:rPr>
              <a:t>Ormansızlaşma</a:t>
            </a:r>
            <a:r>
              <a:rPr lang="en-US" sz="1900" dirty="0">
                <a:effectLst/>
                <a:latin typeface="Tahoma" panose="020B0604030504040204" pitchFamily="34" charset="0"/>
                <a:ea typeface="Calibri" panose="020F0502020204030204" pitchFamily="34" charset="0"/>
              </a:rPr>
              <a:t> </a:t>
            </a:r>
            <a:r>
              <a:rPr lang="en-US" sz="1900" dirty="0" err="1">
                <a:effectLst/>
                <a:latin typeface="Tahoma" panose="020B0604030504040204" pitchFamily="34" charset="0"/>
                <a:ea typeface="Calibri" panose="020F0502020204030204" pitchFamily="34" charset="0"/>
              </a:rPr>
              <a:t>olmak</a:t>
            </a:r>
            <a:r>
              <a:rPr lang="en-US" sz="1900" dirty="0">
                <a:effectLst/>
                <a:latin typeface="Tahoma" panose="020B0604030504040204" pitchFamily="34" charset="0"/>
                <a:ea typeface="Calibri" panose="020F0502020204030204" pitchFamily="34" charset="0"/>
              </a:rPr>
              <a:t> </a:t>
            </a:r>
            <a:r>
              <a:rPr lang="en-US" sz="1900" dirty="0" err="1">
                <a:effectLst/>
                <a:latin typeface="Tahoma" panose="020B0604030504040204" pitchFamily="34" charset="0"/>
                <a:ea typeface="Calibri" panose="020F0502020204030204" pitchFamily="34" charset="0"/>
              </a:rPr>
              <a:t>üzere</a:t>
            </a:r>
            <a:r>
              <a:rPr lang="en-US" sz="1900" dirty="0">
                <a:effectLst/>
                <a:latin typeface="Tahoma" panose="020B0604030504040204" pitchFamily="34" charset="0"/>
                <a:ea typeface="Calibri" panose="020F0502020204030204" pitchFamily="34" charset="0"/>
              </a:rPr>
              <a:t> </a:t>
            </a:r>
            <a:r>
              <a:rPr lang="en-US" sz="1900" dirty="0" err="1">
                <a:effectLst/>
                <a:latin typeface="Tahoma" panose="020B0604030504040204" pitchFamily="34" charset="0"/>
                <a:ea typeface="Calibri" panose="020F0502020204030204" pitchFamily="34" charset="0"/>
              </a:rPr>
              <a:t>şirketlerin</a:t>
            </a:r>
            <a:r>
              <a:rPr lang="en-US" sz="1900" dirty="0">
                <a:effectLst/>
                <a:latin typeface="Tahoma" panose="020B0604030504040204" pitchFamily="34" charset="0"/>
                <a:ea typeface="Calibri" panose="020F0502020204030204" pitchFamily="34" charset="0"/>
              </a:rPr>
              <a:t> </a:t>
            </a:r>
            <a:r>
              <a:rPr lang="en-US" sz="1900" dirty="0" err="1">
                <a:effectLst/>
                <a:latin typeface="Tahoma" panose="020B0604030504040204" pitchFamily="34" charset="0"/>
                <a:ea typeface="Calibri" panose="020F0502020204030204" pitchFamily="34" charset="0"/>
              </a:rPr>
              <a:t>yanıt</a:t>
            </a:r>
            <a:r>
              <a:rPr lang="en-US" sz="1900" dirty="0">
                <a:effectLst/>
                <a:latin typeface="Tahoma" panose="020B0604030504040204" pitchFamily="34" charset="0"/>
                <a:ea typeface="Calibri" panose="020F0502020204030204" pitchFamily="34" charset="0"/>
              </a:rPr>
              <a:t> </a:t>
            </a:r>
            <a:r>
              <a:rPr lang="en-US" sz="1900" dirty="0" err="1">
                <a:effectLst/>
                <a:latin typeface="Tahoma" panose="020B0604030504040204" pitchFamily="34" charset="0"/>
                <a:ea typeface="Calibri" panose="020F0502020204030204" pitchFamily="34" charset="0"/>
              </a:rPr>
              <a:t>vermesi</a:t>
            </a:r>
            <a:r>
              <a:rPr lang="en-US" sz="1900" dirty="0">
                <a:effectLst/>
                <a:latin typeface="Tahoma" panose="020B0604030504040204" pitchFamily="34" charset="0"/>
                <a:ea typeface="Calibri" panose="020F0502020204030204" pitchFamily="34" charset="0"/>
              </a:rPr>
              <a:t> </a:t>
            </a:r>
            <a:r>
              <a:rPr lang="en-US" sz="1900" dirty="0" err="1">
                <a:effectLst/>
                <a:latin typeface="Tahoma" panose="020B0604030504040204" pitchFamily="34" charset="0"/>
                <a:ea typeface="Calibri" panose="020F0502020204030204" pitchFamily="34" charset="0"/>
              </a:rPr>
              <a:t>için</a:t>
            </a:r>
            <a:r>
              <a:rPr lang="en-US" sz="1900" dirty="0">
                <a:effectLst/>
                <a:latin typeface="Tahoma" panose="020B0604030504040204" pitchFamily="34" charset="0"/>
                <a:ea typeface="Calibri" panose="020F0502020204030204" pitchFamily="34" charset="0"/>
              </a:rPr>
              <a:t> </a:t>
            </a:r>
            <a:r>
              <a:rPr lang="en-US" sz="1900" dirty="0" err="1">
                <a:effectLst/>
                <a:latin typeface="Tahoma" panose="020B0604030504040204" pitchFamily="34" charset="0"/>
                <a:ea typeface="Calibri" panose="020F0502020204030204" pitchFamily="34" charset="0"/>
              </a:rPr>
              <a:t>oluşturulmuş</a:t>
            </a:r>
            <a:r>
              <a:rPr lang="en-US" sz="1900" dirty="0">
                <a:effectLst/>
                <a:latin typeface="Tahoma" panose="020B0604030504040204" pitchFamily="34" charset="0"/>
                <a:ea typeface="Calibri" panose="020F0502020204030204" pitchFamily="34" charset="0"/>
              </a:rPr>
              <a:t> 3 </a:t>
            </a:r>
            <a:r>
              <a:rPr lang="en-US" sz="1900" dirty="0" err="1">
                <a:effectLst/>
                <a:latin typeface="Tahoma" panose="020B0604030504040204" pitchFamily="34" charset="0"/>
                <a:ea typeface="Calibri" panose="020F0502020204030204" pitchFamily="34" charset="0"/>
              </a:rPr>
              <a:t>adet</a:t>
            </a:r>
            <a:r>
              <a:rPr lang="en-US" sz="1900" dirty="0">
                <a:effectLst/>
                <a:latin typeface="Tahoma" panose="020B0604030504040204" pitchFamily="34" charset="0"/>
                <a:ea typeface="Calibri" panose="020F0502020204030204" pitchFamily="34" charset="0"/>
              </a:rPr>
              <a:t> </a:t>
            </a:r>
            <a:r>
              <a:rPr lang="en-US" sz="1900" dirty="0" err="1">
                <a:effectLst/>
                <a:latin typeface="Tahoma" panose="020B0604030504040204" pitchFamily="34" charset="0"/>
                <a:ea typeface="Calibri" panose="020F0502020204030204" pitchFamily="34" charset="0"/>
              </a:rPr>
              <a:t>soru</a:t>
            </a:r>
            <a:r>
              <a:rPr lang="en-US" sz="1900" dirty="0">
                <a:effectLst/>
                <a:latin typeface="Tahoma" panose="020B0604030504040204" pitchFamily="34" charset="0"/>
                <a:ea typeface="Calibri" panose="020F0502020204030204" pitchFamily="34" charset="0"/>
              </a:rPr>
              <a:t> </a:t>
            </a:r>
            <a:r>
              <a:rPr lang="en-US" sz="1900" dirty="0" err="1">
                <a:effectLst/>
                <a:latin typeface="Tahoma" panose="020B0604030504040204" pitchFamily="34" charset="0"/>
                <a:ea typeface="Calibri" panose="020F0502020204030204" pitchFamily="34" charset="0"/>
              </a:rPr>
              <a:t>seti</a:t>
            </a:r>
            <a:r>
              <a:rPr lang="en-US" sz="1900" dirty="0">
                <a:effectLst/>
                <a:latin typeface="Tahoma" panose="020B0604030504040204" pitchFamily="34" charset="0"/>
                <a:ea typeface="Calibri" panose="020F0502020204030204" pitchFamily="34" charset="0"/>
              </a:rPr>
              <a:t> </a:t>
            </a:r>
            <a:r>
              <a:rPr lang="en-US" sz="1900" dirty="0" err="1">
                <a:effectLst/>
                <a:latin typeface="Tahoma" panose="020B0604030504040204" pitchFamily="34" charset="0"/>
                <a:ea typeface="Calibri" panose="020F0502020204030204" pitchFamily="34" charset="0"/>
              </a:rPr>
              <a:t>vardır</a:t>
            </a:r>
            <a:r>
              <a:rPr lang="en-US" sz="1900" dirty="0">
                <a:effectLst/>
                <a:latin typeface="Tahoma" panose="020B0604030504040204" pitchFamily="34" charset="0"/>
                <a:ea typeface="Calibri" panose="020F0502020204030204" pitchFamily="34" charset="0"/>
              </a:rPr>
              <a:t>. </a:t>
            </a:r>
            <a:endParaRPr lang="tr-TR" sz="1900" dirty="0">
              <a:effectLst/>
              <a:latin typeface="Tahoma" panose="020B0604030504040204" pitchFamily="34" charset="0"/>
              <a:ea typeface="Calibri" panose="020F0502020204030204" pitchFamily="34" charset="0"/>
            </a:endParaRPr>
          </a:p>
          <a:p>
            <a:r>
              <a:rPr lang="en-US" sz="1900" dirty="0" err="1">
                <a:effectLst/>
                <a:latin typeface="Tahoma" panose="020B0604030504040204" pitchFamily="34" charset="0"/>
                <a:ea typeface="Calibri" panose="020F0502020204030204" pitchFamily="34" charset="0"/>
                <a:cs typeface="Arial" panose="020B0604020202020204" pitchFamily="34" charset="0"/>
              </a:rPr>
              <a:t>Şirketler</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sadece</a:t>
            </a:r>
            <a:r>
              <a:rPr lang="en-US" sz="1900" dirty="0">
                <a:effectLst/>
                <a:latin typeface="Tahoma" panose="020B0604030504040204" pitchFamily="34" charset="0"/>
                <a:ea typeface="Calibri" panose="020F0502020204030204" pitchFamily="34" charset="0"/>
                <a:cs typeface="Arial" panose="020B0604020202020204" pitchFamily="34" charset="0"/>
              </a:rPr>
              <a:t> CDP </a:t>
            </a:r>
            <a:r>
              <a:rPr lang="en-US" sz="1900" dirty="0" err="1">
                <a:effectLst/>
                <a:latin typeface="Tahoma" panose="020B0604030504040204" pitchFamily="34" charset="0"/>
                <a:ea typeface="Calibri" panose="020F0502020204030204" pitchFamily="34" charset="0"/>
                <a:cs typeface="Arial" panose="020B0604020202020204" pitchFamily="34" charset="0"/>
              </a:rPr>
              <a:t>sistemine</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kaydolurken</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belirttikleri</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ağırlıklı</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olarak</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faaliyet</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gösterdikleri</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sektöre</a:t>
            </a:r>
            <a:r>
              <a:rPr lang="en-US" sz="1900" dirty="0">
                <a:effectLst/>
                <a:latin typeface="Tahoma" panose="020B0604030504040204" pitchFamily="34" charset="0"/>
                <a:ea typeface="Calibri" panose="020F0502020204030204" pitchFamily="34" charset="0"/>
                <a:cs typeface="Arial" panose="020B0604020202020204" pitchFamily="34" charset="0"/>
              </a:rPr>
              <a:t> (primary questionnaire sector) </a:t>
            </a:r>
            <a:r>
              <a:rPr lang="en-US" sz="1900" dirty="0" err="1">
                <a:effectLst/>
                <a:latin typeface="Tahoma" panose="020B0604030504040204" pitchFamily="34" charset="0"/>
                <a:ea typeface="Calibri" panose="020F0502020204030204" pitchFamily="34" charset="0"/>
                <a:cs typeface="Arial" panose="020B0604020202020204" pitchFamily="34" charset="0"/>
              </a:rPr>
              <a:t>göre</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derecelendirilir</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Yani</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eğer</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şirket</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birden</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fazla</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alanda</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faaliyet</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gösteriyorsa</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birincil</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sektörünün</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dışındaki</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sektörleriyle</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ilgili</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verdiği</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cevaplar</a:t>
            </a:r>
            <a:r>
              <a:rPr lang="en-US" sz="1900" dirty="0">
                <a:effectLst/>
                <a:latin typeface="Tahoma" panose="020B0604030504040204" pitchFamily="34" charset="0"/>
                <a:ea typeface="Calibri" panose="020F0502020204030204" pitchFamily="34" charset="0"/>
                <a:cs typeface="Arial" panose="020B0604020202020204" pitchFamily="34" charset="0"/>
              </a:rPr>
              <a:t> </a:t>
            </a:r>
            <a:r>
              <a:rPr lang="en-US" sz="1900" dirty="0" err="1">
                <a:effectLst/>
                <a:latin typeface="Tahoma" panose="020B0604030504040204" pitchFamily="34" charset="0"/>
                <a:ea typeface="Calibri" panose="020F0502020204030204" pitchFamily="34" charset="0"/>
                <a:cs typeface="Arial" panose="020B0604020202020204" pitchFamily="34" charset="0"/>
              </a:rPr>
              <a:t>derecelendirilmez</a:t>
            </a:r>
            <a:r>
              <a:rPr lang="en-US" sz="1900" dirty="0">
                <a:effectLst/>
                <a:latin typeface="Tahoma" panose="020B0604030504040204" pitchFamily="34" charset="0"/>
                <a:ea typeface="Calibri" panose="020F0502020204030204" pitchFamily="34" charset="0"/>
                <a:cs typeface="Arial" panose="020B0604020202020204" pitchFamily="34" charset="0"/>
              </a:rPr>
              <a:t>. </a:t>
            </a:r>
            <a:endParaRPr lang="tr-TR" sz="1900" dirty="0">
              <a:effectLst/>
              <a:latin typeface="Calibri" panose="020F0502020204030204" pitchFamily="34" charset="0"/>
              <a:ea typeface="Calibri" panose="020F0502020204030204" pitchFamily="34" charset="0"/>
              <a:cs typeface="Arial" panose="020B0604020202020204" pitchFamily="34" charset="0"/>
            </a:endParaRPr>
          </a:p>
          <a:p>
            <a:endParaRPr lang="tr-TR" sz="1900" dirty="0"/>
          </a:p>
        </p:txBody>
      </p:sp>
      <p:pic>
        <p:nvPicPr>
          <p:cNvPr id="1026" name="Picture 2">
            <a:extLst>
              <a:ext uri="{FF2B5EF4-FFF2-40B4-BE49-F238E27FC236}">
                <a16:creationId xmlns:a16="http://schemas.microsoft.com/office/drawing/2014/main" id="{F4F36A76-8B1C-0788-F06D-003E635E7C2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11532" y="3281891"/>
            <a:ext cx="5150277" cy="2118971"/>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lt Bilgi Yer Tutucusu 3">
            <a:extLst>
              <a:ext uri="{FF2B5EF4-FFF2-40B4-BE49-F238E27FC236}">
                <a16:creationId xmlns:a16="http://schemas.microsoft.com/office/drawing/2014/main" id="{3918AAEA-4BDC-2634-316C-D0BE1D6071C3}"/>
              </a:ext>
            </a:extLst>
          </p:cNvPr>
          <p:cNvSpPr>
            <a:spLocks noGrp="1"/>
          </p:cNvSpPr>
          <p:nvPr>
            <p:ph type="ftr" sz="quarter" idx="11"/>
          </p:nvPr>
        </p:nvSpPr>
        <p:spPr>
          <a:xfrm>
            <a:off x="4038600" y="6492240"/>
            <a:ext cx="4114800" cy="365125"/>
          </a:xfrm>
        </p:spPr>
        <p:txBody>
          <a:bodyPr>
            <a:normAutofit/>
          </a:bodyPr>
          <a:lstStyle/>
          <a:p>
            <a:pPr>
              <a:spcAft>
                <a:spcPts val="600"/>
              </a:spcAft>
            </a:pPr>
            <a:r>
              <a:rPr lang="tr-TR"/>
              <a:t>www.qsi.com.tr</a:t>
            </a:r>
          </a:p>
        </p:txBody>
      </p:sp>
      <p:sp>
        <p:nvSpPr>
          <p:cNvPr id="5" name="Slayt Numarası Yer Tutucusu 4">
            <a:extLst>
              <a:ext uri="{FF2B5EF4-FFF2-40B4-BE49-F238E27FC236}">
                <a16:creationId xmlns:a16="http://schemas.microsoft.com/office/drawing/2014/main" id="{192233C3-B653-1169-95F3-C08FE7C23CFB}"/>
              </a:ext>
            </a:extLst>
          </p:cNvPr>
          <p:cNvSpPr>
            <a:spLocks noGrp="1"/>
          </p:cNvSpPr>
          <p:nvPr>
            <p:ph type="sldNum" sz="quarter" idx="12"/>
          </p:nvPr>
        </p:nvSpPr>
        <p:spPr>
          <a:xfrm>
            <a:off x="8610600" y="6492240"/>
            <a:ext cx="2743200" cy="365125"/>
          </a:xfrm>
        </p:spPr>
        <p:txBody>
          <a:bodyPr>
            <a:normAutofit/>
          </a:bodyPr>
          <a:lstStyle/>
          <a:p>
            <a:pPr>
              <a:spcAft>
                <a:spcPts val="600"/>
              </a:spcAft>
            </a:pPr>
            <a:fld id="{F5B207CF-7D58-4FF4-9836-E4F6C3645CBE}" type="slidenum">
              <a:rPr lang="tr-TR" smtClean="0"/>
              <a:pPr>
                <a:spcAft>
                  <a:spcPts val="600"/>
                </a:spcAft>
              </a:pPr>
              <a:t>100</a:t>
            </a:fld>
            <a:endParaRPr lang="tr-TR"/>
          </a:p>
        </p:txBody>
      </p:sp>
      <p:pic>
        <p:nvPicPr>
          <p:cNvPr id="11" name="Resim 10">
            <a:extLst>
              <a:ext uri="{FF2B5EF4-FFF2-40B4-BE49-F238E27FC236}">
                <a16:creationId xmlns:a16="http://schemas.microsoft.com/office/drawing/2014/main" id="{2F6951AA-9C70-4A29-A87E-AEB9859071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13616"/>
            <a:ext cx="1714962" cy="524557"/>
          </a:xfrm>
          <a:prstGeom prst="rect">
            <a:avLst/>
          </a:prstGeom>
        </p:spPr>
      </p:pic>
      <p:pic>
        <p:nvPicPr>
          <p:cNvPr id="12" name="Resim 11">
            <a:extLst>
              <a:ext uri="{FF2B5EF4-FFF2-40B4-BE49-F238E27FC236}">
                <a16:creationId xmlns:a16="http://schemas.microsoft.com/office/drawing/2014/main" id="{6B3AD6F4-3990-47CE-B64C-98BECE54D2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47919"/>
            <a:ext cx="1176024" cy="646813"/>
          </a:xfrm>
          <a:prstGeom prst="rect">
            <a:avLst/>
          </a:prstGeom>
        </p:spPr>
      </p:pic>
    </p:spTree>
    <p:extLst>
      <p:ext uri="{BB962C8B-B14F-4D97-AF65-F5344CB8AC3E}">
        <p14:creationId xmlns:p14="http://schemas.microsoft.com/office/powerpoint/2010/main" val="16981741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6DE23D3-DE7F-7550-8F36-CE2456B8B4A6}"/>
              </a:ext>
            </a:extLst>
          </p:cNvPr>
          <p:cNvSpPr>
            <a:spLocks noGrp="1"/>
          </p:cNvSpPr>
          <p:nvPr>
            <p:ph type="title"/>
          </p:nvPr>
        </p:nvSpPr>
        <p:spPr>
          <a:xfrm>
            <a:off x="960100" y="978102"/>
            <a:ext cx="10588434" cy="1062644"/>
          </a:xfrm>
        </p:spPr>
        <p:txBody>
          <a:bodyPr anchor="b">
            <a:normAutofit/>
          </a:bodyPr>
          <a:lstStyle/>
          <a:p>
            <a:r>
              <a:rPr lang="tr-TR" dirty="0"/>
              <a:t>CDP RAPORLAMA</a:t>
            </a:r>
          </a:p>
        </p:txBody>
      </p:sp>
      <p:cxnSp>
        <p:nvCxnSpPr>
          <p:cNvPr id="11" name="Straight Connector 10">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Picture 2">
            <a:extLst>
              <a:ext uri="{FF2B5EF4-FFF2-40B4-BE49-F238E27FC236}">
                <a16:creationId xmlns:a16="http://schemas.microsoft.com/office/drawing/2014/main" id="{33E144AD-AF52-3515-B9F2-D82E57C91BC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4023" y="2811104"/>
            <a:ext cx="3366480" cy="1385066"/>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AB13E421-BBC9-2675-C218-5483815C808E}"/>
              </a:ext>
            </a:extLst>
          </p:cNvPr>
          <p:cNvSpPr>
            <a:spLocks noGrp="1"/>
          </p:cNvSpPr>
          <p:nvPr>
            <p:ph idx="1"/>
          </p:nvPr>
        </p:nvSpPr>
        <p:spPr>
          <a:xfrm>
            <a:off x="4846320" y="2489329"/>
            <a:ext cx="6972300" cy="3504292"/>
          </a:xfrm>
        </p:spPr>
        <p:txBody>
          <a:bodyPr>
            <a:normAutofit/>
          </a:bodyPr>
          <a:lstStyle/>
          <a:p>
            <a:pPr marL="270510">
              <a:spcAft>
                <a:spcPts val="800"/>
              </a:spcAft>
            </a:pPr>
            <a:r>
              <a:rPr lang="en-US" sz="1800" dirty="0" err="1">
                <a:effectLst/>
                <a:latin typeface="Tahoma" panose="020B0604030504040204" pitchFamily="34" charset="0"/>
                <a:ea typeface="Calibri" panose="020F0502020204030204" pitchFamily="34" charset="0"/>
                <a:cs typeface="Arial" panose="020B0604020202020204" pitchFamily="34" charset="0"/>
              </a:rPr>
              <a:t>Şirketlerin</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çevresel</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verilerini</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CDP’nin</a:t>
            </a:r>
            <a:r>
              <a:rPr lang="en-US" sz="1800" dirty="0">
                <a:effectLst/>
                <a:latin typeface="Tahoma" panose="020B0604030504040204" pitchFamily="34" charset="0"/>
                <a:ea typeface="Calibri" panose="020F0502020204030204" pitchFamily="34" charset="0"/>
                <a:cs typeface="Arial" panose="020B0604020202020204" pitchFamily="34" charset="0"/>
              </a:rPr>
              <a:t> Online </a:t>
            </a:r>
            <a:r>
              <a:rPr lang="en-US" sz="1800" dirty="0" err="1">
                <a:effectLst/>
                <a:latin typeface="Tahoma" panose="020B0604030504040204" pitchFamily="34" charset="0"/>
                <a:ea typeface="Calibri" panose="020F0502020204030204" pitchFamily="34" charset="0"/>
                <a:cs typeface="Arial" panose="020B0604020202020204" pitchFamily="34" charset="0"/>
              </a:rPr>
              <a:t>Yanıtlama</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Sistemi</a:t>
            </a:r>
            <a:r>
              <a:rPr lang="en-US" sz="1800" dirty="0">
                <a:effectLst/>
                <a:latin typeface="Tahoma" panose="020B0604030504040204" pitchFamily="34" charset="0"/>
                <a:ea typeface="Calibri" panose="020F0502020204030204" pitchFamily="34" charset="0"/>
                <a:cs typeface="Arial" panose="020B0604020202020204" pitchFamily="34" charset="0"/>
              </a:rPr>
              <a:t> (ORS) </a:t>
            </a:r>
            <a:r>
              <a:rPr lang="en-US" sz="1800" dirty="0" err="1">
                <a:effectLst/>
                <a:latin typeface="Tahoma" panose="020B0604030504040204" pitchFamily="34" charset="0"/>
                <a:ea typeface="Calibri" panose="020F0502020204030204" pitchFamily="34" charset="0"/>
                <a:cs typeface="Arial" panose="020B0604020202020204" pitchFamily="34" charset="0"/>
              </a:rPr>
              <a:t>üzerinden</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raporlaması</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gerekmektedir</a:t>
            </a:r>
            <a:r>
              <a:rPr lang="en-US" sz="1800" dirty="0">
                <a:effectLst/>
                <a:latin typeface="Tahoma" panose="020B0604030504040204" pitchFamily="34" charset="0"/>
                <a:ea typeface="Calibri" panose="020F0502020204030204" pitchFamily="34" charset="0"/>
                <a:cs typeface="Arial" panose="020B0604020202020204" pitchFamily="34" charset="0"/>
              </a:rPr>
              <a:t>. Her </a:t>
            </a:r>
            <a:r>
              <a:rPr lang="en-US" sz="1800" dirty="0" err="1">
                <a:effectLst/>
                <a:latin typeface="Tahoma" panose="020B0604030504040204" pitchFamily="34" charset="0"/>
                <a:ea typeface="Calibri" panose="020F0502020204030204" pitchFamily="34" charset="0"/>
                <a:cs typeface="Arial" panose="020B0604020202020204" pitchFamily="34" charset="0"/>
              </a:rPr>
              <a:t>şirketin</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bir</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kullanıcı</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sayfası</a:t>
            </a:r>
            <a:r>
              <a:rPr lang="en-US" sz="1800" dirty="0">
                <a:effectLst/>
                <a:latin typeface="Tahoma" panose="020B0604030504040204" pitchFamily="34" charset="0"/>
                <a:ea typeface="Calibri" panose="020F0502020204030204" pitchFamily="34" charset="0"/>
                <a:cs typeface="Arial" panose="020B0604020202020204" pitchFamily="34" charset="0"/>
              </a:rPr>
              <a:t> (dashboard) </a:t>
            </a:r>
            <a:r>
              <a:rPr lang="en-US" sz="1800" dirty="0" err="1">
                <a:effectLst/>
                <a:latin typeface="Tahoma" panose="020B0604030504040204" pitchFamily="34" charset="0"/>
                <a:ea typeface="Calibri" panose="020F0502020204030204" pitchFamily="34" charset="0"/>
                <a:cs typeface="Arial" panose="020B0604020202020204" pitchFamily="34" charset="0"/>
              </a:rPr>
              <a:t>vardır</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şirketler</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bu</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kullanıcı</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sayfası</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aracılığıyla</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ORS’e</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erişirler</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Kullanıcı</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sayfası</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aynı</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zamanda</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şirketin</a:t>
            </a:r>
            <a:r>
              <a:rPr lang="en-US" sz="1800" dirty="0">
                <a:effectLst/>
                <a:latin typeface="Tahoma" panose="020B0604030504040204" pitchFamily="34" charset="0"/>
                <a:ea typeface="Calibri" panose="020F0502020204030204" pitchFamily="34" charset="0"/>
                <a:cs typeface="Arial" panose="020B0604020202020204" pitchFamily="34" charset="0"/>
              </a:rPr>
              <a:t> o </a:t>
            </a:r>
            <a:r>
              <a:rPr lang="en-US" sz="1800" dirty="0" err="1">
                <a:effectLst/>
                <a:latin typeface="Tahoma" panose="020B0604030504040204" pitchFamily="34" charset="0"/>
                <a:ea typeface="Calibri" panose="020F0502020204030204" pitchFamily="34" charset="0"/>
                <a:cs typeface="Arial" panose="020B0604020202020204" pitchFamily="34" charset="0"/>
              </a:rPr>
              <a:t>sene</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CDP’nin</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hangi</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programları</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kapsamında</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raporlama</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talebi</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aldığı</a:t>
            </a:r>
            <a:r>
              <a:rPr lang="en-US" sz="1800" dirty="0">
                <a:effectLst/>
                <a:latin typeface="Tahoma" panose="020B0604030504040204" pitchFamily="34" charset="0"/>
                <a:ea typeface="Calibri" panose="020F0502020204030204" pitchFamily="34" charset="0"/>
                <a:cs typeface="Arial" panose="020B0604020202020204" pitchFamily="34" charset="0"/>
              </a:rPr>
              <a:t> ve </a:t>
            </a:r>
            <a:r>
              <a:rPr lang="en-US" sz="1800" dirty="0" err="1">
                <a:effectLst/>
                <a:latin typeface="Tahoma" panose="020B0604030504040204" pitchFamily="34" charset="0"/>
                <a:ea typeface="Calibri" panose="020F0502020204030204" pitchFamily="34" charset="0"/>
                <a:cs typeface="Arial" panose="020B0604020202020204" pitchFamily="34" charset="0"/>
              </a:rPr>
              <a:t>bu</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talebin</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hangi</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paydaşlar</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tarafından</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iletildiği</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gibi</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bilgileri</a:t>
            </a:r>
            <a:r>
              <a:rPr lang="en-US" sz="1800" dirty="0">
                <a:effectLst/>
                <a:latin typeface="Tahoma" panose="020B0604030504040204" pitchFamily="34" charset="0"/>
                <a:ea typeface="Calibri" panose="020F0502020204030204" pitchFamily="34" charset="0"/>
                <a:cs typeface="Arial" panose="020B0604020202020204" pitchFamily="34" charset="0"/>
              </a:rPr>
              <a:t> </a:t>
            </a:r>
            <a:r>
              <a:rPr lang="en-US" sz="1800" dirty="0" err="1">
                <a:effectLst/>
                <a:latin typeface="Tahoma" panose="020B0604030504040204" pitchFamily="34" charset="0"/>
                <a:ea typeface="Calibri" panose="020F0502020204030204" pitchFamily="34" charset="0"/>
                <a:cs typeface="Arial" panose="020B0604020202020204" pitchFamily="34" charset="0"/>
              </a:rPr>
              <a:t>içerir</a:t>
            </a:r>
            <a:r>
              <a:rPr lang="en-US" sz="1800" dirty="0">
                <a:effectLst/>
                <a:latin typeface="Tahoma" panose="020B0604030504040204" pitchFamily="34" charset="0"/>
                <a:ea typeface="Calibri" panose="020F0502020204030204" pitchFamily="34" charset="0"/>
                <a:cs typeface="Arial" panose="020B0604020202020204" pitchFamily="34" charset="0"/>
              </a:rPr>
              <a:t>. </a:t>
            </a:r>
            <a:endParaRPr lang="tr-TR" sz="1800" dirty="0">
              <a:effectLst/>
              <a:latin typeface="Calibri" panose="020F0502020204030204" pitchFamily="34" charset="0"/>
              <a:ea typeface="Calibri" panose="020F0502020204030204" pitchFamily="34" charset="0"/>
              <a:cs typeface="Arial" panose="020B0604020202020204" pitchFamily="34" charset="0"/>
            </a:endParaRPr>
          </a:p>
          <a:p>
            <a:r>
              <a:rPr lang="en-US" sz="1800" dirty="0" err="1">
                <a:effectLst/>
                <a:latin typeface="Tahoma" panose="020B0604030504040204" pitchFamily="34" charset="0"/>
                <a:ea typeface="Calibri" panose="020F0502020204030204" pitchFamily="34" charset="0"/>
              </a:rPr>
              <a:t>Eğer</a:t>
            </a:r>
            <a:r>
              <a:rPr lang="en-US" sz="1800" dirty="0">
                <a:effectLst/>
                <a:latin typeface="Tahoma" panose="020B0604030504040204" pitchFamily="34" charset="0"/>
                <a:ea typeface="Calibri" panose="020F0502020204030204" pitchFamily="34" charset="0"/>
              </a:rPr>
              <a:t> </a:t>
            </a:r>
            <a:r>
              <a:rPr lang="en-US" sz="1800" dirty="0" err="1">
                <a:effectLst/>
                <a:latin typeface="Tahoma" panose="020B0604030504040204" pitchFamily="34" charset="0"/>
                <a:ea typeface="Calibri" panose="020F0502020204030204" pitchFamily="34" charset="0"/>
              </a:rPr>
              <a:t>şirketiniz</a:t>
            </a:r>
            <a:r>
              <a:rPr lang="en-US" sz="1800" dirty="0">
                <a:effectLst/>
                <a:latin typeface="Tahoma" panose="020B0604030504040204" pitchFamily="34" charset="0"/>
                <a:ea typeface="Calibri" panose="020F0502020204030204" pitchFamily="34" charset="0"/>
              </a:rPr>
              <a:t> </a:t>
            </a:r>
            <a:r>
              <a:rPr lang="en-US" sz="1800" dirty="0" err="1">
                <a:effectLst/>
                <a:latin typeface="Tahoma" panose="020B0604030504040204" pitchFamily="34" charset="0"/>
                <a:ea typeface="Calibri" panose="020F0502020204030204" pitchFamily="34" charset="0"/>
              </a:rPr>
              <a:t>yatırımcılar</a:t>
            </a:r>
            <a:r>
              <a:rPr lang="en-US" sz="1800" dirty="0">
                <a:effectLst/>
                <a:latin typeface="Tahoma" panose="020B0604030504040204" pitchFamily="34" charset="0"/>
                <a:ea typeface="Calibri" panose="020F0502020204030204" pitchFamily="34" charset="0"/>
              </a:rPr>
              <a:t> ve/</a:t>
            </a:r>
            <a:r>
              <a:rPr lang="en-US" sz="1800" dirty="0" err="1">
                <a:effectLst/>
                <a:latin typeface="Tahoma" panose="020B0604030504040204" pitchFamily="34" charset="0"/>
                <a:ea typeface="Calibri" panose="020F0502020204030204" pitchFamily="34" charset="0"/>
              </a:rPr>
              <a:t>veya</a:t>
            </a:r>
            <a:r>
              <a:rPr lang="en-US" sz="1800" dirty="0">
                <a:effectLst/>
                <a:latin typeface="Tahoma" panose="020B0604030504040204" pitchFamily="34" charset="0"/>
                <a:ea typeface="Calibri" panose="020F0502020204030204" pitchFamily="34" charset="0"/>
              </a:rPr>
              <a:t> </a:t>
            </a:r>
            <a:r>
              <a:rPr lang="en-US" sz="1800" dirty="0" err="1">
                <a:effectLst/>
                <a:latin typeface="Tahoma" panose="020B0604030504040204" pitchFamily="34" charset="0"/>
                <a:ea typeface="Calibri" panose="020F0502020204030204" pitchFamily="34" charset="0"/>
              </a:rPr>
              <a:t>müşterileriniz</a:t>
            </a:r>
            <a:r>
              <a:rPr lang="en-US" sz="1800" dirty="0">
                <a:effectLst/>
                <a:latin typeface="Tahoma" panose="020B0604030504040204" pitchFamily="34" charset="0"/>
                <a:ea typeface="Calibri" panose="020F0502020204030204" pitchFamily="34" charset="0"/>
              </a:rPr>
              <a:t> </a:t>
            </a:r>
            <a:r>
              <a:rPr lang="en-US" sz="1800" dirty="0" err="1">
                <a:effectLst/>
                <a:latin typeface="Tahoma" panose="020B0604030504040204" pitchFamily="34" charset="0"/>
                <a:ea typeface="Calibri" panose="020F0502020204030204" pitchFamily="34" charset="0"/>
              </a:rPr>
              <a:t>tarafından</a:t>
            </a:r>
            <a:r>
              <a:rPr lang="en-US" sz="1800" dirty="0">
                <a:effectLst/>
                <a:latin typeface="Tahoma" panose="020B0604030504040204" pitchFamily="34" charset="0"/>
                <a:ea typeface="Calibri" panose="020F0502020204030204" pitchFamily="34" charset="0"/>
              </a:rPr>
              <a:t> CDP </a:t>
            </a:r>
            <a:r>
              <a:rPr lang="en-US" sz="1800" dirty="0" err="1">
                <a:effectLst/>
                <a:latin typeface="Tahoma" panose="020B0604030504040204" pitchFamily="34" charset="0"/>
                <a:ea typeface="Calibri" panose="020F0502020204030204" pitchFamily="34" charset="0"/>
              </a:rPr>
              <a:t>raporlaması</a:t>
            </a:r>
            <a:r>
              <a:rPr lang="en-US" sz="1800" dirty="0">
                <a:effectLst/>
                <a:latin typeface="Tahoma" panose="020B0604030504040204" pitchFamily="34" charset="0"/>
                <a:ea typeface="Calibri" panose="020F0502020204030204" pitchFamily="34" charset="0"/>
              </a:rPr>
              <a:t> </a:t>
            </a:r>
            <a:r>
              <a:rPr lang="en-US" sz="1800" dirty="0" err="1">
                <a:effectLst/>
                <a:latin typeface="Tahoma" panose="020B0604030504040204" pitchFamily="34" charset="0"/>
                <a:ea typeface="Calibri" panose="020F0502020204030204" pitchFamily="34" charset="0"/>
              </a:rPr>
              <a:t>yapmaya</a:t>
            </a:r>
            <a:r>
              <a:rPr lang="en-US" sz="1800" dirty="0">
                <a:effectLst/>
                <a:latin typeface="Tahoma" panose="020B0604030504040204" pitchFamily="34" charset="0"/>
                <a:ea typeface="Calibri" panose="020F0502020204030204" pitchFamily="34" charset="0"/>
              </a:rPr>
              <a:t> </a:t>
            </a:r>
            <a:r>
              <a:rPr lang="en-US" sz="1800" dirty="0" err="1">
                <a:effectLst/>
                <a:latin typeface="Tahoma" panose="020B0604030504040204" pitchFamily="34" charset="0"/>
                <a:ea typeface="Calibri" panose="020F0502020204030204" pitchFamily="34" charset="0"/>
              </a:rPr>
              <a:t>davet</a:t>
            </a:r>
            <a:r>
              <a:rPr lang="en-US" sz="1800" dirty="0">
                <a:effectLst/>
                <a:latin typeface="Tahoma" panose="020B0604030504040204" pitchFamily="34" charset="0"/>
                <a:ea typeface="Calibri" panose="020F0502020204030204" pitchFamily="34" charset="0"/>
              </a:rPr>
              <a:t> </a:t>
            </a:r>
            <a:r>
              <a:rPr lang="en-US" sz="1800" dirty="0" err="1">
                <a:effectLst/>
                <a:latin typeface="Tahoma" panose="020B0604030504040204" pitchFamily="34" charset="0"/>
                <a:ea typeface="Calibri" panose="020F0502020204030204" pitchFamily="34" charset="0"/>
              </a:rPr>
              <a:t>edilirse</a:t>
            </a:r>
            <a:r>
              <a:rPr lang="en-US" sz="1800" dirty="0">
                <a:effectLst/>
                <a:latin typeface="Tahoma" panose="020B0604030504040204" pitchFamily="34" charset="0"/>
                <a:ea typeface="Calibri" panose="020F0502020204030204" pitchFamily="34" charset="0"/>
              </a:rPr>
              <a:t>, CDP </a:t>
            </a:r>
            <a:r>
              <a:rPr lang="en-US" sz="1800" dirty="0" err="1">
                <a:effectLst/>
                <a:latin typeface="Tahoma" panose="020B0604030504040204" pitchFamily="34" charset="0"/>
                <a:ea typeface="Calibri" panose="020F0502020204030204" pitchFamily="34" charset="0"/>
              </a:rPr>
              <a:t>sizi</a:t>
            </a:r>
            <a:r>
              <a:rPr lang="en-US" sz="1800" dirty="0">
                <a:effectLst/>
                <a:latin typeface="Tahoma" panose="020B0604030504040204" pitchFamily="34" charset="0"/>
                <a:ea typeface="Calibri" panose="020F0502020204030204" pitchFamily="34" charset="0"/>
              </a:rPr>
              <a:t> e-mail </a:t>
            </a:r>
            <a:r>
              <a:rPr lang="en-US" sz="1800" dirty="0" err="1">
                <a:effectLst/>
                <a:latin typeface="Tahoma" panose="020B0604030504040204" pitchFamily="34" charset="0"/>
                <a:ea typeface="Calibri" panose="020F0502020204030204" pitchFamily="34" charset="0"/>
              </a:rPr>
              <a:t>aracılığıyla</a:t>
            </a:r>
            <a:r>
              <a:rPr lang="en-US" sz="1800" dirty="0">
                <a:effectLst/>
                <a:latin typeface="Tahoma" panose="020B0604030504040204" pitchFamily="34" charset="0"/>
                <a:ea typeface="Calibri" panose="020F0502020204030204" pitchFamily="34" charset="0"/>
              </a:rPr>
              <a:t> </a:t>
            </a:r>
            <a:r>
              <a:rPr lang="en-US" sz="1800" dirty="0" err="1">
                <a:effectLst/>
                <a:latin typeface="Tahoma" panose="020B0604030504040204" pitchFamily="34" charset="0"/>
                <a:ea typeface="Calibri" panose="020F0502020204030204" pitchFamily="34" charset="0"/>
              </a:rPr>
              <a:t>bilgilendirir</a:t>
            </a:r>
            <a:r>
              <a:rPr lang="en-US" sz="1800" dirty="0">
                <a:effectLst/>
                <a:latin typeface="Tahoma" panose="020B0604030504040204" pitchFamily="34" charset="0"/>
                <a:ea typeface="Calibri" panose="020F0502020204030204" pitchFamily="34" charset="0"/>
              </a:rPr>
              <a:t>. E-</a:t>
            </a:r>
            <a:r>
              <a:rPr lang="en-US" sz="1800" dirty="0" err="1">
                <a:effectLst/>
                <a:latin typeface="Tahoma" panose="020B0604030504040204" pitchFamily="34" charset="0"/>
                <a:ea typeface="Calibri" panose="020F0502020204030204" pitchFamily="34" charset="0"/>
              </a:rPr>
              <a:t>mailde</a:t>
            </a:r>
            <a:r>
              <a:rPr lang="en-US" sz="1800" dirty="0">
                <a:effectLst/>
                <a:latin typeface="Tahoma" panose="020B0604030504040204" pitchFamily="34" charset="0"/>
                <a:ea typeface="Calibri" panose="020F0502020204030204" pitchFamily="34" charset="0"/>
              </a:rPr>
              <a:t> </a:t>
            </a:r>
            <a:r>
              <a:rPr lang="en-US" sz="1800" dirty="0" err="1">
                <a:effectLst/>
                <a:latin typeface="Tahoma" panose="020B0604030504040204" pitchFamily="34" charset="0"/>
                <a:ea typeface="Calibri" panose="020F0502020204030204" pitchFamily="34" charset="0"/>
              </a:rPr>
              <a:t>şirketinizin</a:t>
            </a:r>
            <a:r>
              <a:rPr lang="en-US" sz="1800" dirty="0">
                <a:effectLst/>
                <a:latin typeface="Tahoma" panose="020B0604030504040204" pitchFamily="34" charset="0"/>
                <a:ea typeface="Calibri" panose="020F0502020204030204" pitchFamily="34" charset="0"/>
              </a:rPr>
              <a:t> </a:t>
            </a:r>
            <a:r>
              <a:rPr lang="en-US" sz="1800" dirty="0" err="1">
                <a:effectLst/>
                <a:latin typeface="Tahoma" panose="020B0604030504040204" pitchFamily="34" charset="0"/>
                <a:ea typeface="Calibri" panose="020F0502020204030204" pitchFamily="34" charset="0"/>
              </a:rPr>
              <a:t>kullanıcı</a:t>
            </a:r>
            <a:r>
              <a:rPr lang="en-US" sz="1800" dirty="0">
                <a:effectLst/>
                <a:latin typeface="Tahoma" panose="020B0604030504040204" pitchFamily="34" charset="0"/>
                <a:ea typeface="Calibri" panose="020F0502020204030204" pitchFamily="34" charset="0"/>
              </a:rPr>
              <a:t> </a:t>
            </a:r>
            <a:r>
              <a:rPr lang="en-US" sz="1800" dirty="0" err="1">
                <a:effectLst/>
                <a:latin typeface="Tahoma" panose="020B0604030504040204" pitchFamily="34" charset="0"/>
                <a:ea typeface="Calibri" panose="020F0502020204030204" pitchFamily="34" charset="0"/>
              </a:rPr>
              <a:t>sayfasına</a:t>
            </a:r>
            <a:r>
              <a:rPr lang="en-US" sz="1800" dirty="0">
                <a:effectLst/>
                <a:latin typeface="Tahoma" panose="020B0604030504040204" pitchFamily="34" charset="0"/>
                <a:ea typeface="Calibri" panose="020F0502020204030204" pitchFamily="34" charset="0"/>
              </a:rPr>
              <a:t> ve </a:t>
            </a:r>
            <a:r>
              <a:rPr lang="en-US" sz="1800" dirty="0" err="1">
                <a:effectLst/>
                <a:latin typeface="Tahoma" panose="020B0604030504040204" pitchFamily="34" charset="0"/>
                <a:ea typeface="Calibri" panose="020F0502020204030204" pitchFamily="34" charset="0"/>
              </a:rPr>
              <a:t>yanıtlama</a:t>
            </a:r>
            <a:r>
              <a:rPr lang="en-US" sz="1800" dirty="0">
                <a:effectLst/>
                <a:latin typeface="Tahoma" panose="020B0604030504040204" pitchFamily="34" charset="0"/>
                <a:ea typeface="Calibri" panose="020F0502020204030204" pitchFamily="34" charset="0"/>
              </a:rPr>
              <a:t> </a:t>
            </a:r>
            <a:r>
              <a:rPr lang="en-US" sz="1800" dirty="0" err="1">
                <a:effectLst/>
                <a:latin typeface="Tahoma" panose="020B0604030504040204" pitchFamily="34" charset="0"/>
                <a:ea typeface="Calibri" panose="020F0502020204030204" pitchFamily="34" charset="0"/>
              </a:rPr>
              <a:t>sistemine</a:t>
            </a:r>
            <a:r>
              <a:rPr lang="en-US" sz="1800" dirty="0">
                <a:effectLst/>
                <a:latin typeface="Tahoma" panose="020B0604030504040204" pitchFamily="34" charset="0"/>
                <a:ea typeface="Calibri" panose="020F0502020204030204" pitchFamily="34" charset="0"/>
              </a:rPr>
              <a:t> </a:t>
            </a:r>
            <a:r>
              <a:rPr lang="en-US" sz="1800" dirty="0" err="1">
                <a:effectLst/>
                <a:latin typeface="Tahoma" panose="020B0604030504040204" pitchFamily="34" charset="0"/>
                <a:ea typeface="Calibri" panose="020F0502020204030204" pitchFamily="34" charset="0"/>
              </a:rPr>
              <a:t>ulaşabileceğiniz</a:t>
            </a:r>
            <a:r>
              <a:rPr lang="en-US" sz="1800" dirty="0">
                <a:effectLst/>
                <a:latin typeface="Tahoma" panose="020B0604030504040204" pitchFamily="34" charset="0"/>
                <a:ea typeface="Calibri" panose="020F0502020204030204" pitchFamily="34" charset="0"/>
              </a:rPr>
              <a:t> link de </a:t>
            </a:r>
            <a:r>
              <a:rPr lang="en-US" sz="1800" dirty="0" err="1">
                <a:effectLst/>
                <a:latin typeface="Tahoma" panose="020B0604030504040204" pitchFamily="34" charset="0"/>
                <a:ea typeface="Calibri" panose="020F0502020204030204" pitchFamily="34" charset="0"/>
              </a:rPr>
              <a:t>iletilir</a:t>
            </a:r>
            <a:r>
              <a:rPr lang="en-US" sz="1800" dirty="0">
                <a:effectLst/>
                <a:latin typeface="Tahoma" panose="020B0604030504040204" pitchFamily="34" charset="0"/>
                <a:ea typeface="Calibri" panose="020F0502020204030204" pitchFamily="34" charset="0"/>
              </a:rPr>
              <a:t>. </a:t>
            </a:r>
            <a:r>
              <a:rPr lang="en-US" sz="1800" dirty="0" err="1">
                <a:effectLst/>
                <a:latin typeface="Tahoma" panose="020B0604030504040204" pitchFamily="34" charset="0"/>
                <a:ea typeface="Calibri" panose="020F0502020204030204" pitchFamily="34" charset="0"/>
              </a:rPr>
              <a:t>Sisteme</a:t>
            </a:r>
            <a:r>
              <a:rPr lang="en-US" sz="1800" dirty="0">
                <a:effectLst/>
                <a:latin typeface="Tahoma" panose="020B0604030504040204" pitchFamily="34" charset="0"/>
                <a:ea typeface="Calibri" panose="020F0502020204030204" pitchFamily="34" charset="0"/>
              </a:rPr>
              <a:t> </a:t>
            </a:r>
            <a:r>
              <a:rPr lang="en-US" sz="1800" dirty="0" err="1">
                <a:effectLst/>
                <a:latin typeface="Tahoma" panose="020B0604030504040204" pitchFamily="34" charset="0"/>
                <a:ea typeface="Calibri" panose="020F0502020204030204" pitchFamily="34" charset="0"/>
              </a:rPr>
              <a:t>erişebilmek</a:t>
            </a:r>
            <a:r>
              <a:rPr lang="en-US" sz="1800" dirty="0">
                <a:effectLst/>
                <a:latin typeface="Tahoma" panose="020B0604030504040204" pitchFamily="34" charset="0"/>
                <a:ea typeface="Calibri" panose="020F0502020204030204" pitchFamily="34" charset="0"/>
              </a:rPr>
              <a:t> </a:t>
            </a:r>
            <a:r>
              <a:rPr lang="en-US" sz="1800" dirty="0" err="1">
                <a:effectLst/>
                <a:latin typeface="Tahoma" panose="020B0604030504040204" pitchFamily="34" charset="0"/>
                <a:ea typeface="Calibri" panose="020F0502020204030204" pitchFamily="34" charset="0"/>
              </a:rPr>
              <a:t>için</a:t>
            </a:r>
            <a:r>
              <a:rPr lang="en-US" sz="1800" dirty="0">
                <a:effectLst/>
                <a:latin typeface="Tahoma" panose="020B0604030504040204" pitchFamily="34" charset="0"/>
                <a:ea typeface="Calibri" panose="020F0502020204030204" pitchFamily="34" charset="0"/>
              </a:rPr>
              <a:t> </a:t>
            </a:r>
            <a:r>
              <a:rPr lang="en-US" sz="1800" dirty="0" err="1">
                <a:effectLst/>
                <a:latin typeface="Tahoma" panose="020B0604030504040204" pitchFamily="34" charset="0"/>
                <a:ea typeface="Calibri" panose="020F0502020204030204" pitchFamily="34" charset="0"/>
              </a:rPr>
              <a:t>kaydolarak</a:t>
            </a:r>
            <a:r>
              <a:rPr lang="en-US" sz="1800" dirty="0">
                <a:effectLst/>
                <a:latin typeface="Tahoma" panose="020B0604030504040204" pitchFamily="34" charset="0"/>
                <a:ea typeface="Calibri" panose="020F0502020204030204" pitchFamily="34" charset="0"/>
              </a:rPr>
              <a:t> </a:t>
            </a:r>
            <a:r>
              <a:rPr lang="en-US" sz="1800" dirty="0" err="1">
                <a:effectLst/>
                <a:latin typeface="Tahoma" panose="020B0604030504040204" pitchFamily="34" charset="0"/>
                <a:ea typeface="Calibri" panose="020F0502020204030204" pitchFamily="34" charset="0"/>
              </a:rPr>
              <a:t>bir</a:t>
            </a:r>
            <a:r>
              <a:rPr lang="en-US" sz="1800" dirty="0">
                <a:effectLst/>
                <a:latin typeface="Tahoma" panose="020B0604030504040204" pitchFamily="34" charset="0"/>
                <a:ea typeface="Calibri" panose="020F0502020204030204" pitchFamily="34" charset="0"/>
              </a:rPr>
              <a:t> CDP </a:t>
            </a:r>
            <a:r>
              <a:rPr lang="en-US" sz="1800" dirty="0" err="1">
                <a:effectLst/>
                <a:latin typeface="Tahoma" panose="020B0604030504040204" pitchFamily="34" charset="0"/>
                <a:ea typeface="Calibri" panose="020F0502020204030204" pitchFamily="34" charset="0"/>
              </a:rPr>
              <a:t>hesabı</a:t>
            </a:r>
            <a:r>
              <a:rPr lang="en-US" sz="1800" dirty="0">
                <a:effectLst/>
                <a:latin typeface="Tahoma" panose="020B0604030504040204" pitchFamily="34" charset="0"/>
                <a:ea typeface="Calibri" panose="020F0502020204030204" pitchFamily="34" charset="0"/>
              </a:rPr>
              <a:t> </a:t>
            </a:r>
            <a:r>
              <a:rPr lang="en-US" sz="1800" dirty="0" err="1">
                <a:effectLst/>
                <a:latin typeface="Tahoma" panose="020B0604030504040204" pitchFamily="34" charset="0"/>
                <a:ea typeface="Calibri" panose="020F0502020204030204" pitchFamily="34" charset="0"/>
              </a:rPr>
              <a:t>alınarak</a:t>
            </a:r>
            <a:r>
              <a:rPr lang="en-US" sz="1800" dirty="0">
                <a:effectLst/>
                <a:latin typeface="Tahoma" panose="020B0604030504040204" pitchFamily="34" charset="0"/>
                <a:ea typeface="Calibri" panose="020F0502020204030204" pitchFamily="34" charset="0"/>
              </a:rPr>
              <a:t> </a:t>
            </a:r>
            <a:r>
              <a:rPr lang="en-US" sz="1800" dirty="0" err="1">
                <a:effectLst/>
                <a:latin typeface="Tahoma" panose="020B0604030504040204" pitchFamily="34" charset="0"/>
                <a:ea typeface="Calibri" panose="020F0502020204030204" pitchFamily="34" charset="0"/>
              </a:rPr>
              <a:t>kaydınız</a:t>
            </a:r>
            <a:r>
              <a:rPr lang="en-US" sz="1800" dirty="0">
                <a:effectLst/>
                <a:latin typeface="Tahoma" panose="020B0604030504040204" pitchFamily="34" charset="0"/>
                <a:ea typeface="Calibri" panose="020F0502020204030204" pitchFamily="34" charset="0"/>
              </a:rPr>
              <a:t> </a:t>
            </a:r>
            <a:r>
              <a:rPr lang="en-US" sz="1800" dirty="0" err="1">
                <a:effectLst/>
                <a:latin typeface="Tahoma" panose="020B0604030504040204" pitchFamily="34" charset="0"/>
                <a:ea typeface="Calibri" panose="020F0502020204030204" pitchFamily="34" charset="0"/>
              </a:rPr>
              <a:t>yapılacaktır</a:t>
            </a:r>
            <a:r>
              <a:rPr lang="en-US" sz="1800" dirty="0">
                <a:effectLst/>
                <a:latin typeface="Tahoma" panose="020B0604030504040204" pitchFamily="34" charset="0"/>
                <a:ea typeface="Calibri" panose="020F0502020204030204" pitchFamily="34" charset="0"/>
              </a:rPr>
              <a:t>.</a:t>
            </a:r>
            <a:endParaRPr lang="tr-TR" sz="1800" dirty="0"/>
          </a:p>
        </p:txBody>
      </p:sp>
      <p:sp>
        <p:nvSpPr>
          <p:cNvPr id="4" name="Alt Bilgi Yer Tutucusu 3">
            <a:extLst>
              <a:ext uri="{FF2B5EF4-FFF2-40B4-BE49-F238E27FC236}">
                <a16:creationId xmlns:a16="http://schemas.microsoft.com/office/drawing/2014/main" id="{A1DE26CE-66CE-BD5B-2F3F-335217909E75}"/>
              </a:ext>
            </a:extLst>
          </p:cNvPr>
          <p:cNvSpPr>
            <a:spLocks noGrp="1"/>
          </p:cNvSpPr>
          <p:nvPr>
            <p:ph type="ftr" sz="quarter" idx="11"/>
          </p:nvPr>
        </p:nvSpPr>
        <p:spPr>
          <a:xfrm>
            <a:off x="997792" y="6217920"/>
            <a:ext cx="4114800" cy="365125"/>
          </a:xfrm>
        </p:spPr>
        <p:txBody>
          <a:bodyPr>
            <a:normAutofit/>
          </a:bodyPr>
          <a:lstStyle/>
          <a:p>
            <a:pPr algn="l">
              <a:spcAft>
                <a:spcPts val="600"/>
              </a:spcAft>
            </a:pPr>
            <a:r>
              <a:rPr lang="tr-TR">
                <a:solidFill>
                  <a:prstClr val="black">
                    <a:lumMod val="50000"/>
                    <a:lumOff val="50000"/>
                  </a:prstClr>
                </a:solidFill>
              </a:rPr>
              <a:t>www.qsi.com.tr</a:t>
            </a:r>
          </a:p>
        </p:txBody>
      </p:sp>
      <p:sp>
        <p:nvSpPr>
          <p:cNvPr id="5" name="Slayt Numarası Yer Tutucusu 4">
            <a:extLst>
              <a:ext uri="{FF2B5EF4-FFF2-40B4-BE49-F238E27FC236}">
                <a16:creationId xmlns:a16="http://schemas.microsoft.com/office/drawing/2014/main" id="{F9A423FC-90AB-DA53-1FF4-55D200CD67CC}"/>
              </a:ext>
            </a:extLst>
          </p:cNvPr>
          <p:cNvSpPr>
            <a:spLocks noGrp="1"/>
          </p:cNvSpPr>
          <p:nvPr>
            <p:ph type="sldNum" sz="quarter" idx="12"/>
          </p:nvPr>
        </p:nvSpPr>
        <p:spPr>
          <a:xfrm>
            <a:off x="10330903" y="6217920"/>
            <a:ext cx="914400" cy="365125"/>
          </a:xfrm>
        </p:spPr>
        <p:txBody>
          <a:bodyPr>
            <a:normAutofit/>
          </a:bodyPr>
          <a:lstStyle/>
          <a:p>
            <a:pPr algn="r">
              <a:spcAft>
                <a:spcPts val="600"/>
              </a:spcAft>
            </a:pPr>
            <a:fld id="{F5B207CF-7D58-4FF4-9836-E4F6C3645CBE}" type="slidenum">
              <a:rPr lang="tr-TR" sz="1200">
                <a:solidFill>
                  <a:prstClr val="black">
                    <a:lumMod val="50000"/>
                    <a:lumOff val="50000"/>
                  </a:prstClr>
                </a:solidFill>
              </a:rPr>
              <a:pPr algn="r">
                <a:spcAft>
                  <a:spcPts val="600"/>
                </a:spcAft>
              </a:pPr>
              <a:t>101</a:t>
            </a:fld>
            <a:endParaRPr lang="tr-TR" sz="1200">
              <a:solidFill>
                <a:prstClr val="black">
                  <a:lumMod val="50000"/>
                  <a:lumOff val="50000"/>
                </a:prstClr>
              </a:solidFill>
            </a:endParaRPr>
          </a:p>
        </p:txBody>
      </p:sp>
      <p:pic>
        <p:nvPicPr>
          <p:cNvPr id="8" name="Resim 7">
            <a:extLst>
              <a:ext uri="{FF2B5EF4-FFF2-40B4-BE49-F238E27FC236}">
                <a16:creationId xmlns:a16="http://schemas.microsoft.com/office/drawing/2014/main" id="{26C86EF0-2384-4245-B24D-B640680D5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13616"/>
            <a:ext cx="1714962" cy="524557"/>
          </a:xfrm>
          <a:prstGeom prst="rect">
            <a:avLst/>
          </a:prstGeom>
        </p:spPr>
      </p:pic>
      <p:pic>
        <p:nvPicPr>
          <p:cNvPr id="9" name="Resim 8">
            <a:extLst>
              <a:ext uri="{FF2B5EF4-FFF2-40B4-BE49-F238E27FC236}">
                <a16:creationId xmlns:a16="http://schemas.microsoft.com/office/drawing/2014/main" id="{D549CE64-A926-4E3C-8446-5941BF83E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47919"/>
            <a:ext cx="1176024" cy="646813"/>
          </a:xfrm>
          <a:prstGeom prst="rect">
            <a:avLst/>
          </a:prstGeom>
        </p:spPr>
      </p:pic>
    </p:spTree>
    <p:extLst>
      <p:ext uri="{BB962C8B-B14F-4D97-AF65-F5344CB8AC3E}">
        <p14:creationId xmlns:p14="http://schemas.microsoft.com/office/powerpoint/2010/main" val="2939865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Başlık 1">
            <a:extLst>
              <a:ext uri="{FF2B5EF4-FFF2-40B4-BE49-F238E27FC236}">
                <a16:creationId xmlns:a16="http://schemas.microsoft.com/office/drawing/2014/main" id="{BAD8F1CB-07F5-43E9-AD6C-82BD2D2A6CF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spcAft>
                <a:spcPct val="35000"/>
              </a:spcAft>
            </a:pPr>
            <a:r>
              <a:rPr lang="tr-TR" sz="4000" b="1" dirty="0">
                <a:solidFill>
                  <a:schemeClr val="bg1"/>
                </a:solidFill>
                <a:effectLst>
                  <a:outerShdw blurRad="50800" dist="38100" dir="2700000" algn="tl" rotWithShape="0">
                    <a:prstClr val="black">
                      <a:alpha val="40000"/>
                    </a:prstClr>
                  </a:outerShdw>
                </a:effectLst>
                <a:latin typeface="Calibri" panose="020F0502020204030204"/>
                <a:ea typeface="+mn-ea"/>
                <a:cs typeface="+mn-cs"/>
              </a:rPr>
              <a:t>Sosyal Boyut</a:t>
            </a:r>
            <a:endParaRPr lang="en-US" sz="4000" b="1" dirty="0">
              <a:solidFill>
                <a:schemeClr val="bg1"/>
              </a:solidFill>
              <a:effectLst>
                <a:outerShdw blurRad="50800" dist="38100" dir="2700000" algn="tl" rotWithShape="0">
                  <a:prstClr val="black">
                    <a:alpha val="40000"/>
                  </a:prstClr>
                </a:outerShdw>
              </a:effectLst>
              <a:latin typeface="Calibri" panose="020F0502020204030204"/>
              <a:ea typeface="+mn-ea"/>
              <a:cs typeface="+mn-cs"/>
            </a:endParaRPr>
          </a:p>
        </p:txBody>
      </p:sp>
      <p:pic>
        <p:nvPicPr>
          <p:cNvPr id="9" name="Resim 8">
            <a:extLst>
              <a:ext uri="{FF2B5EF4-FFF2-40B4-BE49-F238E27FC236}">
                <a16:creationId xmlns:a16="http://schemas.microsoft.com/office/drawing/2014/main" id="{53F2F569-C692-4E0C-88CE-604B0E3EA078}"/>
              </a:ext>
            </a:extLst>
          </p:cNvPr>
          <p:cNvPicPr>
            <a:picLocks noChangeAspect="1"/>
          </p:cNvPicPr>
          <p:nvPr/>
        </p:nvPicPr>
        <p:blipFill>
          <a:blip r:embed="rId2"/>
          <a:stretch>
            <a:fillRect/>
          </a:stretch>
        </p:blipFill>
        <p:spPr>
          <a:xfrm>
            <a:off x="4854803" y="855389"/>
            <a:ext cx="6308497" cy="5317221"/>
          </a:xfrm>
          <a:prstGeom prst="rect">
            <a:avLst/>
          </a:prstGeom>
        </p:spPr>
      </p:pic>
      <p:sp>
        <p:nvSpPr>
          <p:cNvPr id="5" name="Slayt Numarası Yer Tutucusu 4">
            <a:extLst>
              <a:ext uri="{FF2B5EF4-FFF2-40B4-BE49-F238E27FC236}">
                <a16:creationId xmlns:a16="http://schemas.microsoft.com/office/drawing/2014/main" id="{DD8C73B5-2394-4A0F-B9B2-94C368AB0643}"/>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5B207CF-7D58-4FF4-9836-E4F6C3645CBE}" type="slidenum">
              <a:rPr kumimoji="0" lang="en-US" sz="1200" b="0" i="0" u="none" strike="noStrike" kern="1200" cap="none" spc="0" normalizeH="0" baseline="0" noProof="0">
                <a:ln>
                  <a:noFill/>
                </a:ln>
                <a:solidFill>
                  <a:prstClr val="black">
                    <a:alpha val="8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1200" b="0" i="0" u="none" strike="noStrike" kern="1200" cap="none" spc="0" normalizeH="0" baseline="0" noProof="0">
              <a:ln>
                <a:noFill/>
              </a:ln>
              <a:solidFill>
                <a:prstClr val="black">
                  <a:alpha val="80000"/>
                </a:prstClr>
              </a:solidFill>
              <a:effectLst/>
              <a:uLnTx/>
              <a:uFillTx/>
              <a:latin typeface="Calibri"/>
              <a:ea typeface="+mn-ea"/>
              <a:cs typeface="+mn-cs"/>
            </a:endParaRPr>
          </a:p>
        </p:txBody>
      </p:sp>
      <p:pic>
        <p:nvPicPr>
          <p:cNvPr id="6" name="Resim 5">
            <a:extLst>
              <a:ext uri="{FF2B5EF4-FFF2-40B4-BE49-F238E27FC236}">
                <a16:creationId xmlns:a16="http://schemas.microsoft.com/office/drawing/2014/main" id="{458C723B-837B-45DF-9F33-78961BA672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73" y="59905"/>
            <a:ext cx="1376313" cy="420974"/>
          </a:xfrm>
          <a:prstGeom prst="rect">
            <a:avLst/>
          </a:prstGeom>
        </p:spPr>
      </p:pic>
      <p:pic>
        <p:nvPicPr>
          <p:cNvPr id="11" name="Resim 10">
            <a:extLst>
              <a:ext uri="{FF2B5EF4-FFF2-40B4-BE49-F238E27FC236}">
                <a16:creationId xmlns:a16="http://schemas.microsoft.com/office/drawing/2014/main" id="{14DC248E-C967-462D-BED2-8694A0F059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12" name="Resim 11">
            <a:extLst>
              <a:ext uri="{FF2B5EF4-FFF2-40B4-BE49-F238E27FC236}">
                <a16:creationId xmlns:a16="http://schemas.microsoft.com/office/drawing/2014/main" id="{D9F48DC3-2963-458C-82F2-FAC0D0A9DD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3966528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E33A78E2-463D-4460-817C-16B12BD488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www.qsi.com.tr</a:t>
            </a:r>
          </a:p>
        </p:txBody>
      </p:sp>
      <p:sp>
        <p:nvSpPr>
          <p:cNvPr id="5" name="Slayt Numarası Yer Tutucusu 4">
            <a:extLst>
              <a:ext uri="{FF2B5EF4-FFF2-40B4-BE49-F238E27FC236}">
                <a16:creationId xmlns:a16="http://schemas.microsoft.com/office/drawing/2014/main" id="{E1205D8D-665F-4E63-AC79-D6F2722E322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B207CF-7D58-4FF4-9836-E4F6C3645CBE}" type="slidenum">
              <a:rPr kumimoji="0" lang="tr-TR" sz="14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tr-TR" sz="14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3" descr="A screenshot of a cell phone&#10;&#10;Description automatically generated">
            <a:extLst>
              <a:ext uri="{FF2B5EF4-FFF2-40B4-BE49-F238E27FC236}">
                <a16:creationId xmlns:a16="http://schemas.microsoft.com/office/drawing/2014/main" id="{6E6281A4-E057-44A6-B108-B976F163F302}"/>
              </a:ext>
            </a:extLst>
          </p:cNvPr>
          <p:cNvPicPr>
            <a:picLocks noChangeAspect="1"/>
          </p:cNvPicPr>
          <p:nvPr/>
        </p:nvPicPr>
        <p:blipFill rotWithShape="1">
          <a:blip r:embed="rId2">
            <a:extLst>
              <a:ext uri="{28A0092B-C50C-407E-A947-70E740481C1C}">
                <a14:useLocalDpi xmlns:a14="http://schemas.microsoft.com/office/drawing/2010/main" val="0"/>
              </a:ext>
            </a:extLst>
          </a:blip>
          <a:srcRect l="5319" r="9558" b="14675"/>
          <a:stretch/>
        </p:blipFill>
        <p:spPr>
          <a:xfrm>
            <a:off x="0" y="-1"/>
            <a:ext cx="12192000" cy="6071191"/>
          </a:xfrm>
          <a:prstGeom prst="rect">
            <a:avLst/>
          </a:prstGeom>
        </p:spPr>
      </p:pic>
      <p:pic>
        <p:nvPicPr>
          <p:cNvPr id="7" name="Resim 6">
            <a:extLst>
              <a:ext uri="{FF2B5EF4-FFF2-40B4-BE49-F238E27FC236}">
                <a16:creationId xmlns:a16="http://schemas.microsoft.com/office/drawing/2014/main" id="{0A186D13-AF78-466A-A040-09830F4CA9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8" name="Resim 7">
            <a:extLst>
              <a:ext uri="{FF2B5EF4-FFF2-40B4-BE49-F238E27FC236}">
                <a16:creationId xmlns:a16="http://schemas.microsoft.com/office/drawing/2014/main" id="{C7F5D50A-3C28-4AB8-8FD6-8B3FD378BE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4243286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06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1F15564F-BD2B-40C5-AD93-6AE9676D19E3}"/>
              </a:ext>
            </a:extLst>
          </p:cNvPr>
          <p:cNvSpPr>
            <a:spLocks noGrp="1"/>
          </p:cNvSpPr>
          <p:nvPr>
            <p:ph type="title"/>
          </p:nvPr>
        </p:nvSpPr>
        <p:spPr>
          <a:xfrm>
            <a:off x="524256" y="516804"/>
            <a:ext cx="6594189" cy="1625210"/>
          </a:xfrm>
        </p:spPr>
        <p:txBody>
          <a:bodyPr>
            <a:normAutofit/>
          </a:bodyPr>
          <a:lstStyle/>
          <a:p>
            <a:r>
              <a:rPr lang="tr-TR" sz="3100" b="1" dirty="0">
                <a:solidFill>
                  <a:schemeClr val="accent2">
                    <a:lumMod val="60000"/>
                    <a:lumOff val="40000"/>
                  </a:schemeClr>
                </a:solidFill>
              </a:rPr>
              <a:t>IPCC tarafından sürdürülen bilimsel araştırma sonuçlarına göre küresel ortalama ısınmayı 1,5°C altında tutarak,</a:t>
            </a:r>
            <a:endParaRPr lang="tr-TR" sz="3100" dirty="0">
              <a:solidFill>
                <a:schemeClr val="accent2">
                  <a:lumMod val="60000"/>
                  <a:lumOff val="40000"/>
                </a:schemeClr>
              </a:solidFill>
            </a:endParaRPr>
          </a:p>
        </p:txBody>
      </p:sp>
      <p:sp>
        <p:nvSpPr>
          <p:cNvPr id="73" name="Rectangle 72">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266" name="Picture 2" descr="Hükûmetlerarası İklim Değişikliği Paneli - Vikipedi">
            <a:extLst>
              <a:ext uri="{FF2B5EF4-FFF2-40B4-BE49-F238E27FC236}">
                <a16:creationId xmlns:a16="http://schemas.microsoft.com/office/drawing/2014/main" id="{806FA084-1EBE-4332-8DB9-5057346D74C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6744" y="2690705"/>
            <a:ext cx="6579910" cy="3586051"/>
          </a:xfrm>
          <a:prstGeom prst="rect">
            <a:avLst/>
          </a:prstGeom>
          <a:noFill/>
          <a:extLst>
            <a:ext uri="{909E8E84-426E-40DD-AFC4-6F175D3DCCD1}">
              <a14:hiddenFill xmlns:a14="http://schemas.microsoft.com/office/drawing/2010/main">
                <a:solidFill>
                  <a:srgbClr val="FFFFFF"/>
                </a:solidFill>
              </a14:hiddenFill>
            </a:ext>
          </a:extLst>
        </p:spPr>
      </p:pic>
      <p:sp>
        <p:nvSpPr>
          <p:cNvPr id="4" name="Alt Bilgi Yer Tutucusu 3">
            <a:extLst>
              <a:ext uri="{FF2B5EF4-FFF2-40B4-BE49-F238E27FC236}">
                <a16:creationId xmlns:a16="http://schemas.microsoft.com/office/drawing/2014/main" id="{66D965EA-CDAC-447D-B02E-3C010CBC425C}"/>
              </a:ext>
            </a:extLst>
          </p:cNvPr>
          <p:cNvSpPr>
            <a:spLocks noGrp="1"/>
          </p:cNvSpPr>
          <p:nvPr>
            <p:ph type="ftr" sz="quarter" idx="11"/>
          </p:nvPr>
        </p:nvSpPr>
        <p:spPr>
          <a:xfrm>
            <a:off x="3742660" y="6535156"/>
            <a:ext cx="3375785" cy="322843"/>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tr-TR" sz="1050" b="0" i="0" u="none" strike="noStrike" kern="1200" cap="none" spc="0" normalizeH="0" baseline="0" noProof="0" dirty="0">
                <a:ln>
                  <a:noFill/>
                </a:ln>
                <a:solidFill>
                  <a:prstClr val="black">
                    <a:lumMod val="50000"/>
                    <a:lumOff val="50000"/>
                  </a:prstClr>
                </a:solidFill>
                <a:effectLst/>
                <a:uLnTx/>
                <a:uFillTx/>
                <a:latin typeface="Calibri"/>
                <a:ea typeface="+mn-ea"/>
                <a:cs typeface="+mn-cs"/>
              </a:rPr>
              <a:t>www.qsi.com.tr</a:t>
            </a:r>
          </a:p>
        </p:txBody>
      </p:sp>
      <p:sp>
        <p:nvSpPr>
          <p:cNvPr id="75"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5236B9B2-784B-405E-9EAF-BDA362C036A6}"/>
              </a:ext>
            </a:extLst>
          </p:cNvPr>
          <p:cNvSpPr>
            <a:spLocks noGrp="1"/>
          </p:cNvSpPr>
          <p:nvPr>
            <p:ph idx="1"/>
          </p:nvPr>
        </p:nvSpPr>
        <p:spPr>
          <a:xfrm>
            <a:off x="7623413" y="321732"/>
            <a:ext cx="4136196" cy="6089701"/>
          </a:xfrm>
        </p:spPr>
        <p:txBody>
          <a:bodyPr anchor="ctr">
            <a:normAutofit/>
          </a:bodyPr>
          <a:lstStyle/>
          <a:p>
            <a:pPr marL="342900" indent="-342900">
              <a:buFont typeface="Arial" panose="020B0604020202020204" pitchFamily="34" charset="0"/>
              <a:buChar char="•"/>
            </a:pPr>
            <a:r>
              <a:rPr lang="tr-TR" sz="2400" dirty="0">
                <a:solidFill>
                  <a:srgbClr val="FFFFFF"/>
                </a:solidFill>
              </a:rPr>
              <a:t>Gezegenimize ve insanlığa karşı iklim değişikliğinin yok edici etkilerini azaltabilir</a:t>
            </a:r>
          </a:p>
          <a:p>
            <a:pPr marL="342900" indent="-342900">
              <a:buFont typeface="Arial" panose="020B0604020202020204" pitchFamily="34" charset="0"/>
              <a:buChar char="•"/>
            </a:pPr>
            <a:r>
              <a:rPr lang="tr-TR" sz="2400" dirty="0">
                <a:solidFill>
                  <a:srgbClr val="FFFFFF"/>
                </a:solidFill>
              </a:rPr>
              <a:t>300 milyondan fazla insan hayatını etkileyecek kuraklık ve susuzluğun önüne geçilebilir</a:t>
            </a:r>
          </a:p>
          <a:p>
            <a:pPr marL="342900" indent="-342900">
              <a:buFont typeface="Arial" panose="020B0604020202020204" pitchFamily="34" charset="0"/>
              <a:buChar char="•"/>
            </a:pPr>
            <a:r>
              <a:rPr lang="tr-TR" sz="2400" dirty="0">
                <a:solidFill>
                  <a:srgbClr val="FFFFFF"/>
                </a:solidFill>
              </a:rPr>
              <a:t>Deniz yaşamında çok önemli bir yere sahip olan mercan resiflerinin yok olması engellenebilir</a:t>
            </a:r>
          </a:p>
          <a:p>
            <a:pPr marL="342900" indent="-342900">
              <a:buFont typeface="Arial" panose="020B0604020202020204" pitchFamily="34" charset="0"/>
              <a:buChar char="•"/>
            </a:pPr>
            <a:r>
              <a:rPr lang="tr-TR" sz="2400" dirty="0">
                <a:solidFill>
                  <a:srgbClr val="FFFFFF"/>
                </a:solidFill>
              </a:rPr>
              <a:t>Özellikle küçük ada ülkelerini önemli ölçüde etkileyen deniz seviyesi yükselmesini önüne geçebiliriz</a:t>
            </a:r>
          </a:p>
        </p:txBody>
      </p:sp>
      <p:sp>
        <p:nvSpPr>
          <p:cNvPr id="5" name="Slayt Numarası Yer Tutucusu 4">
            <a:extLst>
              <a:ext uri="{FF2B5EF4-FFF2-40B4-BE49-F238E27FC236}">
                <a16:creationId xmlns:a16="http://schemas.microsoft.com/office/drawing/2014/main" id="{D1C710DD-F046-4AB3-92DF-F526130F37AA}"/>
              </a:ext>
            </a:extLst>
          </p:cNvPr>
          <p:cNvSpPr>
            <a:spLocks noGrp="1"/>
          </p:cNvSpPr>
          <p:nvPr>
            <p:ph type="sldNum" sz="quarter" idx="12"/>
          </p:nvPr>
        </p:nvSpPr>
        <p:spPr>
          <a:xfrm>
            <a:off x="10480391" y="6535157"/>
            <a:ext cx="973667" cy="274320"/>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5B207CF-7D58-4FF4-9836-E4F6C3645CBE}" type="slidenum">
              <a:rPr kumimoji="0" lang="tr-TR" sz="1050" b="0" i="0" u="none" strike="noStrike" kern="1200" cap="none" spc="0" normalizeH="0" baseline="0" noProof="0">
                <a:ln>
                  <a:noFill/>
                </a:ln>
                <a:solidFill>
                  <a:prstClr val="black">
                    <a:lumMod val="50000"/>
                    <a:lumOff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tr-TR" sz="1050" b="0" i="0" u="none" strike="noStrike" kern="1200" cap="none" spc="0" normalizeH="0" baseline="0" noProof="0">
              <a:ln>
                <a:noFill/>
              </a:ln>
              <a:solidFill>
                <a:prstClr val="black">
                  <a:lumMod val="50000"/>
                  <a:lumOff val="50000"/>
                </a:prstClr>
              </a:solidFill>
              <a:effectLst/>
              <a:uLnTx/>
              <a:uFillTx/>
              <a:latin typeface="Calibri"/>
              <a:ea typeface="+mn-ea"/>
              <a:cs typeface="+mn-cs"/>
            </a:endParaRPr>
          </a:p>
        </p:txBody>
      </p:sp>
    </p:spTree>
    <p:extLst>
      <p:ext uri="{BB962C8B-B14F-4D97-AF65-F5344CB8AC3E}">
        <p14:creationId xmlns:p14="http://schemas.microsoft.com/office/powerpoint/2010/main" val="2482004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FD93D917-FA18-C99C-B229-7F730C2D489D}"/>
              </a:ext>
            </a:extLst>
          </p:cNvPr>
          <p:cNvSpPr>
            <a:spLocks noGrp="1"/>
          </p:cNvSpPr>
          <p:nvPr>
            <p:ph type="title"/>
          </p:nvPr>
        </p:nvSpPr>
        <p:spPr>
          <a:xfrm>
            <a:off x="804672" y="640080"/>
            <a:ext cx="3282696" cy="5257800"/>
          </a:xfrm>
        </p:spPr>
        <p:txBody>
          <a:bodyPr>
            <a:normAutofit/>
          </a:bodyPr>
          <a:lstStyle/>
          <a:p>
            <a:r>
              <a:rPr lang="tr-TR" b="1">
                <a:solidFill>
                  <a:schemeClr val="bg1"/>
                </a:solidFill>
              </a:rPr>
              <a:t>Yeşil mutabakat neden bu denli etkili oldu ?</a:t>
            </a:r>
          </a:p>
        </p:txBody>
      </p:sp>
      <p:sp>
        <p:nvSpPr>
          <p:cNvPr id="3" name="İçerik Yer Tutucusu 2">
            <a:extLst>
              <a:ext uri="{FF2B5EF4-FFF2-40B4-BE49-F238E27FC236}">
                <a16:creationId xmlns:a16="http://schemas.microsoft.com/office/drawing/2014/main" id="{E081FD9C-C0D2-8280-D875-573B0F17F602}"/>
              </a:ext>
            </a:extLst>
          </p:cNvPr>
          <p:cNvSpPr>
            <a:spLocks noGrp="1"/>
          </p:cNvSpPr>
          <p:nvPr>
            <p:ph idx="1"/>
          </p:nvPr>
        </p:nvSpPr>
        <p:spPr>
          <a:xfrm>
            <a:off x="5358384" y="640081"/>
            <a:ext cx="6265926" cy="5257800"/>
          </a:xfrm>
        </p:spPr>
        <p:txBody>
          <a:bodyPr anchor="ctr">
            <a:normAutofit/>
          </a:bodyPr>
          <a:lstStyle/>
          <a:p>
            <a:r>
              <a:rPr lang="tr-TR" sz="3200" dirty="0"/>
              <a:t>Bu güne kadar iklim değişikliği üzerine atılan adımlar Yeşil Mutabakatın yarattığı etkiyi yaratamamıştır.</a:t>
            </a:r>
          </a:p>
          <a:p>
            <a:r>
              <a:rPr lang="tr-TR" sz="3200" dirty="0"/>
              <a:t>Bunda en önemli gerekçe </a:t>
            </a:r>
          </a:p>
          <a:p>
            <a:pPr lvl="2"/>
            <a:r>
              <a:rPr lang="tr-TR" sz="3200" dirty="0"/>
              <a:t>Yeşil Mutabakat  içerisinde yer alan yaptırımlar</a:t>
            </a:r>
          </a:p>
          <a:p>
            <a:pPr lvl="2"/>
            <a:r>
              <a:rPr lang="tr-TR" sz="3200" dirty="0"/>
              <a:t>Geçmiş adımların gönüllük esasına dayanması</a:t>
            </a:r>
          </a:p>
        </p:txBody>
      </p:sp>
      <p:sp>
        <p:nvSpPr>
          <p:cNvPr id="4" name="Alt Bilgi Yer Tutucusu 3">
            <a:extLst>
              <a:ext uri="{FF2B5EF4-FFF2-40B4-BE49-F238E27FC236}">
                <a16:creationId xmlns:a16="http://schemas.microsoft.com/office/drawing/2014/main" id="{28DAF7B7-035B-50DC-91A5-2848CA6F2F10}"/>
              </a:ext>
            </a:extLst>
          </p:cNvPr>
          <p:cNvSpPr>
            <a:spLocks noGrp="1"/>
          </p:cNvSpPr>
          <p:nvPr>
            <p:ph type="ftr" sz="quarter" idx="11"/>
          </p:nvPr>
        </p:nvSpPr>
        <p:spPr>
          <a:xfrm>
            <a:off x="4038600" y="6356350"/>
            <a:ext cx="4114800" cy="365125"/>
          </a:xfrm>
        </p:spPr>
        <p:txBody>
          <a:bodyPr>
            <a:normAutofit/>
          </a:bodyPr>
          <a:lstStyle/>
          <a:p>
            <a:pPr>
              <a:spcAft>
                <a:spcPts val="600"/>
              </a:spcAft>
            </a:pPr>
            <a:r>
              <a:rPr lang="tr-TR"/>
              <a:t>www.qsi.com.tr</a:t>
            </a:r>
          </a:p>
        </p:txBody>
      </p:sp>
    </p:spTree>
    <p:extLst>
      <p:ext uri="{BB962C8B-B14F-4D97-AF65-F5344CB8AC3E}">
        <p14:creationId xmlns:p14="http://schemas.microsoft.com/office/powerpoint/2010/main" val="1580928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CDFA0C4-7BAD-464B-996E-27942DE61064}"/>
              </a:ext>
            </a:extLst>
          </p:cNvPr>
          <p:cNvSpPr>
            <a:spLocks noGrp="1"/>
          </p:cNvSpPr>
          <p:nvPr>
            <p:ph type="title"/>
          </p:nvPr>
        </p:nvSpPr>
        <p:spPr>
          <a:xfrm>
            <a:off x="4965430" y="629268"/>
            <a:ext cx="7226550" cy="982360"/>
          </a:xfrm>
        </p:spPr>
        <p:txBody>
          <a:bodyPr anchor="b">
            <a:normAutofit/>
          </a:bodyPr>
          <a:lstStyle/>
          <a:p>
            <a:r>
              <a:rPr lang="tr-TR" sz="3600" b="1" dirty="0">
                <a:latin typeface="Arial Black" panose="020B0A04020102020204" pitchFamily="34" charset="0"/>
                <a:cs typeface="Aharoni" panose="02010803020104030203" pitchFamily="2" charset="-79"/>
              </a:rPr>
              <a:t>Adım Adım Yeşil Dönüşüm</a:t>
            </a:r>
          </a:p>
        </p:txBody>
      </p:sp>
      <p:sp>
        <p:nvSpPr>
          <p:cNvPr id="3" name="İçerik Yer Tutucusu 2">
            <a:extLst>
              <a:ext uri="{FF2B5EF4-FFF2-40B4-BE49-F238E27FC236}">
                <a16:creationId xmlns:a16="http://schemas.microsoft.com/office/drawing/2014/main" id="{862D9443-F9D5-4244-82B0-122CC64D3DB3}"/>
              </a:ext>
            </a:extLst>
          </p:cNvPr>
          <p:cNvSpPr>
            <a:spLocks noGrp="1"/>
          </p:cNvSpPr>
          <p:nvPr>
            <p:ph idx="1"/>
          </p:nvPr>
        </p:nvSpPr>
        <p:spPr>
          <a:xfrm>
            <a:off x="5080933" y="2247446"/>
            <a:ext cx="6850333" cy="3976374"/>
          </a:xfrm>
        </p:spPr>
        <p:txBody>
          <a:bodyPr>
            <a:normAutofit/>
          </a:bodyPr>
          <a:lstStyle/>
          <a:p>
            <a:r>
              <a:rPr lang="tr-TR" sz="2000" dirty="0"/>
              <a:t>1972 – BM </a:t>
            </a:r>
            <a:r>
              <a:rPr lang="en-GB" sz="2000" dirty="0" err="1"/>
              <a:t>Stokholm</a:t>
            </a:r>
            <a:r>
              <a:rPr lang="en-GB" sz="2000" dirty="0"/>
              <a:t> </a:t>
            </a:r>
            <a:r>
              <a:rPr lang="en-GB" sz="2000" dirty="0" err="1"/>
              <a:t>Konferansı</a:t>
            </a:r>
            <a:r>
              <a:rPr lang="tr-TR" sz="2000" dirty="0"/>
              <a:t> - </a:t>
            </a:r>
            <a:r>
              <a:rPr lang="en-GB" sz="2000" dirty="0" err="1"/>
              <a:t>Sürdürülebilir</a:t>
            </a:r>
            <a:r>
              <a:rPr lang="en-GB" sz="2000" dirty="0"/>
              <a:t> </a:t>
            </a:r>
            <a:r>
              <a:rPr lang="en-GB" sz="2000" dirty="0" err="1"/>
              <a:t>Kalkınma</a:t>
            </a:r>
            <a:r>
              <a:rPr lang="en-GB" sz="2000" dirty="0"/>
              <a:t> </a:t>
            </a:r>
            <a:r>
              <a:rPr lang="tr-TR" sz="2000" dirty="0"/>
              <a:t>K</a:t>
            </a:r>
            <a:r>
              <a:rPr lang="en-GB" sz="2000" dirty="0" err="1"/>
              <a:t>avramı</a:t>
            </a:r>
            <a:r>
              <a:rPr lang="en-GB" sz="2000" dirty="0"/>
              <a:t> </a:t>
            </a:r>
            <a:endParaRPr lang="tr-TR" sz="2000" dirty="0"/>
          </a:p>
          <a:p>
            <a:r>
              <a:rPr lang="tr-TR" sz="2000" dirty="0"/>
              <a:t>1992 - Birleşmiş Milletler iklim değişikliği çerçeve sözleşmesi</a:t>
            </a:r>
          </a:p>
          <a:p>
            <a:r>
              <a:rPr lang="tr-TR" sz="2000" dirty="0"/>
              <a:t>1997 – Kyoto Protokolü, GRI - Küresel Raporlama Girişimi (Global </a:t>
            </a:r>
            <a:r>
              <a:rPr lang="tr-TR" sz="2000" dirty="0" err="1"/>
              <a:t>Reporting</a:t>
            </a:r>
            <a:r>
              <a:rPr lang="tr-TR" sz="2000" dirty="0"/>
              <a:t> </a:t>
            </a:r>
            <a:r>
              <a:rPr lang="tr-TR" sz="2000" dirty="0" err="1"/>
              <a:t>Initiative</a:t>
            </a:r>
            <a:r>
              <a:rPr lang="tr-TR" sz="2000" dirty="0"/>
              <a:t>)</a:t>
            </a:r>
          </a:p>
          <a:p>
            <a:r>
              <a:rPr lang="tr-TR" sz="2000" dirty="0"/>
              <a:t>2000 - BM Küresel İlkeler Sözleşmesi (UN Global Compact, UNGC)</a:t>
            </a:r>
          </a:p>
          <a:p>
            <a:r>
              <a:rPr lang="tr-TR" sz="2000" dirty="0"/>
              <a:t>2009 - Sürdürülebilir Borsalar Girişimi (</a:t>
            </a:r>
            <a:r>
              <a:rPr lang="tr-TR" sz="2000" dirty="0" err="1"/>
              <a:t>Sustainable</a:t>
            </a:r>
            <a:r>
              <a:rPr lang="tr-TR" sz="2000" dirty="0"/>
              <a:t> </a:t>
            </a:r>
            <a:r>
              <a:rPr lang="tr-TR" sz="2000" dirty="0" err="1"/>
              <a:t>Stock</a:t>
            </a:r>
            <a:r>
              <a:rPr lang="tr-TR" sz="2000" dirty="0"/>
              <a:t> </a:t>
            </a:r>
            <a:r>
              <a:rPr lang="tr-TR" sz="2000" dirty="0" err="1"/>
              <a:t>Exchanges</a:t>
            </a:r>
            <a:r>
              <a:rPr lang="tr-TR" sz="2000" dirty="0"/>
              <a:t> </a:t>
            </a:r>
            <a:r>
              <a:rPr lang="tr-TR" sz="2000" dirty="0" err="1"/>
              <a:t>Initiative</a:t>
            </a:r>
            <a:r>
              <a:rPr lang="tr-TR" sz="2000" dirty="0"/>
              <a:t>, SSE) </a:t>
            </a:r>
          </a:p>
          <a:p>
            <a:r>
              <a:rPr lang="tr-TR" sz="2000" dirty="0"/>
              <a:t>2016 – Paris Antlaşması</a:t>
            </a:r>
          </a:p>
          <a:p>
            <a:r>
              <a:rPr lang="tr-TR" sz="2000" dirty="0"/>
              <a:t>2021 – Yeşil Mutabakat</a:t>
            </a:r>
          </a:p>
          <a:p>
            <a:endParaRPr lang="tr-TR" sz="2000" dirty="0"/>
          </a:p>
        </p:txBody>
      </p:sp>
      <p:pic>
        <p:nvPicPr>
          <p:cNvPr id="6" name="Picture 5" descr="Beton çatlağında büyüyen bitki">
            <a:extLst>
              <a:ext uri="{FF2B5EF4-FFF2-40B4-BE49-F238E27FC236}">
                <a16:creationId xmlns:a16="http://schemas.microsoft.com/office/drawing/2014/main" id="{2B9C99E2-15F1-4C7A-BAE7-A51BC9A9C264}"/>
              </a:ext>
            </a:extLst>
          </p:cNvPr>
          <p:cNvPicPr>
            <a:picLocks noChangeAspect="1"/>
          </p:cNvPicPr>
          <p:nvPr/>
        </p:nvPicPr>
        <p:blipFill rotWithShape="1">
          <a:blip r:embed="rId2"/>
          <a:srcRect l="18123" r="36757"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BED00"/>
            </a:solidFill>
          </a:ln>
        </p:spPr>
        <p:style>
          <a:lnRef idx="1">
            <a:schemeClr val="accent1"/>
          </a:lnRef>
          <a:fillRef idx="0">
            <a:schemeClr val="accent1"/>
          </a:fillRef>
          <a:effectRef idx="0">
            <a:schemeClr val="accent1"/>
          </a:effectRef>
          <a:fontRef idx="minor">
            <a:schemeClr val="tx1"/>
          </a:fontRef>
        </p:style>
      </p:cxnSp>
      <p:sp>
        <p:nvSpPr>
          <p:cNvPr id="4" name="Alt Bilgi Yer Tutucusu 3">
            <a:extLst>
              <a:ext uri="{FF2B5EF4-FFF2-40B4-BE49-F238E27FC236}">
                <a16:creationId xmlns:a16="http://schemas.microsoft.com/office/drawing/2014/main" id="{E8DB64D8-A6B8-4B04-87B1-61F4D53E7846}"/>
              </a:ext>
            </a:extLst>
          </p:cNvPr>
          <p:cNvSpPr>
            <a:spLocks noGrp="1"/>
          </p:cNvSpPr>
          <p:nvPr>
            <p:ph type="ftr" sz="quarter" idx="11"/>
          </p:nvPr>
        </p:nvSpPr>
        <p:spPr>
          <a:xfrm>
            <a:off x="4965430" y="6356350"/>
            <a:ext cx="4139134" cy="365125"/>
          </a:xfrm>
        </p:spPr>
        <p:txBody>
          <a:bodyPr>
            <a:normAutofit/>
          </a:bodyPr>
          <a:lstStyle/>
          <a:p>
            <a:pPr algn="l">
              <a:spcAft>
                <a:spcPts val="600"/>
              </a:spcAft>
            </a:pPr>
            <a:r>
              <a:rPr lang="tr-TR"/>
              <a:t>www.qsi.com.tr</a:t>
            </a:r>
          </a:p>
        </p:txBody>
      </p:sp>
      <p:pic>
        <p:nvPicPr>
          <p:cNvPr id="8" name="Resim 7">
            <a:extLst>
              <a:ext uri="{FF2B5EF4-FFF2-40B4-BE49-F238E27FC236}">
                <a16:creationId xmlns:a16="http://schemas.microsoft.com/office/drawing/2014/main" id="{61FF95AA-6AFD-481A-A0F3-59668C36F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9" name="Resim 8">
            <a:extLst>
              <a:ext uri="{FF2B5EF4-FFF2-40B4-BE49-F238E27FC236}">
                <a16:creationId xmlns:a16="http://schemas.microsoft.com/office/drawing/2014/main" id="{136A59E6-0E59-4110-859B-BC8103B0BB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289372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1FB086-A38F-449A-A655-01EC63B985A5}"/>
              </a:ext>
            </a:extLst>
          </p:cNvPr>
          <p:cNvSpPr>
            <a:spLocks noGrp="1"/>
          </p:cNvSpPr>
          <p:nvPr>
            <p:ph type="title"/>
          </p:nvPr>
        </p:nvSpPr>
        <p:spPr>
          <a:xfrm>
            <a:off x="4965430" y="629268"/>
            <a:ext cx="6586491" cy="913781"/>
          </a:xfrm>
        </p:spPr>
        <p:txBody>
          <a:bodyPr anchor="b">
            <a:normAutofit/>
          </a:bodyPr>
          <a:lstStyle/>
          <a:p>
            <a:r>
              <a:rPr lang="tr-TR" sz="2800" b="1" i="0" dirty="0">
                <a:effectLst/>
                <a:latin typeface="Merriweather" panose="00000500000000000000" pitchFamily="2" charset="-94"/>
              </a:rPr>
              <a:t>Ör: Türkiye Ulusal Katkı Beyanı ?</a:t>
            </a:r>
            <a:endParaRPr lang="tr-TR" sz="2800" dirty="0"/>
          </a:p>
        </p:txBody>
      </p:sp>
      <p:sp>
        <p:nvSpPr>
          <p:cNvPr id="3" name="İçerik Yer Tutucusu 2">
            <a:extLst>
              <a:ext uri="{FF2B5EF4-FFF2-40B4-BE49-F238E27FC236}">
                <a16:creationId xmlns:a16="http://schemas.microsoft.com/office/drawing/2014/main" id="{B7595BC7-E8FE-4F17-8D59-D6375BC18F17}"/>
              </a:ext>
            </a:extLst>
          </p:cNvPr>
          <p:cNvSpPr>
            <a:spLocks noGrp="1"/>
          </p:cNvSpPr>
          <p:nvPr>
            <p:ph idx="1"/>
          </p:nvPr>
        </p:nvSpPr>
        <p:spPr>
          <a:xfrm>
            <a:off x="4965431" y="2308862"/>
            <a:ext cx="6586489" cy="3914958"/>
          </a:xfrm>
        </p:spPr>
        <p:txBody>
          <a:bodyPr>
            <a:normAutofit fontScale="92500" lnSpcReduction="10000"/>
          </a:bodyPr>
          <a:lstStyle/>
          <a:p>
            <a:pPr marL="0" indent="0">
              <a:buNone/>
            </a:pPr>
            <a:r>
              <a:rPr lang="tr-TR" sz="2000" b="0" i="0" dirty="0">
                <a:effectLst/>
                <a:latin typeface="open sans" panose="020B0606030504020204" pitchFamily="34" charset="0"/>
              </a:rPr>
              <a:t>2012 yılında 430 milyon ton olan toplam sera gazı emisyonlarının önlem almaz ise 2030’da 1 milyar 175 tona çıkacağını ve </a:t>
            </a:r>
            <a:r>
              <a:rPr lang="tr-TR" sz="2000" b="0" i="0" dirty="0" err="1">
                <a:effectLst/>
                <a:latin typeface="open sans" panose="020B0606030504020204" pitchFamily="34" charset="0"/>
              </a:rPr>
              <a:t>azaltım</a:t>
            </a:r>
            <a:r>
              <a:rPr lang="tr-TR" sz="2000" b="0" i="0" dirty="0">
                <a:effectLst/>
                <a:latin typeface="open sans" panose="020B0606030504020204" pitchFamily="34" charset="0"/>
              </a:rPr>
              <a:t> önlemleri ile bunun 929 milyon tonda tutulabileceğini belirtildi. ( Bu beyanını da “artıştan %21 oranında </a:t>
            </a:r>
            <a:r>
              <a:rPr lang="tr-TR" sz="2000" b="0" i="0" dirty="0" err="1">
                <a:effectLst/>
                <a:latin typeface="open sans" panose="020B0606030504020204" pitchFamily="34" charset="0"/>
              </a:rPr>
              <a:t>azaltım</a:t>
            </a:r>
            <a:r>
              <a:rPr lang="tr-TR" sz="2000" b="0" i="0" dirty="0">
                <a:effectLst/>
                <a:latin typeface="open sans" panose="020B0606030504020204" pitchFamily="34" charset="0"/>
              </a:rPr>
              <a:t>” olarak tanıttı.)</a:t>
            </a:r>
          </a:p>
          <a:p>
            <a:pPr marL="0" indent="0">
              <a:buNone/>
            </a:pPr>
            <a:endParaRPr lang="tr-TR" sz="2000" dirty="0">
              <a:latin typeface="open sans" panose="020B0606030504020204" pitchFamily="34" charset="0"/>
            </a:endParaRPr>
          </a:p>
          <a:p>
            <a:pPr marL="0" indent="0">
              <a:buNone/>
            </a:pPr>
            <a:r>
              <a:rPr lang="tr-TR" sz="2000" b="1" i="0" dirty="0">
                <a:effectLst/>
                <a:latin typeface="open sans" panose="020B0606030504020204" pitchFamily="34" charset="0"/>
              </a:rPr>
              <a:t>Başka bir deyişle Türkiye sera gazı emisyonlarını azaltma taahhüdü vermedi, iki katından fazla artırabileceğini söyledi.</a:t>
            </a:r>
            <a:r>
              <a:rPr lang="tr-TR" sz="2000" b="0" i="0" dirty="0">
                <a:effectLst/>
                <a:latin typeface="open sans" panose="020B0606030504020204" pitchFamily="34" charset="0"/>
              </a:rPr>
              <a:t> </a:t>
            </a:r>
          </a:p>
          <a:p>
            <a:pPr marL="0" indent="0">
              <a:buNone/>
            </a:pPr>
            <a:endParaRPr lang="tr-TR" sz="2000" dirty="0">
              <a:latin typeface="open sans" panose="020B0606030504020204" pitchFamily="34" charset="0"/>
            </a:endParaRPr>
          </a:p>
          <a:p>
            <a:pPr marL="0" indent="0">
              <a:buNone/>
            </a:pPr>
            <a:r>
              <a:rPr lang="tr-TR" sz="2000" b="0" i="0" dirty="0">
                <a:effectLst/>
                <a:latin typeface="open sans" panose="020B0606030504020204" pitchFamily="34" charset="0"/>
              </a:rPr>
              <a:t>Türkiye’nin Niyet Edilen Ulusal Katkı </a:t>
            </a:r>
            <a:r>
              <a:rPr lang="tr-TR" sz="2000" b="0" i="0" dirty="0" err="1">
                <a:effectLst/>
                <a:latin typeface="open sans" panose="020B0606030504020204" pitchFamily="34" charset="0"/>
              </a:rPr>
              <a:t>Beyanı’nda</a:t>
            </a:r>
            <a:r>
              <a:rPr lang="tr-TR" sz="2000" b="0" i="0" dirty="0">
                <a:effectLst/>
                <a:latin typeface="open sans" panose="020B0606030504020204" pitchFamily="34" charset="0"/>
              </a:rPr>
              <a:t> verdiği hedef</a:t>
            </a:r>
            <a:r>
              <a:rPr lang="tr-TR" sz="2000" b="0" i="0" dirty="0">
                <a:solidFill>
                  <a:srgbClr val="FF0000"/>
                </a:solidFill>
                <a:effectLst/>
                <a:latin typeface="open sans" panose="020B0606030504020204" pitchFamily="34" charset="0"/>
              </a:rPr>
              <a:t> </a:t>
            </a:r>
            <a:r>
              <a:rPr lang="tr-TR" sz="2000" b="1" i="0" dirty="0">
                <a:solidFill>
                  <a:srgbClr val="FF0000"/>
                </a:solidFill>
                <a:effectLst/>
                <a:latin typeface="open sans" panose="020B0606030504020204" pitchFamily="34" charset="0"/>
              </a:rPr>
              <a:t>ne yazık ki yeterli değil.</a:t>
            </a:r>
            <a:r>
              <a:rPr lang="tr-TR" sz="2000" b="0" i="0" dirty="0">
                <a:solidFill>
                  <a:srgbClr val="FF0000"/>
                </a:solidFill>
                <a:effectLst/>
                <a:latin typeface="open sans" panose="020B0606030504020204" pitchFamily="34" charset="0"/>
              </a:rPr>
              <a:t> </a:t>
            </a:r>
            <a:r>
              <a:rPr lang="tr-TR" sz="2000" b="0" i="0" dirty="0">
                <a:effectLst/>
                <a:latin typeface="open sans" panose="020B0606030504020204" pitchFamily="34" charset="0"/>
              </a:rPr>
              <a:t>Eğer tüm ülkeler Türkiye gibi hedefler sunarsa ortalama yüzey sıcaklığındaki artış 4 dereceyi geçebilir.</a:t>
            </a:r>
            <a:endParaRPr lang="tr-TR" sz="2000" dirty="0"/>
          </a:p>
        </p:txBody>
      </p:sp>
      <p:pic>
        <p:nvPicPr>
          <p:cNvPr id="5122" name="Picture 2" descr="Sık Sorulan Sorular | Can&amp;amp;Tay Temizlik">
            <a:extLst>
              <a:ext uri="{FF2B5EF4-FFF2-40B4-BE49-F238E27FC236}">
                <a16:creationId xmlns:a16="http://schemas.microsoft.com/office/drawing/2014/main" id="{B88CA03F-98D5-4368-96E0-F74CB6280F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69" r="17537"/>
          <a:stretch/>
        </p:blipFill>
        <p:spPr bwMode="auto">
          <a:xfrm>
            <a:off x="21" y="10"/>
            <a:ext cx="4132918" cy="6114351"/>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2C7B0"/>
            </a:solidFill>
          </a:ln>
        </p:spPr>
        <p:style>
          <a:lnRef idx="1">
            <a:schemeClr val="accent1"/>
          </a:lnRef>
          <a:fillRef idx="0">
            <a:schemeClr val="accent1"/>
          </a:fillRef>
          <a:effectRef idx="0">
            <a:schemeClr val="accent1"/>
          </a:effectRef>
          <a:fontRef idx="minor">
            <a:schemeClr val="tx1"/>
          </a:fontRef>
        </p:style>
      </p:cxnSp>
      <p:sp>
        <p:nvSpPr>
          <p:cNvPr id="4" name="Alt Bilgi Yer Tutucusu 3">
            <a:extLst>
              <a:ext uri="{FF2B5EF4-FFF2-40B4-BE49-F238E27FC236}">
                <a16:creationId xmlns:a16="http://schemas.microsoft.com/office/drawing/2014/main" id="{7F984DE6-68F9-4D08-B0D0-45DF986AF136}"/>
              </a:ext>
            </a:extLst>
          </p:cNvPr>
          <p:cNvSpPr>
            <a:spLocks noGrp="1"/>
          </p:cNvSpPr>
          <p:nvPr>
            <p:ph type="ftr" sz="quarter" idx="11"/>
          </p:nvPr>
        </p:nvSpPr>
        <p:spPr>
          <a:xfrm>
            <a:off x="4965430" y="6356350"/>
            <a:ext cx="4139134" cy="365125"/>
          </a:xfrm>
        </p:spPr>
        <p:txBody>
          <a:bodyPr>
            <a:normAutofit/>
          </a:bodyPr>
          <a:lstStyle/>
          <a:p>
            <a:pPr algn="l">
              <a:spcAft>
                <a:spcPts val="600"/>
              </a:spcAft>
            </a:pPr>
            <a:r>
              <a:rPr lang="tr-TR"/>
              <a:t>www.qsi.com.tr</a:t>
            </a:r>
          </a:p>
        </p:txBody>
      </p:sp>
      <p:pic>
        <p:nvPicPr>
          <p:cNvPr id="7" name="Resim 6">
            <a:extLst>
              <a:ext uri="{FF2B5EF4-FFF2-40B4-BE49-F238E27FC236}">
                <a16:creationId xmlns:a16="http://schemas.microsoft.com/office/drawing/2014/main" id="{04F623DA-B475-49EE-91CD-4E1A5A313A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8" name="Resim 7">
            <a:extLst>
              <a:ext uri="{FF2B5EF4-FFF2-40B4-BE49-F238E27FC236}">
                <a16:creationId xmlns:a16="http://schemas.microsoft.com/office/drawing/2014/main" id="{3DB0BFFF-68AF-4683-B45B-2AF44F430E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4198007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Başlık 1">
            <a:extLst>
              <a:ext uri="{FF2B5EF4-FFF2-40B4-BE49-F238E27FC236}">
                <a16:creationId xmlns:a16="http://schemas.microsoft.com/office/drawing/2014/main" id="{1745D572-BE12-FA35-0AC7-92E61A93D5E7}"/>
              </a:ext>
            </a:extLst>
          </p:cNvPr>
          <p:cNvSpPr>
            <a:spLocks noGrp="1"/>
          </p:cNvSpPr>
          <p:nvPr>
            <p:ph type="title"/>
          </p:nvPr>
        </p:nvSpPr>
        <p:spPr>
          <a:xfrm>
            <a:off x="535020" y="685800"/>
            <a:ext cx="2780271" cy="5105400"/>
          </a:xfrm>
        </p:spPr>
        <p:txBody>
          <a:bodyPr>
            <a:normAutofit/>
          </a:bodyPr>
          <a:lstStyle/>
          <a:p>
            <a:r>
              <a:rPr lang="tr-TR" sz="4000">
                <a:solidFill>
                  <a:srgbClr val="FFFFFF"/>
                </a:solidFill>
              </a:rPr>
              <a:t>Ticari Boyut</a:t>
            </a:r>
          </a:p>
        </p:txBody>
      </p:sp>
      <p:sp>
        <p:nvSpPr>
          <p:cNvPr id="4" name="Alt Bilgi Yer Tutucusu 3">
            <a:extLst>
              <a:ext uri="{FF2B5EF4-FFF2-40B4-BE49-F238E27FC236}">
                <a16:creationId xmlns:a16="http://schemas.microsoft.com/office/drawing/2014/main" id="{FD80754D-109D-07F3-316B-EAF8ACA1C552}"/>
              </a:ext>
            </a:extLst>
          </p:cNvPr>
          <p:cNvSpPr>
            <a:spLocks noGrp="1"/>
          </p:cNvSpPr>
          <p:nvPr>
            <p:ph type="ftr" sz="quarter" idx="11"/>
          </p:nvPr>
        </p:nvSpPr>
        <p:spPr>
          <a:xfrm>
            <a:off x="5752105" y="6309360"/>
            <a:ext cx="3898947" cy="365125"/>
          </a:xfrm>
        </p:spPr>
        <p:txBody>
          <a:bodyPr>
            <a:normAutofit/>
          </a:bodyPr>
          <a:lstStyle/>
          <a:p>
            <a:pPr algn="l">
              <a:spcAft>
                <a:spcPts val="600"/>
              </a:spcAft>
            </a:pPr>
            <a:r>
              <a:rPr lang="tr-TR" sz="1200">
                <a:solidFill>
                  <a:prstClr val="black">
                    <a:tint val="75000"/>
                  </a:prstClr>
                </a:solidFill>
              </a:rPr>
              <a:t>www.qsi.com.tr</a:t>
            </a:r>
          </a:p>
        </p:txBody>
      </p:sp>
      <p:graphicFrame>
        <p:nvGraphicFramePr>
          <p:cNvPr id="6" name="İçerik Yer Tutucusu 2">
            <a:extLst>
              <a:ext uri="{FF2B5EF4-FFF2-40B4-BE49-F238E27FC236}">
                <a16:creationId xmlns:a16="http://schemas.microsoft.com/office/drawing/2014/main" id="{AB0739B4-447C-0CD4-9A53-F04774B28B5B}"/>
              </a:ext>
            </a:extLst>
          </p:cNvPr>
          <p:cNvGraphicFramePr>
            <a:graphicFrameLocks noGrp="1"/>
          </p:cNvGraphicFramePr>
          <p:nvPr>
            <p:ph idx="1"/>
            <p:extLst>
              <p:ext uri="{D42A27DB-BD31-4B8C-83A1-F6EECF244321}">
                <p14:modId xmlns:p14="http://schemas.microsoft.com/office/powerpoint/2010/main" val="4273755732"/>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5063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E169735-213D-48D1-81E5-1B5ABBDB5C72}"/>
              </a:ext>
            </a:extLst>
          </p:cNvPr>
          <p:cNvSpPr>
            <a:spLocks noGrp="1"/>
          </p:cNvSpPr>
          <p:nvPr>
            <p:ph type="title"/>
          </p:nvPr>
        </p:nvSpPr>
        <p:spPr>
          <a:xfrm>
            <a:off x="838200" y="365125"/>
            <a:ext cx="10515600" cy="1325563"/>
          </a:xfrm>
        </p:spPr>
        <p:txBody>
          <a:bodyPr>
            <a:normAutofit/>
          </a:bodyPr>
          <a:lstStyle/>
          <a:p>
            <a:r>
              <a:rPr lang="tr-TR" sz="3700" b="1" dirty="0">
                <a:latin typeface="open sans" panose="020B0606030504020204" pitchFamily="34" charset="0"/>
              </a:rPr>
              <a:t>Günümüzde Karbon </a:t>
            </a:r>
            <a:r>
              <a:rPr lang="tr-TR" sz="3700" b="1" dirty="0" err="1">
                <a:latin typeface="open sans" panose="020B0606030504020204" pitchFamily="34" charset="0"/>
              </a:rPr>
              <a:t>Salımını</a:t>
            </a:r>
            <a:r>
              <a:rPr lang="tr-TR" sz="3700" b="1" dirty="0">
                <a:latin typeface="open sans" panose="020B0606030504020204" pitchFamily="34" charset="0"/>
              </a:rPr>
              <a:t>  </a:t>
            </a:r>
            <a:r>
              <a:rPr lang="tr-TR" sz="3700" b="1" i="0" dirty="0">
                <a:effectLst/>
                <a:latin typeface="open sans" panose="020B0606030504020204" pitchFamily="34" charset="0"/>
              </a:rPr>
              <a:t>Azaltmamak ekonomik yük yaratabilir mi?</a:t>
            </a:r>
            <a:endParaRPr lang="tr-TR" sz="3700" b="1" dirty="0">
              <a:latin typeface="+mn-lt"/>
            </a:endParaRPr>
          </a:p>
        </p:txBody>
      </p:sp>
      <p:sp>
        <p:nvSpPr>
          <p:cNvPr id="135" name="Rectangle 134">
            <a:extLst>
              <a:ext uri="{FF2B5EF4-FFF2-40B4-BE49-F238E27FC236}">
                <a16:creationId xmlns:a16="http://schemas.microsoft.com/office/drawing/2014/main" id="{C7B97305-E151-42DC-94BA-BF01D95D3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Sustainability » Our ambitions » ZERO Carbon Footprint « Baltika Breweries">
            <a:extLst>
              <a:ext uri="{FF2B5EF4-FFF2-40B4-BE49-F238E27FC236}">
                <a16:creationId xmlns:a16="http://schemas.microsoft.com/office/drawing/2014/main" id="{FFC2EFEA-32E6-40EE-A212-0E6A57CCEE2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3" r="3" b="3"/>
          <a:stretch/>
        </p:blipFill>
        <p:spPr bwMode="auto">
          <a:xfrm>
            <a:off x="799188" y="1904281"/>
            <a:ext cx="3374810" cy="4272681"/>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73CF12ED-C53E-45BE-B2EA-AD8E929145AD}"/>
              </a:ext>
            </a:extLst>
          </p:cNvPr>
          <p:cNvSpPr>
            <a:spLocks noGrp="1"/>
          </p:cNvSpPr>
          <p:nvPr>
            <p:ph idx="1"/>
          </p:nvPr>
        </p:nvSpPr>
        <p:spPr>
          <a:xfrm>
            <a:off x="4636008" y="1825625"/>
            <a:ext cx="6717792" cy="4351338"/>
          </a:xfrm>
        </p:spPr>
        <p:txBody>
          <a:bodyPr>
            <a:normAutofit/>
          </a:bodyPr>
          <a:lstStyle/>
          <a:p>
            <a:pPr marL="317500" indent="-317500">
              <a:spcAft>
                <a:spcPts val="1120"/>
              </a:spcAft>
            </a:pPr>
            <a:r>
              <a:rPr lang="tr-TR" sz="2000" b="0" i="0" dirty="0">
                <a:effectLst/>
                <a:latin typeface="open sans" panose="020B0606030504020204" pitchFamily="34" charset="0"/>
                <a:ea typeface="open sans" panose="020B0606030504020204" pitchFamily="34" charset="0"/>
                <a:cs typeface="open sans" panose="020B0606030504020204" pitchFamily="34" charset="0"/>
              </a:rPr>
              <a:t>Art arda </a:t>
            </a:r>
            <a:r>
              <a:rPr lang="tr-TR" sz="2000" b="0" i="0" dirty="0" err="1">
                <a:effectLst/>
                <a:latin typeface="open sans" panose="020B0606030504020204" pitchFamily="34" charset="0"/>
                <a:ea typeface="open sans" panose="020B0606030504020204" pitchFamily="34" charset="0"/>
                <a:cs typeface="open sans" panose="020B0606030504020204" pitchFamily="34" charset="0"/>
              </a:rPr>
              <a:t>karbonsuzlaşma</a:t>
            </a:r>
            <a:r>
              <a:rPr lang="tr-TR" sz="2000" b="0" i="0" dirty="0">
                <a:effectLst/>
                <a:latin typeface="open sans" panose="020B0606030504020204" pitchFamily="34" charset="0"/>
                <a:ea typeface="open sans" panose="020B0606030504020204" pitchFamily="34" charset="0"/>
                <a:cs typeface="open sans" panose="020B0606030504020204" pitchFamily="34" charset="0"/>
              </a:rPr>
              <a:t> ve karbon nötr olma hedefleri açıklayan birçok ülke, </a:t>
            </a:r>
            <a:r>
              <a:rPr lang="tr-TR" sz="2000" b="1" i="0" dirty="0" err="1">
                <a:effectLst/>
                <a:latin typeface="open sans" panose="020B0606030504020204" pitchFamily="34" charset="0"/>
                <a:ea typeface="open sans" panose="020B0606030504020204" pitchFamily="34" charset="0"/>
                <a:cs typeface="open sans" panose="020B0606030504020204" pitchFamily="34" charset="0"/>
              </a:rPr>
              <a:t>karbonsuzluğa</a:t>
            </a:r>
            <a:r>
              <a:rPr lang="tr-TR" sz="2000" b="1" i="0" dirty="0">
                <a:effectLst/>
                <a:latin typeface="open sans" panose="020B0606030504020204" pitchFamily="34" charset="0"/>
                <a:ea typeface="open sans" panose="020B0606030504020204" pitchFamily="34" charset="0"/>
                <a:cs typeface="open sans" panose="020B0606030504020204" pitchFamily="34" charset="0"/>
              </a:rPr>
              <a:t> dayanan yeni bir ekonomik düzen kuruyor. </a:t>
            </a:r>
          </a:p>
          <a:p>
            <a:pPr marL="317500" indent="-317500">
              <a:spcAft>
                <a:spcPts val="1120"/>
              </a:spcAft>
            </a:pPr>
            <a:r>
              <a:rPr lang="tr" sz="2000" dirty="0">
                <a:latin typeface="open sans" panose="020B0606030504020204" pitchFamily="34" charset="0"/>
                <a:ea typeface="open sans" panose="020B0606030504020204" pitchFamily="34" charset="0"/>
                <a:cs typeface="open sans" panose="020B0606030504020204" pitchFamily="34" charset="0"/>
              </a:rPr>
              <a:t>Aralık 2019'da, AB'nin </a:t>
            </a:r>
            <a:r>
              <a:rPr lang="tr" sz="2000" b="1" dirty="0">
                <a:latin typeface="open sans" panose="020B0606030504020204" pitchFamily="34" charset="0"/>
                <a:ea typeface="open sans" panose="020B0606030504020204" pitchFamily="34" charset="0"/>
                <a:cs typeface="open sans" panose="020B0606030504020204" pitchFamily="34" charset="0"/>
              </a:rPr>
              <a:t>2050 karbon-nötr ilk kıta olma </a:t>
            </a:r>
            <a:r>
              <a:rPr lang="tr" sz="2000" dirty="0">
                <a:latin typeface="open sans" panose="020B0606030504020204" pitchFamily="34" charset="0"/>
                <a:ea typeface="open sans" panose="020B0606030504020204" pitchFamily="34" charset="0"/>
                <a:cs typeface="open sans" panose="020B0606030504020204" pitchFamily="34" charset="0"/>
              </a:rPr>
              <a:t>hedefini açıklamasının ardından </a:t>
            </a:r>
            <a:r>
              <a:rPr lang="tr" sz="2000" b="1" dirty="0">
                <a:latin typeface="open sans" panose="020B0606030504020204" pitchFamily="34" charset="0"/>
                <a:ea typeface="open sans" panose="020B0606030504020204" pitchFamily="34" charset="0"/>
                <a:cs typeface="open sans" panose="020B0606030504020204" pitchFamily="34" charset="0"/>
              </a:rPr>
              <a:t>Güney Kore, Japonya, ABD </a:t>
            </a:r>
            <a:r>
              <a:rPr lang="tr" sz="2000" dirty="0">
                <a:latin typeface="open sans" panose="020B0606030504020204" pitchFamily="34" charset="0"/>
                <a:ea typeface="open sans" panose="020B0606030504020204" pitchFamily="34" charset="0"/>
                <a:cs typeface="open sans" panose="020B0606030504020204" pitchFamily="34" charset="0"/>
              </a:rPr>
              <a:t>gibi uluslararası ekonomi ve ticaretin önde gelen oyuncuları </a:t>
            </a:r>
            <a:r>
              <a:rPr lang="tr" sz="2000" b="1" dirty="0">
                <a:latin typeface="open sans" panose="020B0606030504020204" pitchFamily="34" charset="0"/>
                <a:ea typeface="open sans" panose="020B0606030504020204" pitchFamily="34" charset="0"/>
                <a:cs typeface="open sans" panose="020B0606030504020204" pitchFamily="34" charset="0"/>
              </a:rPr>
              <a:t>2050 yılında karbon-nötr </a:t>
            </a:r>
            <a:r>
              <a:rPr lang="tr" sz="2000" dirty="0">
                <a:latin typeface="open sans" panose="020B0606030504020204" pitchFamily="34" charset="0"/>
                <a:ea typeface="open sans" panose="020B0606030504020204" pitchFamily="34" charset="0"/>
                <a:cs typeface="open sans" panose="020B0606030504020204" pitchFamily="34" charset="0"/>
              </a:rPr>
              <a:t>olma hedeflerini beyan etmiştir.</a:t>
            </a:r>
          </a:p>
          <a:p>
            <a:pPr marL="317500" indent="-317500"/>
            <a:r>
              <a:rPr lang="tr" sz="2000" b="1" dirty="0">
                <a:latin typeface="open sans" panose="020B0606030504020204" pitchFamily="34" charset="0"/>
                <a:ea typeface="open sans" panose="020B0606030504020204" pitchFamily="34" charset="0"/>
                <a:cs typeface="open sans" panose="020B0606030504020204" pitchFamily="34" charset="0"/>
              </a:rPr>
              <a:t>Almanya,    İsveç    ve Avusturya'nın 2050 öncesinde; Çin, Ukrayna ve Kazakistan'ın 2060 yılında; Avustralya ve Singapur'un 2060 yılının ikinci yarısında net 0 (sıfır) </a:t>
            </a:r>
            <a:r>
              <a:rPr lang="tr" sz="2000" dirty="0">
                <a:latin typeface="open sans" panose="020B0606030504020204" pitchFamily="34" charset="0"/>
                <a:ea typeface="open sans" panose="020B0606030504020204" pitchFamily="34" charset="0"/>
                <a:cs typeface="open sans" panose="020B0606030504020204" pitchFamily="34" charset="0"/>
              </a:rPr>
              <a:t>karbon hedeflerine ilişkin beyanları mevcuttur.</a:t>
            </a:r>
          </a:p>
          <a:p>
            <a:endParaRPr lang="tr-TR"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Alt Bilgi Yer Tutucusu 3">
            <a:extLst>
              <a:ext uri="{FF2B5EF4-FFF2-40B4-BE49-F238E27FC236}">
                <a16:creationId xmlns:a16="http://schemas.microsoft.com/office/drawing/2014/main" id="{147A5997-FF47-4817-A0DA-45CD1C477EDF}"/>
              </a:ext>
            </a:extLst>
          </p:cNvPr>
          <p:cNvSpPr>
            <a:spLocks noGrp="1"/>
          </p:cNvSpPr>
          <p:nvPr>
            <p:ph type="ftr" sz="quarter" idx="11"/>
          </p:nvPr>
        </p:nvSpPr>
        <p:spPr>
          <a:xfrm>
            <a:off x="4038600" y="6356350"/>
            <a:ext cx="4114800" cy="365125"/>
          </a:xfrm>
        </p:spPr>
        <p:txBody>
          <a:bodyPr>
            <a:normAutofit/>
          </a:bodyPr>
          <a:lstStyle/>
          <a:p>
            <a:pPr>
              <a:spcAft>
                <a:spcPts val="600"/>
              </a:spcAft>
            </a:pPr>
            <a:r>
              <a:rPr lang="tr-TR"/>
              <a:t>www.qsi.com.tr</a:t>
            </a:r>
          </a:p>
        </p:txBody>
      </p:sp>
    </p:spTree>
    <p:extLst>
      <p:ext uri="{BB962C8B-B14F-4D97-AF65-F5344CB8AC3E}">
        <p14:creationId xmlns:p14="http://schemas.microsoft.com/office/powerpoint/2010/main" val="634987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5E12634-8B42-4013-B3B5-D9A80119EC21}"/>
              </a:ext>
            </a:extLst>
          </p:cNvPr>
          <p:cNvSpPr>
            <a:spLocks noGrp="1"/>
          </p:cNvSpPr>
          <p:nvPr>
            <p:ph type="title"/>
          </p:nvPr>
        </p:nvSpPr>
        <p:spPr>
          <a:xfrm>
            <a:off x="589560" y="856180"/>
            <a:ext cx="4560584" cy="1128068"/>
          </a:xfrm>
        </p:spPr>
        <p:txBody>
          <a:bodyPr anchor="ctr">
            <a:normAutofit/>
          </a:bodyPr>
          <a:lstStyle/>
          <a:p>
            <a:r>
              <a:rPr lang="tr" sz="2500" b="1">
                <a:latin typeface="Calibri"/>
              </a:rPr>
              <a:t>Uluslararası Şirketlerin İklim Değişikliği ile Mücadele Politikaları</a:t>
            </a:r>
            <a:endParaRPr lang="tr-TR" sz="2500"/>
          </a:p>
        </p:txBody>
      </p:sp>
      <p:grpSp>
        <p:nvGrpSpPr>
          <p:cNvPr id="137" name="Group 13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8" name="Rectangle 13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Rectangle 14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1E3D0598-F583-4A09-ADF9-0FDBC3EFBACF}"/>
              </a:ext>
            </a:extLst>
          </p:cNvPr>
          <p:cNvSpPr>
            <a:spLocks noGrp="1"/>
          </p:cNvSpPr>
          <p:nvPr>
            <p:ph idx="1"/>
          </p:nvPr>
        </p:nvSpPr>
        <p:spPr>
          <a:xfrm>
            <a:off x="590719" y="2330505"/>
            <a:ext cx="4559425" cy="3979585"/>
          </a:xfrm>
        </p:spPr>
        <p:txBody>
          <a:bodyPr anchor="ctr">
            <a:normAutofit/>
          </a:bodyPr>
          <a:lstStyle/>
          <a:p>
            <a:pPr marL="0" indent="0">
              <a:buNone/>
            </a:pPr>
            <a:r>
              <a:rPr lang="tr" sz="3200" dirty="0">
                <a:latin typeface="Calibri"/>
              </a:rPr>
              <a:t>Birçok uluslararası şirket ve yatırımcı, sıfır karbondan arındırmak, %100 yenilenebilir enerji kullanmak gibi hedefler belirlemektedir.</a:t>
            </a:r>
          </a:p>
        </p:txBody>
      </p:sp>
      <p:sp>
        <p:nvSpPr>
          <p:cNvPr id="143" name="Rectangle 14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ere&amp;#39;s what a world of net-zero carbon emissions looks like - National |  Globalnews.ca">
            <a:extLst>
              <a:ext uri="{FF2B5EF4-FFF2-40B4-BE49-F238E27FC236}">
                <a16:creationId xmlns:a16="http://schemas.microsoft.com/office/drawing/2014/main" id="{00D49CCF-7283-487C-AEE1-9E979F3658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18" r="16524" b="1"/>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
        <p:nvSpPr>
          <p:cNvPr id="4" name="Alt Bilgi Yer Tutucusu 3">
            <a:extLst>
              <a:ext uri="{FF2B5EF4-FFF2-40B4-BE49-F238E27FC236}">
                <a16:creationId xmlns:a16="http://schemas.microsoft.com/office/drawing/2014/main" id="{34DEB4B2-4072-4926-8DB6-32DA0B3F42D6}"/>
              </a:ext>
            </a:extLst>
          </p:cNvPr>
          <p:cNvSpPr>
            <a:spLocks noGrp="1"/>
          </p:cNvSpPr>
          <p:nvPr>
            <p:ph type="ftr" sz="quarter" idx="11"/>
          </p:nvPr>
        </p:nvSpPr>
        <p:spPr>
          <a:xfrm>
            <a:off x="5685810" y="6492240"/>
            <a:ext cx="3050866" cy="365125"/>
          </a:xfrm>
        </p:spPr>
        <p:txBody>
          <a:bodyPr>
            <a:normAutofit/>
          </a:bodyPr>
          <a:lstStyle/>
          <a:p>
            <a:pPr algn="l">
              <a:spcAft>
                <a:spcPts val="600"/>
              </a:spcAft>
            </a:pPr>
            <a:r>
              <a:rPr lang="tr-TR"/>
              <a:t>www.qsi.com.tr</a:t>
            </a:r>
          </a:p>
        </p:txBody>
      </p:sp>
      <p:pic>
        <p:nvPicPr>
          <p:cNvPr id="13" name="Resim 12">
            <a:extLst>
              <a:ext uri="{FF2B5EF4-FFF2-40B4-BE49-F238E27FC236}">
                <a16:creationId xmlns:a16="http://schemas.microsoft.com/office/drawing/2014/main" id="{1F72D8F6-5119-4050-A6A8-C5C4B4CABF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14" name="Resim 13">
            <a:extLst>
              <a:ext uri="{FF2B5EF4-FFF2-40B4-BE49-F238E27FC236}">
                <a16:creationId xmlns:a16="http://schemas.microsoft.com/office/drawing/2014/main" id="{800B7FE5-9D56-44AC-8DDA-D03EF7898D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4245157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Yuvarlatılmış Köşeler 6">
            <a:extLst>
              <a:ext uri="{FF2B5EF4-FFF2-40B4-BE49-F238E27FC236}">
                <a16:creationId xmlns:a16="http://schemas.microsoft.com/office/drawing/2014/main" id="{E31ADE9E-E561-4EA9-9E73-EDE6EF1C2CE4}"/>
              </a:ext>
            </a:extLst>
          </p:cNvPr>
          <p:cNvSpPr/>
          <p:nvPr/>
        </p:nvSpPr>
        <p:spPr>
          <a:xfrm>
            <a:off x="5402028" y="1874520"/>
            <a:ext cx="6461760" cy="3108960"/>
          </a:xfrm>
          <a:prstGeom prst="roundRect">
            <a:avLst/>
          </a:prstGeom>
          <a:solidFill>
            <a:schemeClr val="accent6">
              <a:lumMod val="75000"/>
              <a:alpha val="26000"/>
            </a:schemeClr>
          </a:solidFill>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Alt Bilgi Yer Tutucusu 3">
            <a:extLst>
              <a:ext uri="{FF2B5EF4-FFF2-40B4-BE49-F238E27FC236}">
                <a16:creationId xmlns:a16="http://schemas.microsoft.com/office/drawing/2014/main" id="{C531625B-1FB1-4F0A-8A2A-A29ECD3FDD61}"/>
              </a:ext>
            </a:extLst>
          </p:cNvPr>
          <p:cNvSpPr>
            <a:spLocks noGrp="1"/>
          </p:cNvSpPr>
          <p:nvPr>
            <p:ph type="ftr" sz="quarter" idx="11"/>
          </p:nvPr>
        </p:nvSpPr>
        <p:spPr/>
        <p:txBody>
          <a:bodyPr/>
          <a:lstStyle/>
          <a:p>
            <a:r>
              <a:rPr lang="tr-TR"/>
              <a:t>www.qsi.com.tr</a:t>
            </a:r>
          </a:p>
        </p:txBody>
      </p:sp>
      <p:pic>
        <p:nvPicPr>
          <p:cNvPr id="5" name="Resim 4">
            <a:extLst>
              <a:ext uri="{FF2B5EF4-FFF2-40B4-BE49-F238E27FC236}">
                <a16:creationId xmlns:a16="http://schemas.microsoft.com/office/drawing/2014/main" id="{CB8E98E2-356D-4614-8304-FEF9712B8641}"/>
              </a:ext>
            </a:extLst>
          </p:cNvPr>
          <p:cNvPicPr>
            <a:picLocks noChangeAspect="1"/>
          </p:cNvPicPr>
          <p:nvPr/>
        </p:nvPicPr>
        <p:blipFill>
          <a:blip r:embed="rId2"/>
          <a:stretch>
            <a:fillRect/>
          </a:stretch>
        </p:blipFill>
        <p:spPr>
          <a:xfrm>
            <a:off x="-166764" y="0"/>
            <a:ext cx="4824248" cy="6858000"/>
          </a:xfrm>
          <a:prstGeom prst="rect">
            <a:avLst/>
          </a:prstGeom>
        </p:spPr>
      </p:pic>
      <p:sp>
        <p:nvSpPr>
          <p:cNvPr id="6" name="İçerik Yer Tutucusu 2">
            <a:extLst>
              <a:ext uri="{FF2B5EF4-FFF2-40B4-BE49-F238E27FC236}">
                <a16:creationId xmlns:a16="http://schemas.microsoft.com/office/drawing/2014/main" id="{32FA8258-CA6E-4A71-82BF-CA791C4629FA}"/>
              </a:ext>
            </a:extLst>
          </p:cNvPr>
          <p:cNvSpPr txBox="1">
            <a:spLocks/>
          </p:cNvSpPr>
          <p:nvPr/>
        </p:nvSpPr>
        <p:spPr>
          <a:xfrm>
            <a:off x="5702853" y="2756434"/>
            <a:ext cx="5598160" cy="174463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tr-TR" sz="7200" b="1" dirty="0">
                <a:solidFill>
                  <a:schemeClr val="accent1">
                    <a:lumMod val="75000"/>
                  </a:schemeClr>
                </a:solidFill>
                <a:effectLst>
                  <a:outerShdw blurRad="50800" dist="38100" dir="2700000" algn="tl" rotWithShape="0">
                    <a:prstClr val="black">
                      <a:alpha val="40000"/>
                    </a:prstClr>
                  </a:outerShdw>
                </a:effectLst>
              </a:rPr>
              <a:t>Toplantıda </a:t>
            </a:r>
          </a:p>
          <a:p>
            <a:r>
              <a:rPr lang="tr-TR" sz="7200" b="1" dirty="0">
                <a:solidFill>
                  <a:schemeClr val="accent1">
                    <a:lumMod val="75000"/>
                  </a:schemeClr>
                </a:solidFill>
                <a:effectLst>
                  <a:outerShdw blurRad="50800" dist="38100" dir="2700000" algn="tl" rotWithShape="0">
                    <a:prstClr val="black">
                      <a:alpha val="40000"/>
                    </a:prstClr>
                  </a:outerShdw>
                </a:effectLst>
              </a:rPr>
              <a:t>Ele Alınacak Konular</a:t>
            </a:r>
          </a:p>
        </p:txBody>
      </p:sp>
    </p:spTree>
    <p:extLst>
      <p:ext uri="{BB962C8B-B14F-4D97-AF65-F5344CB8AC3E}">
        <p14:creationId xmlns:p14="http://schemas.microsoft.com/office/powerpoint/2010/main" val="1880509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Ford Motor Company - Vikipedi">
            <a:extLst>
              <a:ext uri="{FF2B5EF4-FFF2-40B4-BE49-F238E27FC236}">
                <a16:creationId xmlns:a16="http://schemas.microsoft.com/office/drawing/2014/main" id="{7B16CD71-66A3-4999-A536-8E9540C2BCC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64241" y="1910970"/>
            <a:ext cx="4105275" cy="1570267"/>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ABBDE7DD-7342-4CB6-8655-8FE8E2AC11E4}"/>
              </a:ext>
            </a:extLst>
          </p:cNvPr>
          <p:cNvSpPr>
            <a:spLocks noGrp="1"/>
          </p:cNvSpPr>
          <p:nvPr>
            <p:ph idx="1"/>
          </p:nvPr>
        </p:nvSpPr>
        <p:spPr>
          <a:xfrm>
            <a:off x="6388395" y="1013552"/>
            <a:ext cx="5653041" cy="5040114"/>
          </a:xfrm>
        </p:spPr>
        <p:txBody>
          <a:bodyPr anchor="t">
            <a:normAutofit/>
          </a:bodyPr>
          <a:lstStyle/>
          <a:p>
            <a:r>
              <a:rPr lang="tr" sz="3600" dirty="0">
                <a:latin typeface="Calibri"/>
              </a:rPr>
              <a:t>2035 tüm üretim tesislerinde %100 yenilenebilir enerji kullanımı</a:t>
            </a:r>
          </a:p>
          <a:p>
            <a:r>
              <a:rPr lang="tr" sz="3600" dirty="0">
                <a:latin typeface="Calibri"/>
              </a:rPr>
              <a:t>Geri dönüşüm odak alanlarından biri</a:t>
            </a:r>
          </a:p>
          <a:p>
            <a:r>
              <a:rPr lang="tr" sz="3600" dirty="0">
                <a:latin typeface="Calibri"/>
              </a:rPr>
              <a:t>2050 net sıfır karbon</a:t>
            </a:r>
          </a:p>
          <a:p>
            <a:endParaRPr lang="tr-TR" sz="3600" dirty="0"/>
          </a:p>
        </p:txBody>
      </p:sp>
      <p:sp>
        <p:nvSpPr>
          <p:cNvPr id="4" name="Alt Bilgi Yer Tutucusu 3">
            <a:extLst>
              <a:ext uri="{FF2B5EF4-FFF2-40B4-BE49-F238E27FC236}">
                <a16:creationId xmlns:a16="http://schemas.microsoft.com/office/drawing/2014/main" id="{29D69CFF-44E4-4A4E-AF26-DD8E042E376A}"/>
              </a:ext>
            </a:extLst>
          </p:cNvPr>
          <p:cNvSpPr>
            <a:spLocks noGrp="1"/>
          </p:cNvSpPr>
          <p:nvPr>
            <p:ph type="ftr" sz="quarter" idx="11"/>
          </p:nvPr>
        </p:nvSpPr>
        <p:spPr>
          <a:xfrm>
            <a:off x="6657173" y="6199632"/>
            <a:ext cx="5006336" cy="365125"/>
          </a:xfrm>
        </p:spPr>
        <p:txBody>
          <a:bodyPr>
            <a:normAutofit/>
          </a:bodyPr>
          <a:lstStyle/>
          <a:p>
            <a:pPr algn="l">
              <a:spcAft>
                <a:spcPts val="600"/>
              </a:spcAft>
            </a:pPr>
            <a:r>
              <a:rPr lang="tr-TR" sz="1100">
                <a:solidFill>
                  <a:schemeClr val="tx1">
                    <a:alpha val="80000"/>
                  </a:schemeClr>
                </a:solidFill>
              </a:rPr>
              <a:t>www.qsi.com.tr</a:t>
            </a:r>
          </a:p>
        </p:txBody>
      </p:sp>
      <p:pic>
        <p:nvPicPr>
          <p:cNvPr id="7" name="Resim 6">
            <a:extLst>
              <a:ext uri="{FF2B5EF4-FFF2-40B4-BE49-F238E27FC236}">
                <a16:creationId xmlns:a16="http://schemas.microsoft.com/office/drawing/2014/main" id="{CA4076BE-CDA7-46D0-85C5-D98C2F3065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8" name="Resim 7">
            <a:extLst>
              <a:ext uri="{FF2B5EF4-FFF2-40B4-BE49-F238E27FC236}">
                <a16:creationId xmlns:a16="http://schemas.microsoft.com/office/drawing/2014/main" id="{47CAC98B-B189-444A-B69C-B8C464AAB0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357796899"/>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a:extLst>
              <a:ext uri="{FF2B5EF4-FFF2-40B4-BE49-F238E27FC236}">
                <a16:creationId xmlns:a16="http://schemas.microsoft.com/office/drawing/2014/main" id="{1B836FB2-E567-4CC2-9C38-B1C641FC377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4241" y="643466"/>
            <a:ext cx="4105275" cy="4105275"/>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1EB8B25B-455D-4EDF-831B-70AF1A231106}"/>
              </a:ext>
            </a:extLst>
          </p:cNvPr>
          <p:cNvSpPr>
            <a:spLocks noGrp="1"/>
          </p:cNvSpPr>
          <p:nvPr>
            <p:ph idx="1"/>
          </p:nvPr>
        </p:nvSpPr>
        <p:spPr>
          <a:xfrm>
            <a:off x="6537023" y="1307586"/>
            <a:ext cx="5006336" cy="3181684"/>
          </a:xfrm>
        </p:spPr>
        <p:txBody>
          <a:bodyPr anchor="t">
            <a:normAutofit/>
          </a:bodyPr>
          <a:lstStyle/>
          <a:p>
            <a:r>
              <a:rPr lang="tr" sz="3200" dirty="0">
                <a:latin typeface="Calibri"/>
              </a:rPr>
              <a:t>2050 net sıfır hedefi 2030'da emisyonların %50 azaltılması </a:t>
            </a:r>
          </a:p>
          <a:p>
            <a:r>
              <a:rPr lang="tr" sz="3200" dirty="0">
                <a:latin typeface="Calibri"/>
              </a:rPr>
              <a:t>2022 itibariyle her yeni modelin elektrikli bir versiyonu olması</a:t>
            </a:r>
          </a:p>
          <a:p>
            <a:endParaRPr lang="tr-TR" sz="3200" dirty="0"/>
          </a:p>
        </p:txBody>
      </p:sp>
      <p:sp>
        <p:nvSpPr>
          <p:cNvPr id="4" name="Alt Bilgi Yer Tutucusu 3">
            <a:extLst>
              <a:ext uri="{FF2B5EF4-FFF2-40B4-BE49-F238E27FC236}">
                <a16:creationId xmlns:a16="http://schemas.microsoft.com/office/drawing/2014/main" id="{BCA6851E-8851-40FA-8E7F-5FFB8A1224DE}"/>
              </a:ext>
            </a:extLst>
          </p:cNvPr>
          <p:cNvSpPr>
            <a:spLocks noGrp="1"/>
          </p:cNvSpPr>
          <p:nvPr>
            <p:ph type="ftr" sz="quarter" idx="11"/>
          </p:nvPr>
        </p:nvSpPr>
        <p:spPr>
          <a:xfrm>
            <a:off x="6657173" y="6199632"/>
            <a:ext cx="5006336" cy="365125"/>
          </a:xfrm>
        </p:spPr>
        <p:txBody>
          <a:bodyPr>
            <a:normAutofit/>
          </a:bodyPr>
          <a:lstStyle/>
          <a:p>
            <a:pPr algn="l">
              <a:spcAft>
                <a:spcPts val="600"/>
              </a:spcAft>
            </a:pPr>
            <a:r>
              <a:rPr lang="tr-TR" sz="1100">
                <a:solidFill>
                  <a:schemeClr val="tx1">
                    <a:alpha val="80000"/>
                  </a:schemeClr>
                </a:solidFill>
              </a:rPr>
              <a:t>www.qsi.com.tr</a:t>
            </a:r>
          </a:p>
        </p:txBody>
      </p:sp>
      <p:pic>
        <p:nvPicPr>
          <p:cNvPr id="7" name="Resim 6">
            <a:extLst>
              <a:ext uri="{FF2B5EF4-FFF2-40B4-BE49-F238E27FC236}">
                <a16:creationId xmlns:a16="http://schemas.microsoft.com/office/drawing/2014/main" id="{8E2C4178-0297-48D0-8BCC-21AA6197A1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04186"/>
            <a:ext cx="1714962" cy="524557"/>
          </a:xfrm>
          <a:prstGeom prst="rect">
            <a:avLst/>
          </a:prstGeom>
        </p:spPr>
      </p:pic>
      <p:pic>
        <p:nvPicPr>
          <p:cNvPr id="8" name="Resim 7">
            <a:extLst>
              <a:ext uri="{FF2B5EF4-FFF2-40B4-BE49-F238E27FC236}">
                <a16:creationId xmlns:a16="http://schemas.microsoft.com/office/drawing/2014/main" id="{9F6CF13D-202F-42B8-9B22-F1FAACA852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18070"/>
            <a:ext cx="1176024" cy="646813"/>
          </a:xfrm>
          <a:prstGeom prst="rect">
            <a:avLst/>
          </a:prstGeom>
        </p:spPr>
      </p:pic>
    </p:spTree>
    <p:extLst>
      <p:ext uri="{BB962C8B-B14F-4D97-AF65-F5344CB8AC3E}">
        <p14:creationId xmlns:p14="http://schemas.microsoft.com/office/powerpoint/2010/main" val="392939402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2FEF7F-8447-427B-9D26-6F72F79FA0C8}"/>
              </a:ext>
            </a:extLst>
          </p:cNvPr>
          <p:cNvSpPr>
            <a:spLocks noGrp="1"/>
          </p:cNvSpPr>
          <p:nvPr>
            <p:ph type="title"/>
          </p:nvPr>
        </p:nvSpPr>
        <p:spPr>
          <a:xfrm>
            <a:off x="7052310" y="585216"/>
            <a:ext cx="4766310" cy="3678174"/>
          </a:xfrm>
        </p:spPr>
        <p:txBody>
          <a:bodyPr vert="horz" lIns="91440" tIns="45720" rIns="91440" bIns="45720" rtlCol="0" anchor="b">
            <a:normAutofit/>
          </a:bodyPr>
          <a:lstStyle/>
          <a:p>
            <a:r>
              <a:rPr lang="en-US" sz="4600" b="1" kern="1200" dirty="0" err="1">
                <a:solidFill>
                  <a:schemeClr val="tx1"/>
                </a:solidFill>
                <a:latin typeface="+mj-lt"/>
                <a:ea typeface="+mj-ea"/>
                <a:cs typeface="+mj-cs"/>
              </a:rPr>
              <a:t>Özetle</a:t>
            </a:r>
            <a:r>
              <a:rPr lang="en-US" sz="4600" kern="1200" dirty="0">
                <a:solidFill>
                  <a:schemeClr val="tx1"/>
                </a:solidFill>
                <a:latin typeface="+mj-lt"/>
                <a:ea typeface="+mj-ea"/>
                <a:cs typeface="+mj-cs"/>
              </a:rPr>
              <a:t>; </a:t>
            </a:r>
            <a:r>
              <a:rPr lang="en-US" sz="4600" b="1" kern="1200" dirty="0">
                <a:solidFill>
                  <a:schemeClr val="tx1"/>
                </a:solidFill>
                <a:latin typeface="+mj-lt"/>
                <a:ea typeface="+mj-ea"/>
                <a:cs typeface="+mj-cs"/>
              </a:rPr>
              <a:t>Global </a:t>
            </a:r>
            <a:r>
              <a:rPr lang="en-US" sz="4600" b="1" kern="1200" dirty="0" err="1">
                <a:solidFill>
                  <a:schemeClr val="tx1"/>
                </a:solidFill>
                <a:latin typeface="+mj-lt"/>
                <a:ea typeface="+mj-ea"/>
                <a:cs typeface="+mj-cs"/>
              </a:rPr>
              <a:t>Ticarette</a:t>
            </a:r>
            <a:r>
              <a:rPr lang="en-US" sz="4600" b="1" kern="1200" dirty="0">
                <a:solidFill>
                  <a:schemeClr val="tx1"/>
                </a:solidFill>
                <a:latin typeface="+mj-lt"/>
                <a:ea typeface="+mj-ea"/>
                <a:cs typeface="+mj-cs"/>
              </a:rPr>
              <a:t> </a:t>
            </a:r>
            <a:r>
              <a:rPr lang="en-US" sz="4600" b="1" kern="1200" dirty="0" err="1">
                <a:solidFill>
                  <a:schemeClr val="tx1"/>
                </a:solidFill>
                <a:latin typeface="+mj-lt"/>
                <a:ea typeface="+mj-ea"/>
                <a:cs typeface="+mj-cs"/>
              </a:rPr>
              <a:t>Yeşil</a:t>
            </a:r>
            <a:r>
              <a:rPr lang="en-US" sz="4600" b="1" kern="1200" dirty="0">
                <a:solidFill>
                  <a:schemeClr val="tx1"/>
                </a:solidFill>
                <a:latin typeface="+mj-lt"/>
                <a:ea typeface="+mj-ea"/>
                <a:cs typeface="+mj-cs"/>
              </a:rPr>
              <a:t> </a:t>
            </a:r>
            <a:r>
              <a:rPr lang="en-US" sz="4600" b="1" kern="1200" dirty="0" err="1">
                <a:solidFill>
                  <a:schemeClr val="tx1"/>
                </a:solidFill>
                <a:latin typeface="+mj-lt"/>
                <a:ea typeface="+mj-ea"/>
                <a:cs typeface="+mj-cs"/>
              </a:rPr>
              <a:t>Dönüşüm</a:t>
            </a:r>
            <a:r>
              <a:rPr lang="en-US" sz="4600" b="1" kern="1200" dirty="0">
                <a:solidFill>
                  <a:schemeClr val="tx1"/>
                </a:solidFill>
                <a:latin typeface="+mj-lt"/>
                <a:ea typeface="+mj-ea"/>
                <a:cs typeface="+mj-cs"/>
              </a:rPr>
              <a:t> </a:t>
            </a:r>
            <a:r>
              <a:rPr lang="en-US" sz="4600" b="1" kern="1200" dirty="0" err="1">
                <a:solidFill>
                  <a:schemeClr val="tx1"/>
                </a:solidFill>
                <a:latin typeface="+mj-lt"/>
                <a:ea typeface="+mj-ea"/>
                <a:cs typeface="+mj-cs"/>
              </a:rPr>
              <a:t>Yaşanıyor</a:t>
            </a:r>
            <a:endParaRPr lang="en-US" sz="4600" b="1" kern="1200" dirty="0">
              <a:solidFill>
                <a:schemeClr val="tx1"/>
              </a:solidFill>
              <a:latin typeface="+mj-lt"/>
              <a:ea typeface="+mj-ea"/>
              <a:cs typeface="+mj-cs"/>
            </a:endParaRPr>
          </a:p>
        </p:txBody>
      </p:sp>
      <p:sp>
        <p:nvSpPr>
          <p:cNvPr id="135" name="Rectangle 134">
            <a:extLst>
              <a:ext uri="{FF2B5EF4-FFF2-40B4-BE49-F238E27FC236}">
                <a16:creationId xmlns:a16="http://schemas.microsoft.com/office/drawing/2014/main" id="{EC6EED90-307A-4AAC-97CD-CF1D49B822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Çevre Politikamız – ALEMDAR HOLDiNG">
            <a:extLst>
              <a:ext uri="{FF2B5EF4-FFF2-40B4-BE49-F238E27FC236}">
                <a16:creationId xmlns:a16="http://schemas.microsoft.com/office/drawing/2014/main" id="{1C26F2E6-448D-4381-8D6C-9436F8AFD19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713" r="1" b="1"/>
          <a:stretch/>
        </p:blipFill>
        <p:spPr bwMode="auto">
          <a:xfrm>
            <a:off x="1185038" y="585217"/>
            <a:ext cx="5707123" cy="5568696"/>
          </a:xfrm>
          <a:prstGeom prst="rect">
            <a:avLst/>
          </a:prstGeom>
          <a:noFill/>
          <a:extLst>
            <a:ext uri="{909E8E84-426E-40DD-AFC4-6F175D3DCCD1}">
              <a14:hiddenFill xmlns:a14="http://schemas.microsoft.com/office/drawing/2010/main">
                <a:solidFill>
                  <a:srgbClr val="FFFFFF"/>
                </a:solidFill>
              </a14:hiddenFill>
            </a:ext>
          </a:extLst>
        </p:spPr>
      </p:pic>
      <p:sp>
        <p:nvSpPr>
          <p:cNvPr id="4" name="Alt Bilgi Yer Tutucusu 3">
            <a:extLst>
              <a:ext uri="{FF2B5EF4-FFF2-40B4-BE49-F238E27FC236}">
                <a16:creationId xmlns:a16="http://schemas.microsoft.com/office/drawing/2014/main" id="{9891F9BA-0BDB-4BE2-947D-6BFCF3C465B5}"/>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sz="1200" kern="1200">
                <a:solidFill>
                  <a:schemeClr val="tx1">
                    <a:tint val="75000"/>
                  </a:schemeClr>
                </a:solidFill>
                <a:latin typeface="+mn-lt"/>
                <a:ea typeface="+mn-ea"/>
                <a:cs typeface="+mn-cs"/>
              </a:rPr>
              <a:t>www.qsi.com.tr</a:t>
            </a:r>
          </a:p>
        </p:txBody>
      </p:sp>
      <p:pic>
        <p:nvPicPr>
          <p:cNvPr id="6" name="Resim 5">
            <a:extLst>
              <a:ext uri="{FF2B5EF4-FFF2-40B4-BE49-F238E27FC236}">
                <a16:creationId xmlns:a16="http://schemas.microsoft.com/office/drawing/2014/main" id="{2F463111-B4B5-4099-9564-E5E8DA97DA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41894"/>
            <a:ext cx="1714962" cy="524557"/>
          </a:xfrm>
          <a:prstGeom prst="rect">
            <a:avLst/>
          </a:prstGeom>
        </p:spPr>
      </p:pic>
      <p:pic>
        <p:nvPicPr>
          <p:cNvPr id="7" name="Resim 6">
            <a:extLst>
              <a:ext uri="{FF2B5EF4-FFF2-40B4-BE49-F238E27FC236}">
                <a16:creationId xmlns:a16="http://schemas.microsoft.com/office/drawing/2014/main" id="{E2215AE3-D314-4E84-8394-56927295FA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19638"/>
            <a:ext cx="1176024" cy="646813"/>
          </a:xfrm>
          <a:prstGeom prst="rect">
            <a:avLst/>
          </a:prstGeom>
        </p:spPr>
      </p:pic>
    </p:spTree>
    <p:extLst>
      <p:ext uri="{BB962C8B-B14F-4D97-AF65-F5344CB8AC3E}">
        <p14:creationId xmlns:p14="http://schemas.microsoft.com/office/powerpoint/2010/main" val="2144562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CA01DA-FD91-4C0C-A000-A9D6295179DF}"/>
              </a:ext>
            </a:extLst>
          </p:cNvPr>
          <p:cNvSpPr>
            <a:spLocks noGrp="1"/>
          </p:cNvSpPr>
          <p:nvPr>
            <p:ph type="title"/>
          </p:nvPr>
        </p:nvSpPr>
        <p:spPr>
          <a:xfrm>
            <a:off x="4965430" y="629268"/>
            <a:ext cx="6586491" cy="1286160"/>
          </a:xfrm>
        </p:spPr>
        <p:txBody>
          <a:bodyPr anchor="b">
            <a:normAutofit/>
          </a:bodyPr>
          <a:lstStyle/>
          <a:p>
            <a:r>
              <a:rPr lang="tr-TR" sz="4100" b="1" dirty="0">
                <a:solidFill>
                  <a:schemeClr val="accent6">
                    <a:lumMod val="75000"/>
                  </a:schemeClr>
                </a:solidFill>
                <a:latin typeface="+mn-lt"/>
              </a:rPr>
              <a:t>Yeşil Dönüşüm ve Sürdürülebilir Kalkınma</a:t>
            </a:r>
          </a:p>
        </p:txBody>
      </p:sp>
      <p:sp>
        <p:nvSpPr>
          <p:cNvPr id="3" name="İçerik Yer Tutucusu 2">
            <a:extLst>
              <a:ext uri="{FF2B5EF4-FFF2-40B4-BE49-F238E27FC236}">
                <a16:creationId xmlns:a16="http://schemas.microsoft.com/office/drawing/2014/main" id="{12BEE802-279A-4D41-A65E-C172A08774DC}"/>
              </a:ext>
            </a:extLst>
          </p:cNvPr>
          <p:cNvSpPr>
            <a:spLocks noGrp="1"/>
          </p:cNvSpPr>
          <p:nvPr>
            <p:ph idx="1"/>
          </p:nvPr>
        </p:nvSpPr>
        <p:spPr>
          <a:xfrm>
            <a:off x="4965431" y="2438400"/>
            <a:ext cx="7013209" cy="3785419"/>
          </a:xfrm>
        </p:spPr>
        <p:txBody>
          <a:bodyPr>
            <a:normAutofit/>
          </a:bodyPr>
          <a:lstStyle/>
          <a:p>
            <a:pPr marL="0" indent="0">
              <a:buNone/>
            </a:pPr>
            <a:r>
              <a:rPr lang="tr-TR" sz="3200" dirty="0"/>
              <a:t>Tüm Ülkelerin ve Uluslararası Kurumların bir biri ardına açıkladığı Yeşil Dönüşüm ve Sürdürülebilir Kalkınma Hedefleri karşısında hiçbir aksiyon almadan beklemek işletmemiz için </a:t>
            </a:r>
            <a:r>
              <a:rPr lang="tr-TR" sz="3200" b="1" dirty="0"/>
              <a:t>akılcı bir çözüm mü?</a:t>
            </a:r>
          </a:p>
        </p:txBody>
      </p:sp>
      <p:pic>
        <p:nvPicPr>
          <p:cNvPr id="12290" name="Picture 2" descr="Top-9 Green Business Ideas for Startup Entrepreneurs">
            <a:extLst>
              <a:ext uri="{FF2B5EF4-FFF2-40B4-BE49-F238E27FC236}">
                <a16:creationId xmlns:a16="http://schemas.microsoft.com/office/drawing/2014/main" id="{8DFC414F-0A21-46A7-A12E-4DA5EBCBC1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326" r="10682"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CC439"/>
            </a:solidFill>
          </a:ln>
        </p:spPr>
        <p:style>
          <a:lnRef idx="1">
            <a:schemeClr val="accent1"/>
          </a:lnRef>
          <a:fillRef idx="0">
            <a:schemeClr val="accent1"/>
          </a:fillRef>
          <a:effectRef idx="0">
            <a:schemeClr val="accent1"/>
          </a:effectRef>
          <a:fontRef idx="minor">
            <a:schemeClr val="tx1"/>
          </a:fontRef>
        </p:style>
      </p:cxnSp>
      <p:sp>
        <p:nvSpPr>
          <p:cNvPr id="4" name="Alt Bilgi Yer Tutucusu 3">
            <a:extLst>
              <a:ext uri="{FF2B5EF4-FFF2-40B4-BE49-F238E27FC236}">
                <a16:creationId xmlns:a16="http://schemas.microsoft.com/office/drawing/2014/main" id="{228BA2DA-7699-48A5-A54B-CAFB3A05ACB4}"/>
              </a:ext>
            </a:extLst>
          </p:cNvPr>
          <p:cNvSpPr>
            <a:spLocks noGrp="1"/>
          </p:cNvSpPr>
          <p:nvPr>
            <p:ph type="ftr" sz="quarter" idx="11"/>
          </p:nvPr>
        </p:nvSpPr>
        <p:spPr>
          <a:xfrm>
            <a:off x="4965430" y="6356350"/>
            <a:ext cx="4139134" cy="365125"/>
          </a:xfrm>
        </p:spPr>
        <p:txBody>
          <a:bodyPr>
            <a:normAutofit/>
          </a:bodyPr>
          <a:lstStyle/>
          <a:p>
            <a:pPr algn="l">
              <a:spcAft>
                <a:spcPts val="600"/>
              </a:spcAft>
            </a:pPr>
            <a:r>
              <a:rPr lang="tr-TR"/>
              <a:t>www.qsi.com.tr</a:t>
            </a:r>
          </a:p>
        </p:txBody>
      </p:sp>
      <p:pic>
        <p:nvPicPr>
          <p:cNvPr id="7" name="Resim 6">
            <a:extLst>
              <a:ext uri="{FF2B5EF4-FFF2-40B4-BE49-F238E27FC236}">
                <a16:creationId xmlns:a16="http://schemas.microsoft.com/office/drawing/2014/main" id="{AFFD9923-B91F-4EC1-A6E6-C9511EECAC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8" name="Resim 7">
            <a:extLst>
              <a:ext uri="{FF2B5EF4-FFF2-40B4-BE49-F238E27FC236}">
                <a16:creationId xmlns:a16="http://schemas.microsoft.com/office/drawing/2014/main" id="{EEB051D9-35A1-48EF-8A57-35326F4801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2775690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5"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9" name="Freeform: Shape 18">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Başlık 1">
            <a:extLst>
              <a:ext uri="{FF2B5EF4-FFF2-40B4-BE49-F238E27FC236}">
                <a16:creationId xmlns:a16="http://schemas.microsoft.com/office/drawing/2014/main" id="{BD1A2B34-E84F-4070-BEA8-DE7A795FC7B2}"/>
              </a:ext>
            </a:extLst>
          </p:cNvPr>
          <p:cNvSpPr>
            <a:spLocks noGrp="1"/>
          </p:cNvSpPr>
          <p:nvPr>
            <p:ph type="title"/>
          </p:nvPr>
        </p:nvSpPr>
        <p:spPr>
          <a:xfrm>
            <a:off x="786385" y="841249"/>
            <a:ext cx="5129600" cy="1970532"/>
          </a:xfrm>
        </p:spPr>
        <p:txBody>
          <a:bodyPr anchor="ctr">
            <a:normAutofit/>
          </a:bodyPr>
          <a:lstStyle/>
          <a:p>
            <a:pPr algn="ctr"/>
            <a:r>
              <a:rPr lang="tr-TR" sz="4800" b="1" dirty="0"/>
              <a:t>AB YEŞİL MUTABAKAT</a:t>
            </a:r>
          </a:p>
        </p:txBody>
      </p:sp>
      <p:sp>
        <p:nvSpPr>
          <p:cNvPr id="4" name="Alt Bilgi Yer Tutucusu 3">
            <a:extLst>
              <a:ext uri="{FF2B5EF4-FFF2-40B4-BE49-F238E27FC236}">
                <a16:creationId xmlns:a16="http://schemas.microsoft.com/office/drawing/2014/main" id="{EC37F764-00CF-47A1-B5A7-89FA10F44238}"/>
              </a:ext>
            </a:extLst>
          </p:cNvPr>
          <p:cNvSpPr>
            <a:spLocks noGrp="1"/>
          </p:cNvSpPr>
          <p:nvPr>
            <p:ph type="ftr" sz="quarter" idx="11"/>
          </p:nvPr>
        </p:nvSpPr>
        <p:spPr>
          <a:xfrm rot="5400000">
            <a:off x="10231309" y="4223701"/>
            <a:ext cx="3657600" cy="257685"/>
          </a:xfrm>
        </p:spPr>
        <p:txBody>
          <a:bodyPr anchor="ctr">
            <a:normAutofit/>
          </a:bodyPr>
          <a:lstStyle/>
          <a:p>
            <a:pPr>
              <a:spcAft>
                <a:spcPts val="600"/>
              </a:spcAft>
            </a:pPr>
            <a:r>
              <a:rPr lang="tr-TR" sz="1000" dirty="0">
                <a:solidFill>
                  <a:schemeClr val="tx2"/>
                </a:solidFill>
              </a:rPr>
              <a:t>www.qsi.com.tr</a:t>
            </a:r>
          </a:p>
        </p:txBody>
      </p:sp>
      <p:graphicFrame>
        <p:nvGraphicFramePr>
          <p:cNvPr id="8" name="İçerik Yer Tutucusu 2">
            <a:extLst>
              <a:ext uri="{FF2B5EF4-FFF2-40B4-BE49-F238E27FC236}">
                <a16:creationId xmlns:a16="http://schemas.microsoft.com/office/drawing/2014/main" id="{B25250B2-F08B-46A4-9DC5-0F053DD4C69C}"/>
              </a:ext>
            </a:extLst>
          </p:cNvPr>
          <p:cNvGraphicFramePr>
            <a:graphicFrameLocks noGrp="1"/>
          </p:cNvGraphicFramePr>
          <p:nvPr>
            <p:ph idx="1"/>
            <p:extLst>
              <p:ext uri="{D42A27DB-BD31-4B8C-83A1-F6EECF244321}">
                <p14:modId xmlns:p14="http://schemas.microsoft.com/office/powerpoint/2010/main" val="2036833079"/>
              </p:ext>
            </p:extLst>
          </p:nvPr>
        </p:nvGraphicFramePr>
        <p:xfrm>
          <a:off x="6525627" y="187287"/>
          <a:ext cx="5262421" cy="6533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 name="Resim 25">
            <a:extLst>
              <a:ext uri="{FF2B5EF4-FFF2-40B4-BE49-F238E27FC236}">
                <a16:creationId xmlns:a16="http://schemas.microsoft.com/office/drawing/2014/main" id="{472A2D2F-5484-4F5E-9BB5-4093A84BA62E}"/>
              </a:ext>
            </a:extLst>
          </p:cNvPr>
          <p:cNvPicPr>
            <a:picLocks noChangeAspect="1"/>
          </p:cNvPicPr>
          <p:nvPr/>
        </p:nvPicPr>
        <p:blipFill>
          <a:blip r:embed="rId7"/>
          <a:stretch>
            <a:fillRect/>
          </a:stretch>
        </p:blipFill>
        <p:spPr>
          <a:xfrm>
            <a:off x="19556" y="3058792"/>
            <a:ext cx="6177282" cy="2376868"/>
          </a:xfrm>
          <a:prstGeom prst="rect">
            <a:avLst/>
          </a:prstGeom>
        </p:spPr>
      </p:pic>
    </p:spTree>
    <p:extLst>
      <p:ext uri="{BB962C8B-B14F-4D97-AF65-F5344CB8AC3E}">
        <p14:creationId xmlns:p14="http://schemas.microsoft.com/office/powerpoint/2010/main" val="2052282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C30859C-7EFD-4ECB-B0B5-8FE1A03973B0}"/>
              </a:ext>
            </a:extLst>
          </p:cNvPr>
          <p:cNvSpPr>
            <a:spLocks noGrp="1"/>
          </p:cNvSpPr>
          <p:nvPr>
            <p:ph type="title"/>
          </p:nvPr>
        </p:nvSpPr>
        <p:spPr>
          <a:xfrm>
            <a:off x="355197" y="856180"/>
            <a:ext cx="5243248" cy="1128068"/>
          </a:xfrm>
        </p:spPr>
        <p:txBody>
          <a:bodyPr anchor="ctr">
            <a:normAutofit/>
          </a:bodyPr>
          <a:lstStyle/>
          <a:p>
            <a:r>
              <a:rPr lang="tr-TR" sz="3700" b="1" dirty="0"/>
              <a:t>Yeşil mutabakat Ana Hedef</a:t>
            </a:r>
          </a:p>
        </p:txBody>
      </p:sp>
      <p:grpSp>
        <p:nvGrpSpPr>
          <p:cNvPr id="27" name="Group 2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8" name="Rectangle 2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61C638B0-CAF6-40E8-B316-9118C850C26B}"/>
              </a:ext>
            </a:extLst>
          </p:cNvPr>
          <p:cNvSpPr>
            <a:spLocks noGrp="1"/>
          </p:cNvSpPr>
          <p:nvPr>
            <p:ph idx="1"/>
          </p:nvPr>
        </p:nvSpPr>
        <p:spPr>
          <a:xfrm>
            <a:off x="355197" y="2382012"/>
            <a:ext cx="4794948" cy="3928078"/>
          </a:xfrm>
        </p:spPr>
        <p:txBody>
          <a:bodyPr anchor="ctr">
            <a:normAutofit fontScale="92500" lnSpcReduction="10000"/>
          </a:bodyPr>
          <a:lstStyle/>
          <a:p>
            <a:pPr marL="0" indent="0">
              <a:buNone/>
            </a:pPr>
            <a:r>
              <a:rPr lang="en-US" sz="2400" b="0" i="0" dirty="0" err="1">
                <a:effectLst/>
              </a:rPr>
              <a:t>Avrupa'yı</a:t>
            </a:r>
            <a:r>
              <a:rPr lang="en-US" sz="2400" b="0" i="0" dirty="0">
                <a:effectLst/>
              </a:rPr>
              <a:t> </a:t>
            </a:r>
            <a:r>
              <a:rPr lang="en-US" sz="2400" b="0" i="0" dirty="0" err="1">
                <a:effectLst/>
              </a:rPr>
              <a:t>dünyanın</a:t>
            </a:r>
            <a:r>
              <a:rPr lang="en-US" sz="2400" b="0" i="0" dirty="0">
                <a:effectLst/>
              </a:rPr>
              <a:t> ilk </a:t>
            </a:r>
            <a:r>
              <a:rPr lang="en-US" sz="2400" b="0" i="0" dirty="0" err="1">
                <a:effectLst/>
              </a:rPr>
              <a:t>iklim</a:t>
            </a:r>
            <a:r>
              <a:rPr lang="en-US" sz="2400" b="0" i="0" dirty="0">
                <a:effectLst/>
              </a:rPr>
              <a:t> </a:t>
            </a:r>
            <a:r>
              <a:rPr lang="en-US" sz="2400" b="0" i="0" dirty="0" err="1">
                <a:effectLst/>
              </a:rPr>
              <a:t>nötr</a:t>
            </a:r>
            <a:r>
              <a:rPr lang="en-US" sz="2400" b="0" i="0" dirty="0">
                <a:effectLst/>
              </a:rPr>
              <a:t> </a:t>
            </a:r>
            <a:r>
              <a:rPr lang="en-US" sz="2400" b="0" i="0" dirty="0" err="1">
                <a:effectLst/>
              </a:rPr>
              <a:t>kıtası</a:t>
            </a:r>
            <a:r>
              <a:rPr lang="en-US" sz="2400" b="0" i="0" dirty="0">
                <a:effectLst/>
              </a:rPr>
              <a:t> </a:t>
            </a:r>
            <a:r>
              <a:rPr lang="en-US" sz="2400" b="0" i="0" dirty="0" err="1">
                <a:effectLst/>
              </a:rPr>
              <a:t>yapmak</a:t>
            </a:r>
            <a:r>
              <a:rPr lang="tr-TR" sz="2400" b="0" i="0" dirty="0">
                <a:effectLst/>
                <a:latin typeface="Roboto" panose="02000000000000000000" pitchFamily="2" charset="0"/>
              </a:rPr>
              <a:t>;</a:t>
            </a:r>
          </a:p>
          <a:p>
            <a:pPr marL="0" indent="0">
              <a:buNone/>
            </a:pPr>
            <a:endParaRPr lang="tr-TR" sz="2400" b="0" i="0" dirty="0">
              <a:effectLst/>
              <a:latin typeface="Roboto" panose="02000000000000000000" pitchFamily="2" charset="0"/>
            </a:endParaRPr>
          </a:p>
          <a:p>
            <a:pPr lvl="1"/>
            <a:r>
              <a:rPr lang="tr-TR" b="0" i="0" dirty="0">
                <a:effectLst/>
                <a:latin typeface="Dentons"/>
              </a:rPr>
              <a:t>2030’a kadar karbon </a:t>
            </a:r>
            <a:r>
              <a:rPr lang="tr-TR" b="0" i="0" dirty="0" err="1">
                <a:effectLst/>
                <a:latin typeface="Dentons"/>
              </a:rPr>
              <a:t>salımını</a:t>
            </a:r>
            <a:r>
              <a:rPr lang="tr-TR" b="0" i="0" dirty="0">
                <a:effectLst/>
                <a:latin typeface="Dentons"/>
              </a:rPr>
              <a:t> 1990’a kıyasla </a:t>
            </a:r>
            <a:r>
              <a:rPr lang="tr-TR" b="1" i="0" dirty="0">
                <a:effectLst/>
                <a:latin typeface="Dentons"/>
              </a:rPr>
              <a:t>%55 oranında azaltma</a:t>
            </a:r>
            <a:r>
              <a:rPr lang="tr-TR" b="0" i="0" dirty="0">
                <a:effectLst/>
                <a:latin typeface="Dentons"/>
              </a:rPr>
              <a:t>, </a:t>
            </a:r>
          </a:p>
          <a:p>
            <a:pPr lvl="1"/>
            <a:r>
              <a:rPr lang="tr-TR" b="0" i="0" dirty="0">
                <a:effectLst/>
                <a:latin typeface="Dentons"/>
              </a:rPr>
              <a:t>2050’de ise karbon </a:t>
            </a:r>
            <a:r>
              <a:rPr lang="tr-TR" b="0" i="0" dirty="0" err="1">
                <a:effectLst/>
                <a:latin typeface="Dentons"/>
              </a:rPr>
              <a:t>salımını</a:t>
            </a:r>
            <a:r>
              <a:rPr lang="tr-TR" b="0" i="0" dirty="0">
                <a:effectLst/>
                <a:latin typeface="Dentons"/>
              </a:rPr>
              <a:t> </a:t>
            </a:r>
            <a:r>
              <a:rPr lang="tr-TR" b="1" i="0" dirty="0">
                <a:effectLst/>
                <a:latin typeface="Dentons"/>
              </a:rPr>
              <a:t>sıfıra indirme</a:t>
            </a:r>
            <a:r>
              <a:rPr lang="tr-TR" b="0" i="0" dirty="0">
                <a:effectLst/>
                <a:latin typeface="Dentons"/>
              </a:rPr>
              <a:t>, </a:t>
            </a:r>
          </a:p>
          <a:p>
            <a:pPr marL="457200" lvl="1" indent="0">
              <a:buNone/>
            </a:pPr>
            <a:endParaRPr lang="tr-TR" b="0" i="0" dirty="0">
              <a:effectLst/>
              <a:latin typeface="Dentons"/>
            </a:endParaRPr>
          </a:p>
          <a:p>
            <a:pPr marL="0" indent="0">
              <a:buNone/>
            </a:pPr>
            <a:r>
              <a:rPr lang="tr-TR" sz="2400" b="0" i="0" dirty="0">
                <a:effectLst/>
                <a:latin typeface="Dentons"/>
              </a:rPr>
              <a:t>Bu hedeflere ulaşabilmek için kademeli olarak yeni </a:t>
            </a:r>
            <a:r>
              <a:rPr lang="tr-TR" sz="2400" b="0" i="0" dirty="0" err="1">
                <a:effectLst/>
                <a:latin typeface="Dentons"/>
              </a:rPr>
              <a:t>sektörel</a:t>
            </a:r>
            <a:r>
              <a:rPr lang="tr-TR" sz="2400" b="0" i="0" dirty="0">
                <a:effectLst/>
                <a:latin typeface="Dentons"/>
              </a:rPr>
              <a:t> kriterler, vergiler ve iş modellerinin uygulamaya konulması.</a:t>
            </a:r>
            <a:endParaRPr lang="tr-TR" sz="2400" dirty="0"/>
          </a:p>
        </p:txBody>
      </p:sp>
      <p:sp>
        <p:nvSpPr>
          <p:cNvPr id="33" name="Rectangle 3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sim 5">
            <a:extLst>
              <a:ext uri="{FF2B5EF4-FFF2-40B4-BE49-F238E27FC236}">
                <a16:creationId xmlns:a16="http://schemas.microsoft.com/office/drawing/2014/main" id="{D874B43F-9EDE-403A-A2FE-CC564D0CE923}"/>
              </a:ext>
            </a:extLst>
          </p:cNvPr>
          <p:cNvPicPr>
            <a:picLocks noChangeAspect="1"/>
          </p:cNvPicPr>
          <p:nvPr/>
        </p:nvPicPr>
        <p:blipFill rotWithShape="1">
          <a:blip r:embed="rId2">
            <a:extLst>
              <a:ext uri="{28A0092B-C50C-407E-A947-70E740481C1C}">
                <a14:useLocalDpi xmlns:a14="http://schemas.microsoft.com/office/drawing/2010/main" val="0"/>
              </a:ext>
            </a:extLst>
          </a:blip>
          <a:srcRect l="6570" r="16061"/>
          <a:stretch/>
        </p:blipFill>
        <p:spPr>
          <a:xfrm>
            <a:off x="5977788" y="799352"/>
            <a:ext cx="5425410" cy="5259296"/>
          </a:xfrm>
          <a:prstGeom prst="rect">
            <a:avLst/>
          </a:prstGeom>
        </p:spPr>
      </p:pic>
      <p:sp>
        <p:nvSpPr>
          <p:cNvPr id="4" name="Alt Bilgi Yer Tutucusu 3">
            <a:extLst>
              <a:ext uri="{FF2B5EF4-FFF2-40B4-BE49-F238E27FC236}">
                <a16:creationId xmlns:a16="http://schemas.microsoft.com/office/drawing/2014/main" id="{27B3499B-10D0-498F-BD05-C9805BEB074A}"/>
              </a:ext>
            </a:extLst>
          </p:cNvPr>
          <p:cNvSpPr>
            <a:spLocks noGrp="1"/>
          </p:cNvSpPr>
          <p:nvPr>
            <p:ph type="ftr" sz="quarter" idx="11"/>
          </p:nvPr>
        </p:nvSpPr>
        <p:spPr>
          <a:xfrm>
            <a:off x="5685810" y="6492240"/>
            <a:ext cx="3050866" cy="365125"/>
          </a:xfrm>
        </p:spPr>
        <p:txBody>
          <a:bodyPr>
            <a:normAutofit/>
          </a:bodyPr>
          <a:lstStyle/>
          <a:p>
            <a:pPr algn="l">
              <a:spcAft>
                <a:spcPts val="600"/>
              </a:spcAft>
            </a:pPr>
            <a:r>
              <a:rPr lang="tr-TR"/>
              <a:t>www.qsi.com.tr</a:t>
            </a:r>
          </a:p>
        </p:txBody>
      </p:sp>
      <p:pic>
        <p:nvPicPr>
          <p:cNvPr id="13" name="Resim 12">
            <a:extLst>
              <a:ext uri="{FF2B5EF4-FFF2-40B4-BE49-F238E27FC236}">
                <a16:creationId xmlns:a16="http://schemas.microsoft.com/office/drawing/2014/main" id="{C15EAFED-F413-4175-B2B3-555901E89C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14" name="Resim 13">
            <a:extLst>
              <a:ext uri="{FF2B5EF4-FFF2-40B4-BE49-F238E27FC236}">
                <a16:creationId xmlns:a16="http://schemas.microsoft.com/office/drawing/2014/main" id="{A5E9CFEE-2D25-4D62-93DE-A3504A5027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830083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4027CFA-FCA6-432E-8580-475B8B9C7CEB}"/>
              </a:ext>
            </a:extLst>
          </p:cNvPr>
          <p:cNvSpPr>
            <a:spLocks noGrp="1"/>
          </p:cNvSpPr>
          <p:nvPr>
            <p:ph type="title"/>
          </p:nvPr>
        </p:nvSpPr>
        <p:spPr>
          <a:xfrm>
            <a:off x="496825" y="614170"/>
            <a:ext cx="5276348" cy="1436338"/>
          </a:xfrm>
        </p:spPr>
        <p:txBody>
          <a:bodyPr anchor="ctr">
            <a:normAutofit/>
          </a:bodyPr>
          <a:lstStyle/>
          <a:p>
            <a:r>
              <a:rPr lang="tr-TR" sz="3000" b="1" dirty="0">
                <a:latin typeface="Calibri"/>
                <a:ea typeface="+mn-ea"/>
                <a:cs typeface="+mn-cs"/>
              </a:rPr>
              <a:t>AB Yeşil Mutabakatı Sadece Sınırda Karbon Vergisi mi Demektir?</a:t>
            </a:r>
          </a:p>
        </p:txBody>
      </p:sp>
      <p:grpSp>
        <p:nvGrpSpPr>
          <p:cNvPr id="137" name="Group 13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8" name="Rectangle 13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Rectangle 14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7F926B2D-748F-4DE6-B18F-49C24C8CDA39}"/>
              </a:ext>
            </a:extLst>
          </p:cNvPr>
          <p:cNvSpPr>
            <a:spLocks noGrp="1"/>
          </p:cNvSpPr>
          <p:nvPr>
            <p:ph idx="1"/>
          </p:nvPr>
        </p:nvSpPr>
        <p:spPr>
          <a:xfrm>
            <a:off x="590719" y="2330505"/>
            <a:ext cx="4559425" cy="3979585"/>
          </a:xfrm>
        </p:spPr>
        <p:txBody>
          <a:bodyPr anchor="ctr">
            <a:normAutofit fontScale="92500" lnSpcReduction="10000"/>
          </a:bodyPr>
          <a:lstStyle/>
          <a:p>
            <a:pPr marL="0" indent="0">
              <a:buNone/>
            </a:pPr>
            <a:r>
              <a:rPr lang="tr" sz="3200" dirty="0">
                <a:latin typeface="Calibri"/>
              </a:rPr>
              <a:t>Avrupa Yeşil Mutabakatı AB'nin </a:t>
            </a:r>
            <a:r>
              <a:rPr lang="tr" sz="3200" b="1" dirty="0">
                <a:latin typeface="Calibri"/>
              </a:rPr>
              <a:t>iklimden enerjiye, sanayiden tarıma, ulaşımdan finansmana </a:t>
            </a:r>
            <a:r>
              <a:rPr lang="tr" sz="3200" dirty="0">
                <a:latin typeface="Calibri"/>
              </a:rPr>
              <a:t>varan geniş bir yelpazedeki politikalarının yükseltilen iklim hedefleri doğrultusunda gözden geçirilmesini hedeflemektedir.</a:t>
            </a:r>
          </a:p>
        </p:txBody>
      </p:sp>
      <p:sp>
        <p:nvSpPr>
          <p:cNvPr id="143" name="Rectangle 14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UIB - EUROPEAN GREEN DEAL">
            <a:extLst>
              <a:ext uri="{FF2B5EF4-FFF2-40B4-BE49-F238E27FC236}">
                <a16:creationId xmlns:a16="http://schemas.microsoft.com/office/drawing/2014/main" id="{F551B15B-1A34-42AC-917F-12A3F61650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968" r="13010" b="-1"/>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
        <p:nvSpPr>
          <p:cNvPr id="4" name="Alt Bilgi Yer Tutucusu 3">
            <a:extLst>
              <a:ext uri="{FF2B5EF4-FFF2-40B4-BE49-F238E27FC236}">
                <a16:creationId xmlns:a16="http://schemas.microsoft.com/office/drawing/2014/main" id="{B31E5713-EA0B-4A9D-9CC3-95840B50C9E7}"/>
              </a:ext>
            </a:extLst>
          </p:cNvPr>
          <p:cNvSpPr>
            <a:spLocks noGrp="1"/>
          </p:cNvSpPr>
          <p:nvPr>
            <p:ph type="ftr" sz="quarter" idx="11"/>
          </p:nvPr>
        </p:nvSpPr>
        <p:spPr>
          <a:xfrm>
            <a:off x="5685810" y="6492240"/>
            <a:ext cx="3050866" cy="365125"/>
          </a:xfrm>
        </p:spPr>
        <p:txBody>
          <a:bodyPr>
            <a:normAutofit/>
          </a:bodyPr>
          <a:lstStyle/>
          <a:p>
            <a:pPr algn="l">
              <a:spcAft>
                <a:spcPts val="600"/>
              </a:spcAft>
            </a:pPr>
            <a:r>
              <a:rPr lang="tr-TR"/>
              <a:t>www.qsi.com.tr</a:t>
            </a:r>
          </a:p>
        </p:txBody>
      </p:sp>
      <p:pic>
        <p:nvPicPr>
          <p:cNvPr id="13" name="Resim 12">
            <a:extLst>
              <a:ext uri="{FF2B5EF4-FFF2-40B4-BE49-F238E27FC236}">
                <a16:creationId xmlns:a16="http://schemas.microsoft.com/office/drawing/2014/main" id="{53CF4776-6B51-4434-8FFF-64C0C0CE54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14" name="Resim 13">
            <a:extLst>
              <a:ext uri="{FF2B5EF4-FFF2-40B4-BE49-F238E27FC236}">
                <a16:creationId xmlns:a16="http://schemas.microsoft.com/office/drawing/2014/main" id="{03229454-6DE5-46CF-96A3-3A864F350E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3399187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C97EF185-7359-4FCA-859B-C8DA7154F56C}"/>
              </a:ext>
            </a:extLst>
          </p:cNvPr>
          <p:cNvSpPr>
            <a:spLocks noGrp="1"/>
          </p:cNvSpPr>
          <p:nvPr>
            <p:ph type="title"/>
          </p:nvPr>
        </p:nvSpPr>
        <p:spPr>
          <a:xfrm>
            <a:off x="793662" y="386930"/>
            <a:ext cx="10066122" cy="1298448"/>
          </a:xfrm>
        </p:spPr>
        <p:txBody>
          <a:bodyPr anchor="b">
            <a:normAutofit/>
          </a:bodyPr>
          <a:lstStyle/>
          <a:p>
            <a:r>
              <a:rPr lang="tr-TR" sz="4800" b="1">
                <a:latin typeface="Arial Black" panose="020B0A04020102020204" pitchFamily="34" charset="0"/>
              </a:rPr>
              <a:t>Yeşil Mutabakat Stratejileri</a:t>
            </a:r>
          </a:p>
        </p:txBody>
      </p:sp>
      <p:sp>
        <p:nvSpPr>
          <p:cNvPr id="78" name="Rectangle 77">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03AFE800-0AD2-4051-954A-C9D39D859897}"/>
              </a:ext>
            </a:extLst>
          </p:cNvPr>
          <p:cNvSpPr>
            <a:spLocks noGrp="1"/>
          </p:cNvSpPr>
          <p:nvPr>
            <p:ph idx="1"/>
          </p:nvPr>
        </p:nvSpPr>
        <p:spPr>
          <a:xfrm>
            <a:off x="174282" y="2203079"/>
            <a:ext cx="5150277" cy="4035880"/>
          </a:xfrm>
        </p:spPr>
        <p:txBody>
          <a:bodyPr anchor="ctr">
            <a:normAutofit lnSpcReduction="10000"/>
          </a:bodyPr>
          <a:lstStyle/>
          <a:p>
            <a:r>
              <a:rPr lang="tr-TR" sz="3600" dirty="0"/>
              <a:t>Temiz Enerji Dönüşümü</a:t>
            </a:r>
          </a:p>
          <a:p>
            <a:r>
              <a:rPr lang="tr-TR" sz="3600" dirty="0"/>
              <a:t>Sürdürülebilir Akıllı Ulaşım</a:t>
            </a:r>
          </a:p>
          <a:p>
            <a:r>
              <a:rPr lang="tr-TR" sz="3600" dirty="0"/>
              <a:t>Tarladan Sofraya</a:t>
            </a:r>
          </a:p>
          <a:p>
            <a:r>
              <a:rPr lang="tr-TR" sz="3600" dirty="0" err="1"/>
              <a:t>Biyoçeşitlilik</a:t>
            </a:r>
            <a:endParaRPr lang="tr-TR" sz="3600" dirty="0"/>
          </a:p>
          <a:p>
            <a:r>
              <a:rPr lang="tr-TR" sz="3600" dirty="0"/>
              <a:t>Üçüncü Sanayi Devrimi</a:t>
            </a:r>
          </a:p>
          <a:p>
            <a:r>
              <a:rPr lang="tr-TR" sz="3600" dirty="0"/>
              <a:t>Daha Yeşil Yaşam Tarzı</a:t>
            </a:r>
          </a:p>
        </p:txBody>
      </p:sp>
      <p:pic>
        <p:nvPicPr>
          <p:cNvPr id="25602" name="Picture 2" descr="Green Deal Going Local">
            <a:extLst>
              <a:ext uri="{FF2B5EF4-FFF2-40B4-BE49-F238E27FC236}">
                <a16:creationId xmlns:a16="http://schemas.microsoft.com/office/drawing/2014/main" id="{7B892981-7493-4F0D-A200-782E9B960E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787" b="-2"/>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81">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lt Bilgi Yer Tutucusu 3">
            <a:extLst>
              <a:ext uri="{FF2B5EF4-FFF2-40B4-BE49-F238E27FC236}">
                <a16:creationId xmlns:a16="http://schemas.microsoft.com/office/drawing/2014/main" id="{80FC8C02-40CF-43A0-AA1D-821FE4773EB8}"/>
              </a:ext>
            </a:extLst>
          </p:cNvPr>
          <p:cNvSpPr>
            <a:spLocks noGrp="1"/>
          </p:cNvSpPr>
          <p:nvPr>
            <p:ph type="ftr" sz="quarter" idx="11"/>
          </p:nvPr>
        </p:nvSpPr>
        <p:spPr>
          <a:xfrm>
            <a:off x="4038600" y="6492240"/>
            <a:ext cx="4114800" cy="365125"/>
          </a:xfrm>
        </p:spPr>
        <p:txBody>
          <a:bodyPr>
            <a:normAutofit/>
          </a:bodyPr>
          <a:lstStyle/>
          <a:p>
            <a:pPr>
              <a:spcAft>
                <a:spcPts val="600"/>
              </a:spcAft>
            </a:pPr>
            <a:r>
              <a:rPr lang="tr-TR"/>
              <a:t>www.qsi.com.tr</a:t>
            </a:r>
          </a:p>
        </p:txBody>
      </p:sp>
      <p:pic>
        <p:nvPicPr>
          <p:cNvPr id="10" name="Resim 9">
            <a:extLst>
              <a:ext uri="{FF2B5EF4-FFF2-40B4-BE49-F238E27FC236}">
                <a16:creationId xmlns:a16="http://schemas.microsoft.com/office/drawing/2014/main" id="{CEB4DE62-E9C9-43FB-9CEF-87004FF102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11" name="Resim 10">
            <a:extLst>
              <a:ext uri="{FF2B5EF4-FFF2-40B4-BE49-F238E27FC236}">
                <a16:creationId xmlns:a16="http://schemas.microsoft.com/office/drawing/2014/main" id="{8F2A7D2A-69F1-4FE9-968E-CF329ECFBB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2545303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E533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44209FB7-20EF-444C-A41E-262DFFC529BD}"/>
              </a:ext>
            </a:extLst>
          </p:cNvPr>
          <p:cNvSpPr>
            <a:spLocks noGrp="1"/>
          </p:cNvSpPr>
          <p:nvPr>
            <p:ph type="title"/>
          </p:nvPr>
        </p:nvSpPr>
        <p:spPr>
          <a:xfrm>
            <a:off x="524256" y="491260"/>
            <a:ext cx="6594189" cy="1625210"/>
          </a:xfrm>
        </p:spPr>
        <p:txBody>
          <a:bodyPr>
            <a:normAutofit/>
          </a:bodyPr>
          <a:lstStyle/>
          <a:p>
            <a:r>
              <a:rPr lang="tr-TR" b="1" i="0" dirty="0">
                <a:solidFill>
                  <a:srgbClr val="FFFFFF"/>
                </a:solidFill>
                <a:effectLst/>
                <a:latin typeface="Arial" panose="020B0604020202020204" pitchFamily="34" charset="0"/>
              </a:rPr>
              <a:t>Temiz Enerj</a:t>
            </a:r>
            <a:r>
              <a:rPr lang="tr-TR" b="1" dirty="0">
                <a:solidFill>
                  <a:srgbClr val="FFFFFF"/>
                </a:solidFill>
                <a:latin typeface="Arial" panose="020B0604020202020204" pitchFamily="34" charset="0"/>
              </a:rPr>
              <a:t>i Dönüşümü</a:t>
            </a:r>
            <a:endParaRPr lang="tr-TR" dirty="0">
              <a:solidFill>
                <a:srgbClr val="FFFFFF"/>
              </a:solidFill>
            </a:endParaRPr>
          </a:p>
        </p:txBody>
      </p:sp>
      <p:pic>
        <p:nvPicPr>
          <p:cNvPr id="6" name="Resim 5">
            <a:extLst>
              <a:ext uri="{FF2B5EF4-FFF2-40B4-BE49-F238E27FC236}">
                <a16:creationId xmlns:a16="http://schemas.microsoft.com/office/drawing/2014/main" id="{0072882C-8EFD-44FC-B021-56769407AA53}"/>
              </a:ext>
            </a:extLst>
          </p:cNvPr>
          <p:cNvPicPr>
            <a:picLocks noChangeAspect="1"/>
          </p:cNvPicPr>
          <p:nvPr/>
        </p:nvPicPr>
        <p:blipFill rotWithShape="1">
          <a:blip r:embed="rId2"/>
          <a:srcRect l="12250" r="41043"/>
          <a:stretch/>
        </p:blipFill>
        <p:spPr>
          <a:xfrm>
            <a:off x="327547" y="2454903"/>
            <a:ext cx="7058306" cy="4080254"/>
          </a:xfrm>
          <a:prstGeom prst="rect">
            <a:avLst/>
          </a:prstGeom>
        </p:spPr>
      </p:pic>
      <p:sp>
        <p:nvSpPr>
          <p:cNvPr id="4" name="Alt Bilgi Yer Tutucusu 3">
            <a:extLst>
              <a:ext uri="{FF2B5EF4-FFF2-40B4-BE49-F238E27FC236}">
                <a16:creationId xmlns:a16="http://schemas.microsoft.com/office/drawing/2014/main" id="{EF6D0BB3-845F-4C17-97FC-43106ECBF149}"/>
              </a:ext>
            </a:extLst>
          </p:cNvPr>
          <p:cNvSpPr>
            <a:spLocks noGrp="1"/>
          </p:cNvSpPr>
          <p:nvPr>
            <p:ph type="ftr" sz="quarter" idx="11"/>
          </p:nvPr>
        </p:nvSpPr>
        <p:spPr>
          <a:xfrm>
            <a:off x="524256" y="6535157"/>
            <a:ext cx="6594189" cy="274320"/>
          </a:xfrm>
        </p:spPr>
        <p:txBody>
          <a:bodyPr>
            <a:normAutofit/>
          </a:bodyPr>
          <a:lstStyle/>
          <a:p>
            <a:pPr algn="l">
              <a:spcAft>
                <a:spcPts val="600"/>
              </a:spcAft>
            </a:pPr>
            <a:r>
              <a:rPr lang="tr-TR" sz="1050">
                <a:solidFill>
                  <a:schemeClr val="tx1">
                    <a:lumMod val="50000"/>
                    <a:lumOff val="50000"/>
                  </a:schemeClr>
                </a:solidFill>
              </a:rPr>
              <a:t>www.qsi.com.tr</a:t>
            </a:r>
          </a:p>
        </p:txBody>
      </p:sp>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D5CDE5DB-4B28-4E02-8DB9-FF1D3E911A0E}"/>
              </a:ext>
            </a:extLst>
          </p:cNvPr>
          <p:cNvSpPr>
            <a:spLocks noGrp="1"/>
          </p:cNvSpPr>
          <p:nvPr>
            <p:ph idx="1"/>
          </p:nvPr>
        </p:nvSpPr>
        <p:spPr>
          <a:xfrm>
            <a:off x="7711807" y="491259"/>
            <a:ext cx="3955937" cy="6043897"/>
          </a:xfrm>
        </p:spPr>
        <p:txBody>
          <a:bodyPr anchor="ctr">
            <a:normAutofit/>
          </a:bodyPr>
          <a:lstStyle/>
          <a:p>
            <a:pPr marL="0" indent="0">
              <a:buNone/>
            </a:pPr>
            <a:r>
              <a:rPr lang="tr-TR" sz="2400" b="0" i="0" dirty="0">
                <a:solidFill>
                  <a:srgbClr val="FFFFFF"/>
                </a:solidFill>
                <a:effectLst/>
                <a:latin typeface="Arial" panose="020B0604020202020204" pitchFamily="34" charset="0"/>
              </a:rPr>
              <a:t>Sera gazı emisyonlarını 2030 yılına kadar en az %55 oranında azaltmak, daha yüksek yenilenebilir enerji payları ve daha fazla enerji verimliliği gerektirir.</a:t>
            </a:r>
          </a:p>
          <a:p>
            <a:pPr marL="0" indent="0">
              <a:buNone/>
            </a:pPr>
            <a:endParaRPr lang="tr-TR" sz="2400" dirty="0">
              <a:solidFill>
                <a:srgbClr val="FFFFFF"/>
              </a:solidFill>
              <a:latin typeface="Arial" panose="020B0604020202020204" pitchFamily="34" charset="0"/>
            </a:endParaRPr>
          </a:p>
          <a:p>
            <a:pPr marL="0" indent="0">
              <a:buNone/>
            </a:pPr>
            <a:r>
              <a:rPr lang="tr-TR" sz="2400" b="0" i="0" dirty="0">
                <a:solidFill>
                  <a:srgbClr val="FFFFFF"/>
                </a:solidFill>
                <a:effectLst/>
                <a:latin typeface="Arial" panose="020B0604020202020204" pitchFamily="34" charset="0"/>
              </a:rPr>
              <a:t>AB'nin </a:t>
            </a:r>
            <a:r>
              <a:rPr lang="tr-TR" sz="2400" b="1" i="0" dirty="0">
                <a:solidFill>
                  <a:schemeClr val="accent6">
                    <a:lumMod val="60000"/>
                    <a:lumOff val="40000"/>
                  </a:schemeClr>
                </a:solidFill>
                <a:effectLst/>
                <a:latin typeface="Arial" panose="020B0604020202020204" pitchFamily="34" charset="0"/>
              </a:rPr>
              <a:t>yenilenebilir kaynakların </a:t>
            </a:r>
            <a:r>
              <a:rPr lang="tr-TR" sz="2400" b="0" i="0" dirty="0">
                <a:solidFill>
                  <a:srgbClr val="FFFFFF"/>
                </a:solidFill>
                <a:effectLst/>
                <a:latin typeface="Arial" panose="020B0604020202020204" pitchFamily="34" charset="0"/>
              </a:rPr>
              <a:t>enerji karşılama hedefini </a:t>
            </a:r>
            <a:r>
              <a:rPr lang="tr-TR" sz="2400" b="1" i="0" dirty="0">
                <a:solidFill>
                  <a:schemeClr val="accent6">
                    <a:lumMod val="60000"/>
                    <a:lumOff val="40000"/>
                  </a:schemeClr>
                </a:solidFill>
                <a:effectLst/>
                <a:latin typeface="Arial" panose="020B0604020202020204" pitchFamily="34" charset="0"/>
              </a:rPr>
              <a:t>%40'a</a:t>
            </a:r>
            <a:r>
              <a:rPr lang="tr-TR" sz="2400" b="0" i="0" dirty="0">
                <a:solidFill>
                  <a:srgbClr val="FFFFFF"/>
                </a:solidFill>
                <a:effectLst/>
                <a:latin typeface="Arial" panose="020B0604020202020204" pitchFamily="34" charset="0"/>
              </a:rPr>
              <a:t> çıkarmak. </a:t>
            </a:r>
          </a:p>
          <a:p>
            <a:pPr marL="0" indent="0">
              <a:buNone/>
            </a:pPr>
            <a:endParaRPr lang="tr-TR" sz="2400" dirty="0">
              <a:solidFill>
                <a:srgbClr val="FFFFFF"/>
              </a:solidFill>
              <a:latin typeface="Arial" panose="020B0604020202020204" pitchFamily="34" charset="0"/>
            </a:endParaRPr>
          </a:p>
          <a:p>
            <a:pPr marL="0" indent="0">
              <a:buNone/>
            </a:pPr>
            <a:r>
              <a:rPr lang="tr-TR" sz="2400" b="0" i="0" dirty="0">
                <a:solidFill>
                  <a:srgbClr val="FFFFFF"/>
                </a:solidFill>
                <a:effectLst/>
                <a:latin typeface="Arial" panose="020B0604020202020204" pitchFamily="34" charset="0"/>
              </a:rPr>
              <a:t>2030 yılına kadar enerji tüketimi için toplamda </a:t>
            </a:r>
            <a:r>
              <a:rPr lang="tr-TR" sz="2400" b="1" i="0" dirty="0">
                <a:solidFill>
                  <a:schemeClr val="accent6">
                    <a:lumMod val="60000"/>
                    <a:lumOff val="40000"/>
                  </a:schemeClr>
                </a:solidFill>
                <a:effectLst/>
                <a:latin typeface="Arial" panose="020B0604020202020204" pitchFamily="34" charset="0"/>
              </a:rPr>
              <a:t>%36-39'luk </a:t>
            </a:r>
            <a:r>
              <a:rPr lang="tr-TR" sz="2400" b="0" i="0" dirty="0">
                <a:solidFill>
                  <a:srgbClr val="FFFFFF"/>
                </a:solidFill>
                <a:effectLst/>
                <a:latin typeface="Arial" panose="020B0604020202020204" pitchFamily="34" charset="0"/>
              </a:rPr>
              <a:t>bir azalma sağlamak.</a:t>
            </a:r>
            <a:endParaRPr lang="tr-TR" sz="2400" dirty="0">
              <a:solidFill>
                <a:srgbClr val="FFFFFF"/>
              </a:solidFill>
            </a:endParaRPr>
          </a:p>
        </p:txBody>
      </p:sp>
    </p:spTree>
    <p:extLst>
      <p:ext uri="{BB962C8B-B14F-4D97-AF65-F5344CB8AC3E}">
        <p14:creationId xmlns:p14="http://schemas.microsoft.com/office/powerpoint/2010/main" val="818400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529E97A-97C3-40EA-8A04-5C02398D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a16="http://schemas.microsoft.com/office/drawing/2014/main" id="{D1FD9906-FF4D-43F1-8565-40F96F906630}"/>
              </a:ext>
            </a:extLst>
          </p:cNvPr>
          <p:cNvSpPr>
            <a:spLocks noGrp="1"/>
          </p:cNvSpPr>
          <p:nvPr>
            <p:ph type="title"/>
          </p:nvPr>
        </p:nvSpPr>
        <p:spPr>
          <a:xfrm>
            <a:off x="212598" y="585216"/>
            <a:ext cx="4060698" cy="1463040"/>
          </a:xfrm>
        </p:spPr>
        <p:txBody>
          <a:bodyPr anchor="ctr">
            <a:normAutofit/>
          </a:bodyPr>
          <a:lstStyle/>
          <a:p>
            <a:r>
              <a:rPr lang="tr-TR" sz="3200" i="0" dirty="0">
                <a:solidFill>
                  <a:schemeClr val="tx1">
                    <a:lumMod val="95000"/>
                    <a:lumOff val="5000"/>
                  </a:schemeClr>
                </a:solidFill>
                <a:effectLst/>
                <a:latin typeface="Arial" panose="020B0604020202020204" pitchFamily="34" charset="0"/>
              </a:rPr>
              <a:t>Sürdürülebilir Akıllı Ulaşım</a:t>
            </a:r>
            <a:endParaRPr lang="tr-TR" sz="3200" dirty="0">
              <a:solidFill>
                <a:schemeClr val="tx1">
                  <a:lumMod val="95000"/>
                  <a:lumOff val="5000"/>
                </a:schemeClr>
              </a:solidFill>
            </a:endParaRPr>
          </a:p>
        </p:txBody>
      </p:sp>
      <p:sp>
        <p:nvSpPr>
          <p:cNvPr id="15" name="sketch line">
            <a:extLst>
              <a:ext uri="{FF2B5EF4-FFF2-40B4-BE49-F238E27FC236}">
                <a16:creationId xmlns:a16="http://schemas.microsoft.com/office/drawing/2014/main" id="{59FA8C2E-A5A7-4490-927A-7CD58343E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35331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FA7D6D7F-BC75-44A3-AEEE-646A23879508}"/>
              </a:ext>
            </a:extLst>
          </p:cNvPr>
          <p:cNvSpPr>
            <a:spLocks noGrp="1"/>
          </p:cNvSpPr>
          <p:nvPr>
            <p:ph idx="1"/>
          </p:nvPr>
        </p:nvSpPr>
        <p:spPr>
          <a:xfrm>
            <a:off x="4485894" y="407361"/>
            <a:ext cx="7493508" cy="2050181"/>
          </a:xfrm>
        </p:spPr>
        <p:txBody>
          <a:bodyPr anchor="ctr">
            <a:normAutofit/>
          </a:bodyPr>
          <a:lstStyle/>
          <a:p>
            <a:r>
              <a:rPr lang="tr-TR" sz="1600" b="0" i="0" dirty="0">
                <a:solidFill>
                  <a:schemeClr val="bg1"/>
                </a:solidFill>
                <a:effectLst/>
                <a:latin typeface="Arial" panose="020B0604020202020204" pitchFamily="34" charset="0"/>
              </a:rPr>
              <a:t>Komisyon sıfır ve düşük emisyonlu araçlar için pazarın büyümesini teşvik ediyor. </a:t>
            </a:r>
          </a:p>
          <a:p>
            <a:r>
              <a:rPr lang="tr-TR" sz="1600" b="0" i="0" dirty="0">
                <a:solidFill>
                  <a:schemeClr val="bg1"/>
                </a:solidFill>
                <a:effectLst/>
                <a:latin typeface="Arial" panose="020B0604020202020204" pitchFamily="34" charset="0"/>
              </a:rPr>
              <a:t>Araçları şarj etmek için ihtiyaç duyulan altyapının hazırlanmasını destekliyor.</a:t>
            </a:r>
          </a:p>
          <a:p>
            <a:r>
              <a:rPr lang="tr-TR" sz="1600" b="0" i="0" dirty="0">
                <a:solidFill>
                  <a:schemeClr val="bg1"/>
                </a:solidFill>
                <a:effectLst/>
                <a:latin typeface="Arial" panose="020B0604020202020204" pitchFamily="34" charset="0"/>
              </a:rPr>
              <a:t>2026'dan itibaren karayolu taşımacılığı, emisyon ticareti</a:t>
            </a:r>
            <a:r>
              <a:rPr lang="tr-TR" sz="1600" b="1" i="0" dirty="0">
                <a:solidFill>
                  <a:schemeClr val="bg1"/>
                </a:solidFill>
                <a:effectLst/>
                <a:latin typeface="Arial" panose="020B0604020202020204" pitchFamily="34" charset="0"/>
              </a:rPr>
              <a:t>, </a:t>
            </a:r>
            <a:r>
              <a:rPr lang="tr-TR" sz="1600" b="1" i="0" dirty="0">
                <a:effectLst/>
                <a:latin typeface="Arial" panose="020B0604020202020204" pitchFamily="34" charset="0"/>
              </a:rPr>
              <a:t>kirliliğe bir fiyat koyma</a:t>
            </a:r>
            <a:r>
              <a:rPr lang="tr-TR" sz="1600" b="0" i="0" dirty="0">
                <a:solidFill>
                  <a:schemeClr val="bg1"/>
                </a:solidFill>
                <a:effectLst/>
                <a:latin typeface="Arial" panose="020B0604020202020204" pitchFamily="34" charset="0"/>
              </a:rPr>
              <a:t>, daha temiz yakıt kullanımını teşvik etme ve temiz teknolojilere yeniden yatırım yapma kapsamına girecek.</a:t>
            </a:r>
          </a:p>
        </p:txBody>
      </p:sp>
      <p:pic>
        <p:nvPicPr>
          <p:cNvPr id="6" name="Resim 5">
            <a:extLst>
              <a:ext uri="{FF2B5EF4-FFF2-40B4-BE49-F238E27FC236}">
                <a16:creationId xmlns:a16="http://schemas.microsoft.com/office/drawing/2014/main" id="{4C7C521A-D44B-4656-8AC4-CBD0B65E4A63}"/>
              </a:ext>
            </a:extLst>
          </p:cNvPr>
          <p:cNvPicPr>
            <a:picLocks noChangeAspect="1"/>
          </p:cNvPicPr>
          <p:nvPr/>
        </p:nvPicPr>
        <p:blipFill>
          <a:blip r:embed="rId2"/>
          <a:stretch>
            <a:fillRect/>
          </a:stretch>
        </p:blipFill>
        <p:spPr>
          <a:xfrm>
            <a:off x="643129" y="2864905"/>
            <a:ext cx="10917936" cy="2230527"/>
          </a:xfrm>
          <a:prstGeom prst="rect">
            <a:avLst/>
          </a:prstGeom>
        </p:spPr>
      </p:pic>
      <p:sp>
        <p:nvSpPr>
          <p:cNvPr id="4" name="Alt Bilgi Yer Tutucusu 3">
            <a:extLst>
              <a:ext uri="{FF2B5EF4-FFF2-40B4-BE49-F238E27FC236}">
                <a16:creationId xmlns:a16="http://schemas.microsoft.com/office/drawing/2014/main" id="{CB8A2DB2-E55F-42D5-A830-A53C1EE95C21}"/>
              </a:ext>
            </a:extLst>
          </p:cNvPr>
          <p:cNvSpPr>
            <a:spLocks noGrp="1"/>
          </p:cNvSpPr>
          <p:nvPr>
            <p:ph type="ftr" sz="quarter" idx="11"/>
          </p:nvPr>
        </p:nvSpPr>
        <p:spPr>
          <a:xfrm>
            <a:off x="4038600" y="6356350"/>
            <a:ext cx="4114800" cy="365125"/>
          </a:xfrm>
        </p:spPr>
        <p:txBody>
          <a:bodyPr>
            <a:normAutofit/>
          </a:bodyPr>
          <a:lstStyle/>
          <a:p>
            <a:pPr>
              <a:spcAft>
                <a:spcPts val="600"/>
              </a:spcAft>
            </a:pPr>
            <a:r>
              <a:rPr lang="tr-TR"/>
              <a:t>www.qsi.com.tr</a:t>
            </a:r>
          </a:p>
        </p:txBody>
      </p:sp>
      <p:pic>
        <p:nvPicPr>
          <p:cNvPr id="9" name="İçerik Yer Tutucusu 5" descr="metin içeren bir resim&#10;&#10;Açıklama otomatik olarak oluşturuldu">
            <a:extLst>
              <a:ext uri="{FF2B5EF4-FFF2-40B4-BE49-F238E27FC236}">
                <a16:creationId xmlns:a16="http://schemas.microsoft.com/office/drawing/2014/main" id="{22A86578-EEE6-4D72-B9F5-8216C8A7824C}"/>
              </a:ext>
            </a:extLst>
          </p:cNvPr>
          <p:cNvPicPr>
            <a:picLocks noChangeAspect="1"/>
          </p:cNvPicPr>
          <p:nvPr/>
        </p:nvPicPr>
        <p:blipFill>
          <a:blip r:embed="rId3"/>
          <a:stretch>
            <a:fillRect/>
          </a:stretch>
        </p:blipFill>
        <p:spPr>
          <a:xfrm>
            <a:off x="630935" y="5012562"/>
            <a:ext cx="10917936" cy="1438076"/>
          </a:xfrm>
          <a:prstGeom prst="rect">
            <a:avLst/>
          </a:prstGeom>
        </p:spPr>
      </p:pic>
      <p:pic>
        <p:nvPicPr>
          <p:cNvPr id="10" name="Resim 9">
            <a:extLst>
              <a:ext uri="{FF2B5EF4-FFF2-40B4-BE49-F238E27FC236}">
                <a16:creationId xmlns:a16="http://schemas.microsoft.com/office/drawing/2014/main" id="{09FEB7EB-678C-49BF-BAC7-DB5FBC7FD7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80" y="141894"/>
            <a:ext cx="1714962" cy="524557"/>
          </a:xfrm>
          <a:prstGeom prst="rect">
            <a:avLst/>
          </a:prstGeom>
        </p:spPr>
      </p:pic>
      <p:pic>
        <p:nvPicPr>
          <p:cNvPr id="12" name="Resim 11">
            <a:extLst>
              <a:ext uri="{FF2B5EF4-FFF2-40B4-BE49-F238E27FC236}">
                <a16:creationId xmlns:a16="http://schemas.microsoft.com/office/drawing/2014/main" id="{6AF55713-C21A-42A8-ABB1-64D7FAEE61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5976" y="19638"/>
            <a:ext cx="1176024" cy="646813"/>
          </a:xfrm>
          <a:prstGeom prst="rect">
            <a:avLst/>
          </a:prstGeom>
        </p:spPr>
      </p:pic>
    </p:spTree>
    <p:extLst>
      <p:ext uri="{BB962C8B-B14F-4D97-AF65-F5344CB8AC3E}">
        <p14:creationId xmlns:p14="http://schemas.microsoft.com/office/powerpoint/2010/main" val="3501797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3314" name="Picture 2" descr="Çevresel Sürdürülebilirlik | Prysmian Group">
            <a:extLst>
              <a:ext uri="{FF2B5EF4-FFF2-40B4-BE49-F238E27FC236}">
                <a16:creationId xmlns:a16="http://schemas.microsoft.com/office/drawing/2014/main" id="{FF166295-AF80-478D-95D2-A18B1F8805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72" r="9003" b="-1"/>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Başlık 1">
            <a:extLst>
              <a:ext uri="{FF2B5EF4-FFF2-40B4-BE49-F238E27FC236}">
                <a16:creationId xmlns:a16="http://schemas.microsoft.com/office/drawing/2014/main" id="{54912184-6574-48F0-A91C-A803426BF3C1}"/>
              </a:ext>
            </a:extLst>
          </p:cNvPr>
          <p:cNvSpPr>
            <a:spLocks noGrp="1"/>
          </p:cNvSpPr>
          <p:nvPr>
            <p:ph type="title"/>
          </p:nvPr>
        </p:nvSpPr>
        <p:spPr>
          <a:xfrm>
            <a:off x="618062" y="4185749"/>
            <a:ext cx="9265771" cy="622836"/>
          </a:xfrm>
        </p:spPr>
        <p:txBody>
          <a:bodyPr>
            <a:normAutofit/>
          </a:bodyPr>
          <a:lstStyle/>
          <a:p>
            <a:r>
              <a:rPr lang="tr-TR" sz="3600" b="1" dirty="0">
                <a:solidFill>
                  <a:schemeClr val="accent4">
                    <a:lumMod val="60000"/>
                    <a:lumOff val="40000"/>
                  </a:schemeClr>
                </a:solidFill>
                <a:latin typeface="+mn-lt"/>
              </a:rPr>
              <a:t>Sürdürülebilirlik Kavramı</a:t>
            </a:r>
          </a:p>
        </p:txBody>
      </p:sp>
      <p:sp>
        <p:nvSpPr>
          <p:cNvPr id="3" name="İçerik Yer Tutucusu 2">
            <a:extLst>
              <a:ext uri="{FF2B5EF4-FFF2-40B4-BE49-F238E27FC236}">
                <a16:creationId xmlns:a16="http://schemas.microsoft.com/office/drawing/2014/main" id="{08291158-C8FB-4096-B706-06249E073C8B}"/>
              </a:ext>
            </a:extLst>
          </p:cNvPr>
          <p:cNvSpPr>
            <a:spLocks noGrp="1"/>
          </p:cNvSpPr>
          <p:nvPr>
            <p:ph idx="1"/>
          </p:nvPr>
        </p:nvSpPr>
        <p:spPr>
          <a:xfrm>
            <a:off x="618063" y="4856921"/>
            <a:ext cx="9565028" cy="1249240"/>
          </a:xfrm>
        </p:spPr>
        <p:txBody>
          <a:bodyPr>
            <a:normAutofit/>
          </a:bodyPr>
          <a:lstStyle/>
          <a:p>
            <a:r>
              <a:rPr lang="tr-TR" sz="2400" b="0" i="0" dirty="0">
                <a:effectLst/>
                <a:latin typeface="Tahoma" panose="020B0604030504040204" pitchFamily="34" charset="0"/>
                <a:ea typeface="Tahoma" panose="020B0604030504040204" pitchFamily="34" charset="0"/>
                <a:cs typeface="Tahoma" panose="020B0604030504040204" pitchFamily="34" charset="0"/>
              </a:rPr>
              <a:t>Gelecek nesillerin ihtiyaçlarından ödün vermeden kendi ihtiyaçlarımızı karşılayabilmemizdir.</a:t>
            </a:r>
            <a:endParaRPr lang="tr-TR" sz="2400" dirty="0">
              <a:latin typeface="Tahoma" panose="020B0604030504040204" pitchFamily="34" charset="0"/>
              <a:ea typeface="Tahoma" panose="020B0604030504040204" pitchFamily="34" charset="0"/>
              <a:cs typeface="Tahoma" panose="020B0604030504040204" pitchFamily="34" charset="0"/>
            </a:endParaRPr>
          </a:p>
        </p:txBody>
      </p:sp>
      <p:sp>
        <p:nvSpPr>
          <p:cNvPr id="4" name="Alt Bilgi Yer Tutucusu 3">
            <a:extLst>
              <a:ext uri="{FF2B5EF4-FFF2-40B4-BE49-F238E27FC236}">
                <a16:creationId xmlns:a16="http://schemas.microsoft.com/office/drawing/2014/main" id="{B3A645A5-80F6-4C6E-9DE2-C9B601501BC5}"/>
              </a:ext>
            </a:extLst>
          </p:cNvPr>
          <p:cNvSpPr>
            <a:spLocks noGrp="1"/>
          </p:cNvSpPr>
          <p:nvPr>
            <p:ph type="ftr" sz="quarter" idx="11"/>
          </p:nvPr>
        </p:nvSpPr>
        <p:spPr>
          <a:xfrm>
            <a:off x="4038600" y="6356350"/>
            <a:ext cx="4114800"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1200" b="0" i="0" u="none" strike="noStrike" kern="1200" cap="none" spc="0" normalizeH="0" baseline="0" noProof="0">
                <a:ln>
                  <a:noFill/>
                </a:ln>
                <a:solidFill>
                  <a:srgbClr val="FFFFFF"/>
                </a:solidFill>
                <a:effectLst/>
                <a:uLnTx/>
                <a:uFillTx/>
                <a:latin typeface="Calibri"/>
                <a:ea typeface="+mn-ea"/>
                <a:cs typeface="+mn-cs"/>
              </a:rPr>
              <a:t>www.qsi.com.tr</a:t>
            </a:r>
          </a:p>
        </p:txBody>
      </p:sp>
      <p:sp>
        <p:nvSpPr>
          <p:cNvPr id="5" name="Slayt Numarası Yer Tutucusu 4">
            <a:extLst>
              <a:ext uri="{FF2B5EF4-FFF2-40B4-BE49-F238E27FC236}">
                <a16:creationId xmlns:a16="http://schemas.microsoft.com/office/drawing/2014/main" id="{A48D2274-B9DB-4B5A-BE58-06039885101B}"/>
              </a:ext>
            </a:extLst>
          </p:cNvPr>
          <p:cNvSpPr>
            <a:spLocks noGrp="1"/>
          </p:cNvSpPr>
          <p:nvPr>
            <p:ph type="sldNum" sz="quarter" idx="12"/>
          </p:nvPr>
        </p:nvSpPr>
        <p:spPr>
          <a:xfrm>
            <a:off x="8610600" y="6356350"/>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5B207CF-7D58-4FF4-9836-E4F6C3645CBE}" type="slidenum">
              <a:rPr kumimoji="0" lang="tr-TR" sz="1200" b="0" i="0" u="none" strike="noStrike" kern="1200" cap="none" spc="0" normalizeH="0" baseline="0" noProof="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tr-TR" sz="1200" b="0" i="0" u="none" strike="noStrike" kern="1200" cap="none" spc="0" normalizeH="0" baseline="0" noProof="0">
              <a:ln>
                <a:noFill/>
              </a:ln>
              <a:solidFill>
                <a:srgbClr val="FFFFFF"/>
              </a:solidFill>
              <a:effectLst/>
              <a:uLnTx/>
              <a:uFillTx/>
              <a:latin typeface="Calibri"/>
              <a:ea typeface="+mn-ea"/>
              <a:cs typeface="+mn-cs"/>
            </a:endParaRPr>
          </a:p>
        </p:txBody>
      </p:sp>
      <p:pic>
        <p:nvPicPr>
          <p:cNvPr id="8" name="Resim 7">
            <a:extLst>
              <a:ext uri="{FF2B5EF4-FFF2-40B4-BE49-F238E27FC236}">
                <a16:creationId xmlns:a16="http://schemas.microsoft.com/office/drawing/2014/main" id="{7696AD23-4AAE-4540-A92E-D2E82E36F8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13616"/>
            <a:ext cx="1714962" cy="524557"/>
          </a:xfrm>
          <a:prstGeom prst="rect">
            <a:avLst/>
          </a:prstGeom>
        </p:spPr>
      </p:pic>
      <p:pic>
        <p:nvPicPr>
          <p:cNvPr id="9" name="Resim 8">
            <a:extLst>
              <a:ext uri="{FF2B5EF4-FFF2-40B4-BE49-F238E27FC236}">
                <a16:creationId xmlns:a16="http://schemas.microsoft.com/office/drawing/2014/main" id="{E69E0B24-D9C6-4D4E-A068-C992276810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47919"/>
            <a:ext cx="1176024" cy="646813"/>
          </a:xfrm>
          <a:prstGeom prst="rect">
            <a:avLst/>
          </a:prstGeom>
        </p:spPr>
      </p:pic>
    </p:spTree>
    <p:extLst>
      <p:ext uri="{BB962C8B-B14F-4D97-AF65-F5344CB8AC3E}">
        <p14:creationId xmlns:p14="http://schemas.microsoft.com/office/powerpoint/2010/main" val="686365943"/>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5343CBC-42AF-4CF8-86BF-3EC799736DF7}"/>
              </a:ext>
            </a:extLst>
          </p:cNvPr>
          <p:cNvSpPr>
            <a:spLocks noGrp="1"/>
          </p:cNvSpPr>
          <p:nvPr>
            <p:ph type="title"/>
          </p:nvPr>
        </p:nvSpPr>
        <p:spPr>
          <a:xfrm>
            <a:off x="294684" y="220395"/>
            <a:ext cx="6048965" cy="1196925"/>
          </a:xfrm>
        </p:spPr>
        <p:txBody>
          <a:bodyPr>
            <a:normAutofit fontScale="90000"/>
          </a:bodyPr>
          <a:lstStyle/>
          <a:p>
            <a:r>
              <a:rPr lang="tr-TR" b="1" dirty="0">
                <a:solidFill>
                  <a:srgbClr val="FFFF00"/>
                </a:solidFill>
                <a:latin typeface="+mn-lt"/>
              </a:rPr>
              <a:t>Tarladan Sofraya Stratejisi</a:t>
            </a:r>
          </a:p>
        </p:txBody>
      </p:sp>
      <p:sp>
        <p:nvSpPr>
          <p:cNvPr id="3" name="İçerik Yer Tutucusu 2">
            <a:extLst>
              <a:ext uri="{FF2B5EF4-FFF2-40B4-BE49-F238E27FC236}">
                <a16:creationId xmlns:a16="http://schemas.microsoft.com/office/drawing/2014/main" id="{DEAB34E1-11E1-4D4E-B183-2DC10DF491A0}"/>
              </a:ext>
            </a:extLst>
          </p:cNvPr>
          <p:cNvSpPr>
            <a:spLocks noGrp="1"/>
          </p:cNvSpPr>
          <p:nvPr>
            <p:ph idx="1"/>
          </p:nvPr>
        </p:nvSpPr>
        <p:spPr>
          <a:xfrm>
            <a:off x="294684" y="1417320"/>
            <a:ext cx="6186126" cy="4782312"/>
          </a:xfrm>
        </p:spPr>
        <p:txBody>
          <a:bodyPr anchor="t">
            <a:normAutofit/>
          </a:bodyPr>
          <a:lstStyle/>
          <a:p>
            <a:r>
              <a:rPr lang="tr-TR" dirty="0"/>
              <a:t>Sürdürülebilir gıda üretimi</a:t>
            </a:r>
          </a:p>
          <a:p>
            <a:r>
              <a:rPr lang="tr-TR" dirty="0"/>
              <a:t>Gıda güvenliği</a:t>
            </a:r>
          </a:p>
          <a:p>
            <a:r>
              <a:rPr lang="tr-TR" dirty="0"/>
              <a:t>Gıda israfı ve gıda atıklarının azaltılması </a:t>
            </a:r>
          </a:p>
          <a:p>
            <a:endParaRPr lang="tr-TR" dirty="0"/>
          </a:p>
          <a:p>
            <a:pPr marL="0" indent="0">
              <a:buNone/>
            </a:pPr>
            <a:r>
              <a:rPr lang="tr-TR" dirty="0"/>
              <a:t>Acil bir şekilde, pestisit ve aşırı gübreleme işlemlerinin azaltılması, organik tarımın artırılması, hayvan refahının yükseltilmesi ve </a:t>
            </a:r>
            <a:r>
              <a:rPr lang="tr-TR" dirty="0" err="1"/>
              <a:t>biyoçeşitlilik</a:t>
            </a:r>
            <a:r>
              <a:rPr lang="tr-TR" dirty="0"/>
              <a:t> kaybının durdurulması</a:t>
            </a:r>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266" name="Picture 2" descr="Tarladan sofraya: Topluluk destekli tarım » Seferi Keçi">
            <a:extLst>
              <a:ext uri="{FF2B5EF4-FFF2-40B4-BE49-F238E27FC236}">
                <a16:creationId xmlns:a16="http://schemas.microsoft.com/office/drawing/2014/main" id="{E55473D5-786D-40C3-9D97-1663079C24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196" r="30198"/>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4" name="Alt Bilgi Yer Tutucusu 3">
            <a:extLst>
              <a:ext uri="{FF2B5EF4-FFF2-40B4-BE49-F238E27FC236}">
                <a16:creationId xmlns:a16="http://schemas.microsoft.com/office/drawing/2014/main" id="{6A929564-E3D7-44DF-8E6C-73E24EA27144}"/>
              </a:ext>
            </a:extLst>
          </p:cNvPr>
          <p:cNvSpPr>
            <a:spLocks noGrp="1"/>
          </p:cNvSpPr>
          <p:nvPr>
            <p:ph type="ftr" sz="quarter" idx="11"/>
          </p:nvPr>
        </p:nvSpPr>
        <p:spPr>
          <a:xfrm>
            <a:off x="6053666" y="6199632"/>
            <a:ext cx="4802755" cy="365760"/>
          </a:xfrm>
        </p:spPr>
        <p:txBody>
          <a:bodyPr>
            <a:normAutofit/>
          </a:bodyPr>
          <a:lstStyle/>
          <a:p>
            <a:pPr algn="r">
              <a:spcAft>
                <a:spcPts val="600"/>
              </a:spcAft>
            </a:pPr>
            <a:r>
              <a:rPr lang="tr-TR" sz="1100">
                <a:solidFill>
                  <a:schemeClr val="tx1">
                    <a:alpha val="80000"/>
                  </a:schemeClr>
                </a:solidFill>
              </a:rPr>
              <a:t>www.qsi.com.tr</a:t>
            </a:r>
          </a:p>
        </p:txBody>
      </p:sp>
    </p:spTree>
    <p:extLst>
      <p:ext uri="{BB962C8B-B14F-4D97-AF65-F5344CB8AC3E}">
        <p14:creationId xmlns:p14="http://schemas.microsoft.com/office/powerpoint/2010/main" val="3780065489"/>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0404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73EF1743-09DA-4310-A5E9-0ADB70E80259}"/>
              </a:ext>
            </a:extLst>
          </p:cNvPr>
          <p:cNvSpPr>
            <a:spLocks noGrp="1"/>
          </p:cNvSpPr>
          <p:nvPr>
            <p:ph type="title"/>
          </p:nvPr>
        </p:nvSpPr>
        <p:spPr>
          <a:xfrm>
            <a:off x="524256" y="491260"/>
            <a:ext cx="6594189" cy="1625210"/>
          </a:xfrm>
        </p:spPr>
        <p:txBody>
          <a:bodyPr>
            <a:normAutofit/>
          </a:bodyPr>
          <a:lstStyle/>
          <a:p>
            <a:r>
              <a:rPr lang="tr-TR" sz="3700" b="1" i="0" dirty="0" err="1">
                <a:solidFill>
                  <a:srgbClr val="FFFFFF"/>
                </a:solidFill>
                <a:effectLst/>
                <a:latin typeface="Arial" panose="020B0604020202020204" pitchFamily="34" charset="0"/>
              </a:rPr>
              <a:t>Biyoçeşitlilik</a:t>
            </a:r>
            <a:r>
              <a:rPr lang="tr-TR" sz="3700" b="1" i="0" dirty="0">
                <a:solidFill>
                  <a:srgbClr val="FFFFFF"/>
                </a:solidFill>
                <a:effectLst/>
                <a:latin typeface="Arial" panose="020B0604020202020204" pitchFamily="34" charset="0"/>
              </a:rPr>
              <a:t> Stratejisi</a:t>
            </a:r>
            <a:endParaRPr lang="tr-TR" sz="3700" dirty="0">
              <a:solidFill>
                <a:srgbClr val="FFFFFF"/>
              </a:solidFill>
            </a:endParaRPr>
          </a:p>
        </p:txBody>
      </p:sp>
      <p:pic>
        <p:nvPicPr>
          <p:cNvPr id="6" name="Resim 5">
            <a:extLst>
              <a:ext uri="{FF2B5EF4-FFF2-40B4-BE49-F238E27FC236}">
                <a16:creationId xmlns:a16="http://schemas.microsoft.com/office/drawing/2014/main" id="{D962003F-0081-4157-A8AF-8DAC94844532}"/>
              </a:ext>
            </a:extLst>
          </p:cNvPr>
          <p:cNvPicPr>
            <a:picLocks noChangeAspect="1"/>
          </p:cNvPicPr>
          <p:nvPr/>
        </p:nvPicPr>
        <p:blipFill rotWithShape="1">
          <a:blip r:embed="rId2"/>
          <a:srcRect l="33319" r="17811" b="-1"/>
          <a:stretch/>
        </p:blipFill>
        <p:spPr>
          <a:xfrm>
            <a:off x="327547" y="2454903"/>
            <a:ext cx="7058306" cy="4080254"/>
          </a:xfrm>
          <a:prstGeom prst="rect">
            <a:avLst/>
          </a:prstGeom>
        </p:spPr>
      </p:pic>
      <p:sp>
        <p:nvSpPr>
          <p:cNvPr id="4" name="Alt Bilgi Yer Tutucusu 3">
            <a:extLst>
              <a:ext uri="{FF2B5EF4-FFF2-40B4-BE49-F238E27FC236}">
                <a16:creationId xmlns:a16="http://schemas.microsoft.com/office/drawing/2014/main" id="{1E733DE3-CF72-42E3-BD72-F14D541819EF}"/>
              </a:ext>
            </a:extLst>
          </p:cNvPr>
          <p:cNvSpPr>
            <a:spLocks noGrp="1"/>
          </p:cNvSpPr>
          <p:nvPr>
            <p:ph type="ftr" sz="quarter" idx="11"/>
          </p:nvPr>
        </p:nvSpPr>
        <p:spPr>
          <a:xfrm>
            <a:off x="524256" y="6535157"/>
            <a:ext cx="6594189" cy="274320"/>
          </a:xfrm>
        </p:spPr>
        <p:txBody>
          <a:bodyPr>
            <a:normAutofit/>
          </a:bodyPr>
          <a:lstStyle/>
          <a:p>
            <a:pPr algn="l">
              <a:spcAft>
                <a:spcPts val="600"/>
              </a:spcAft>
            </a:pPr>
            <a:r>
              <a:rPr lang="tr-TR" sz="1050">
                <a:solidFill>
                  <a:schemeClr val="tx1">
                    <a:lumMod val="50000"/>
                    <a:lumOff val="50000"/>
                  </a:schemeClr>
                </a:solidFill>
              </a:rPr>
              <a:t>www.qsi.com.tr</a:t>
            </a:r>
          </a:p>
        </p:txBody>
      </p:sp>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374B2808-3965-4D1E-AE2E-BBC17D8484A1}"/>
              </a:ext>
            </a:extLst>
          </p:cNvPr>
          <p:cNvSpPr>
            <a:spLocks noGrp="1"/>
          </p:cNvSpPr>
          <p:nvPr>
            <p:ph idx="1"/>
          </p:nvPr>
        </p:nvSpPr>
        <p:spPr>
          <a:xfrm>
            <a:off x="7582563" y="627960"/>
            <a:ext cx="4085181" cy="5827923"/>
          </a:xfrm>
        </p:spPr>
        <p:txBody>
          <a:bodyPr anchor="ctr">
            <a:normAutofit/>
          </a:bodyPr>
          <a:lstStyle/>
          <a:p>
            <a:pPr marL="0" indent="0">
              <a:buNone/>
            </a:pPr>
            <a:r>
              <a:rPr lang="tr-TR" b="0" i="0" dirty="0">
                <a:solidFill>
                  <a:srgbClr val="FFFFFF"/>
                </a:solidFill>
                <a:effectLst/>
                <a:latin typeface="Arial" panose="020B0604020202020204" pitchFamily="34" charset="0"/>
              </a:rPr>
              <a:t>Komisyon, Avrupa'nın </a:t>
            </a:r>
            <a:r>
              <a:rPr lang="tr-TR" b="0" i="0" dirty="0">
                <a:solidFill>
                  <a:schemeClr val="accent6">
                    <a:lumMod val="60000"/>
                    <a:lumOff val="40000"/>
                  </a:schemeClr>
                </a:solidFill>
                <a:effectLst/>
                <a:latin typeface="Arial" panose="020B0604020202020204" pitchFamily="34" charset="0"/>
              </a:rPr>
              <a:t>ormanlarını, topraklarını, sulak alanlarını ve turbalıklarını restore etmeyi</a:t>
            </a:r>
            <a:r>
              <a:rPr lang="tr-TR" b="0" i="0" dirty="0">
                <a:solidFill>
                  <a:srgbClr val="FFFFFF"/>
                </a:solidFill>
                <a:effectLst/>
                <a:latin typeface="Arial" panose="020B0604020202020204" pitchFamily="34" charset="0"/>
              </a:rPr>
              <a:t> önermektedir. </a:t>
            </a:r>
          </a:p>
          <a:p>
            <a:pPr marL="0" indent="0">
              <a:buNone/>
            </a:pPr>
            <a:endParaRPr lang="tr-TR" dirty="0">
              <a:solidFill>
                <a:srgbClr val="FFFFFF"/>
              </a:solidFill>
              <a:latin typeface="Arial" panose="020B0604020202020204" pitchFamily="34" charset="0"/>
            </a:endParaRPr>
          </a:p>
          <a:p>
            <a:pPr marL="0" indent="0">
              <a:buNone/>
            </a:pPr>
            <a:r>
              <a:rPr lang="tr-TR" b="0" i="0" dirty="0">
                <a:solidFill>
                  <a:srgbClr val="FFFFFF"/>
                </a:solidFill>
                <a:effectLst/>
                <a:latin typeface="Arial" panose="020B0604020202020204" pitchFamily="34" charset="0"/>
              </a:rPr>
              <a:t>Bu, CO2 emilimini artıracak ve çevremizi iklim değişikliğine karşı daha dayanıklı hale getirecektir.</a:t>
            </a:r>
          </a:p>
          <a:p>
            <a:endParaRPr lang="tr-TR" dirty="0">
              <a:solidFill>
                <a:srgbClr val="FFFFFF"/>
              </a:solidFill>
            </a:endParaRPr>
          </a:p>
        </p:txBody>
      </p:sp>
    </p:spTree>
    <p:extLst>
      <p:ext uri="{BB962C8B-B14F-4D97-AF65-F5344CB8AC3E}">
        <p14:creationId xmlns:p14="http://schemas.microsoft.com/office/powerpoint/2010/main" val="1939210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B435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D2803299-F279-4135-9EF3-BA54A3EA0C93}"/>
              </a:ext>
            </a:extLst>
          </p:cNvPr>
          <p:cNvSpPr>
            <a:spLocks noGrp="1"/>
          </p:cNvSpPr>
          <p:nvPr>
            <p:ph type="title"/>
          </p:nvPr>
        </p:nvSpPr>
        <p:spPr>
          <a:xfrm>
            <a:off x="524256" y="491260"/>
            <a:ext cx="6594189" cy="1625210"/>
          </a:xfrm>
        </p:spPr>
        <p:txBody>
          <a:bodyPr>
            <a:normAutofit/>
          </a:bodyPr>
          <a:lstStyle/>
          <a:p>
            <a:r>
              <a:rPr lang="tr-TR" sz="3700" b="1" i="0" dirty="0">
                <a:solidFill>
                  <a:srgbClr val="FFFFFF"/>
                </a:solidFill>
                <a:effectLst/>
                <a:latin typeface="Arial" panose="020B0604020202020204" pitchFamily="34" charset="0"/>
              </a:rPr>
              <a:t>Daha Yeşil </a:t>
            </a:r>
            <a:r>
              <a:rPr lang="tr-TR" sz="3700" b="1" dirty="0">
                <a:solidFill>
                  <a:srgbClr val="FFFFFF"/>
                </a:solidFill>
                <a:latin typeface="Arial" panose="020B0604020202020204" pitchFamily="34" charset="0"/>
              </a:rPr>
              <a:t>Y</a:t>
            </a:r>
            <a:r>
              <a:rPr lang="tr-TR" sz="3700" b="1" i="0" dirty="0">
                <a:solidFill>
                  <a:srgbClr val="FFFFFF"/>
                </a:solidFill>
                <a:effectLst/>
                <a:latin typeface="Arial" panose="020B0604020202020204" pitchFamily="34" charset="0"/>
              </a:rPr>
              <a:t>aşam </a:t>
            </a:r>
            <a:r>
              <a:rPr lang="tr-TR" sz="3700" b="1" dirty="0">
                <a:solidFill>
                  <a:srgbClr val="FFFFFF"/>
                </a:solidFill>
                <a:latin typeface="Arial" panose="020B0604020202020204" pitchFamily="34" charset="0"/>
              </a:rPr>
              <a:t>T</a:t>
            </a:r>
            <a:r>
              <a:rPr lang="tr-TR" sz="3700" b="1" i="0" dirty="0">
                <a:solidFill>
                  <a:srgbClr val="FFFFFF"/>
                </a:solidFill>
                <a:effectLst/>
                <a:latin typeface="Arial" panose="020B0604020202020204" pitchFamily="34" charset="0"/>
              </a:rPr>
              <a:t>arzı</a:t>
            </a:r>
            <a:endParaRPr lang="tr-TR" sz="3700" dirty="0">
              <a:solidFill>
                <a:srgbClr val="FFFFFF"/>
              </a:solidFill>
            </a:endParaRPr>
          </a:p>
        </p:txBody>
      </p:sp>
      <p:pic>
        <p:nvPicPr>
          <p:cNvPr id="6" name="Resim 5">
            <a:extLst>
              <a:ext uri="{FF2B5EF4-FFF2-40B4-BE49-F238E27FC236}">
                <a16:creationId xmlns:a16="http://schemas.microsoft.com/office/drawing/2014/main" id="{2D17966A-8B1D-46A6-989B-530A5400E8CA}"/>
              </a:ext>
            </a:extLst>
          </p:cNvPr>
          <p:cNvPicPr>
            <a:picLocks noChangeAspect="1"/>
          </p:cNvPicPr>
          <p:nvPr/>
        </p:nvPicPr>
        <p:blipFill rotWithShape="1">
          <a:blip r:embed="rId2"/>
          <a:srcRect l="18067" r="34795" b="1"/>
          <a:stretch/>
        </p:blipFill>
        <p:spPr>
          <a:xfrm>
            <a:off x="327547" y="2454903"/>
            <a:ext cx="7058306" cy="4080254"/>
          </a:xfrm>
          <a:prstGeom prst="rect">
            <a:avLst/>
          </a:prstGeom>
        </p:spPr>
      </p:pic>
      <p:sp>
        <p:nvSpPr>
          <p:cNvPr id="4" name="Alt Bilgi Yer Tutucusu 3">
            <a:extLst>
              <a:ext uri="{FF2B5EF4-FFF2-40B4-BE49-F238E27FC236}">
                <a16:creationId xmlns:a16="http://schemas.microsoft.com/office/drawing/2014/main" id="{5EEAB315-7140-4673-83FA-F7C18CE7D2BF}"/>
              </a:ext>
            </a:extLst>
          </p:cNvPr>
          <p:cNvSpPr>
            <a:spLocks noGrp="1"/>
          </p:cNvSpPr>
          <p:nvPr>
            <p:ph type="ftr" sz="quarter" idx="11"/>
          </p:nvPr>
        </p:nvSpPr>
        <p:spPr>
          <a:xfrm>
            <a:off x="524256" y="6535157"/>
            <a:ext cx="6594189" cy="274320"/>
          </a:xfrm>
        </p:spPr>
        <p:txBody>
          <a:bodyPr>
            <a:normAutofit/>
          </a:bodyPr>
          <a:lstStyle/>
          <a:p>
            <a:pPr algn="l">
              <a:spcAft>
                <a:spcPts val="600"/>
              </a:spcAft>
            </a:pPr>
            <a:r>
              <a:rPr lang="tr-TR" sz="1050">
                <a:solidFill>
                  <a:schemeClr val="tx1">
                    <a:lumMod val="50000"/>
                    <a:lumOff val="50000"/>
                  </a:schemeClr>
                </a:solidFill>
              </a:rPr>
              <a:t>www.qsi.com.tr</a:t>
            </a:r>
          </a:p>
        </p:txBody>
      </p:sp>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7A1F5ED4-7529-4404-9CF6-2101B6364C1E}"/>
              </a:ext>
            </a:extLst>
          </p:cNvPr>
          <p:cNvSpPr>
            <a:spLocks noGrp="1"/>
          </p:cNvSpPr>
          <p:nvPr>
            <p:ph idx="1"/>
          </p:nvPr>
        </p:nvSpPr>
        <p:spPr>
          <a:xfrm>
            <a:off x="7824383" y="683046"/>
            <a:ext cx="3629675" cy="5087041"/>
          </a:xfrm>
        </p:spPr>
        <p:txBody>
          <a:bodyPr anchor="ctr">
            <a:normAutofit fontScale="92500" lnSpcReduction="20000"/>
          </a:bodyPr>
          <a:lstStyle/>
          <a:p>
            <a:pPr marL="0" indent="0">
              <a:buNone/>
            </a:pPr>
            <a:r>
              <a:rPr lang="tr-TR" b="1" i="0" dirty="0">
                <a:solidFill>
                  <a:schemeClr val="accent6">
                    <a:lumMod val="60000"/>
                    <a:lumOff val="40000"/>
                  </a:schemeClr>
                </a:solidFill>
                <a:effectLst/>
                <a:latin typeface="Arial" panose="020B0604020202020204" pitchFamily="34" charset="0"/>
              </a:rPr>
              <a:t>Evlerimizi ve binalarımızı yenilemek enerji tasarrufu sağlayacak, </a:t>
            </a:r>
            <a:r>
              <a:rPr lang="tr-TR" b="0" i="0" dirty="0">
                <a:solidFill>
                  <a:srgbClr val="FFFFFF"/>
                </a:solidFill>
                <a:effectLst/>
                <a:latin typeface="Arial" panose="020B0604020202020204" pitchFamily="34" charset="0"/>
              </a:rPr>
              <a:t>aşırı sıcak veya soğuğa karşı koruma sağlayacak.</a:t>
            </a:r>
          </a:p>
          <a:p>
            <a:pPr marL="0" indent="0">
              <a:buNone/>
            </a:pPr>
            <a:endParaRPr lang="tr-TR" dirty="0">
              <a:solidFill>
                <a:srgbClr val="FFFFFF"/>
              </a:solidFill>
              <a:latin typeface="Arial" panose="020B0604020202020204" pitchFamily="34" charset="0"/>
            </a:endParaRPr>
          </a:p>
          <a:p>
            <a:pPr marL="0" indent="0">
              <a:buNone/>
            </a:pPr>
            <a:r>
              <a:rPr lang="tr-TR" b="0" i="0" dirty="0">
                <a:solidFill>
                  <a:srgbClr val="FFFFFF"/>
                </a:solidFill>
                <a:effectLst/>
                <a:latin typeface="Arial" panose="020B0604020202020204" pitchFamily="34" charset="0"/>
              </a:rPr>
              <a:t>Binaların yenilenmesi, sıfır ve düşük emisyonlu </a:t>
            </a:r>
            <a:r>
              <a:rPr lang="tr-TR" b="0" i="0" dirty="0" err="1">
                <a:solidFill>
                  <a:srgbClr val="FFFFFF"/>
                </a:solidFill>
                <a:effectLst/>
                <a:latin typeface="Arial" panose="020B0604020202020204" pitchFamily="34" charset="0"/>
              </a:rPr>
              <a:t>mobiliteye</a:t>
            </a:r>
            <a:r>
              <a:rPr lang="tr-TR" b="0" i="0" dirty="0">
                <a:solidFill>
                  <a:srgbClr val="FFFFFF"/>
                </a:solidFill>
                <a:effectLst/>
                <a:latin typeface="Arial" panose="020B0604020202020204" pitchFamily="34" charset="0"/>
              </a:rPr>
              <a:t> erişim ve hatta gelir desteği için 7 yılda 72,2 milyar Euro fon sağlayacak.</a:t>
            </a:r>
            <a:endParaRPr lang="tr-TR" dirty="0">
              <a:solidFill>
                <a:srgbClr val="FFFFFF"/>
              </a:solidFill>
            </a:endParaRPr>
          </a:p>
        </p:txBody>
      </p:sp>
    </p:spTree>
    <p:extLst>
      <p:ext uri="{BB962C8B-B14F-4D97-AF65-F5344CB8AC3E}">
        <p14:creationId xmlns:p14="http://schemas.microsoft.com/office/powerpoint/2010/main" val="18745825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2453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5367BC69-E8C3-4496-95C6-A3168187083B}"/>
              </a:ext>
            </a:extLst>
          </p:cNvPr>
          <p:cNvSpPr>
            <a:spLocks noGrp="1"/>
          </p:cNvSpPr>
          <p:nvPr>
            <p:ph type="title"/>
          </p:nvPr>
        </p:nvSpPr>
        <p:spPr>
          <a:xfrm>
            <a:off x="524256" y="491260"/>
            <a:ext cx="6594189" cy="1625210"/>
          </a:xfrm>
        </p:spPr>
        <p:txBody>
          <a:bodyPr>
            <a:normAutofit/>
          </a:bodyPr>
          <a:lstStyle/>
          <a:p>
            <a:r>
              <a:rPr lang="tr-TR" sz="3700" b="1" i="0" dirty="0">
                <a:solidFill>
                  <a:srgbClr val="FFFFFF"/>
                </a:solidFill>
                <a:effectLst/>
                <a:latin typeface="Arial" panose="020B0604020202020204" pitchFamily="34" charset="0"/>
              </a:rPr>
              <a:t>Üçüncü Sanayi </a:t>
            </a:r>
            <a:r>
              <a:rPr lang="tr-TR" sz="3700" b="1" dirty="0">
                <a:solidFill>
                  <a:srgbClr val="FFFFFF"/>
                </a:solidFill>
                <a:latin typeface="Arial" panose="020B0604020202020204" pitchFamily="34" charset="0"/>
              </a:rPr>
              <a:t>D</a:t>
            </a:r>
            <a:r>
              <a:rPr lang="tr-TR" sz="3700" b="1" i="0" dirty="0">
                <a:solidFill>
                  <a:srgbClr val="FFFFFF"/>
                </a:solidFill>
                <a:effectLst/>
                <a:latin typeface="Arial" panose="020B0604020202020204" pitchFamily="34" charset="0"/>
              </a:rPr>
              <a:t>evrimine </a:t>
            </a:r>
            <a:r>
              <a:rPr lang="tr-TR" sz="3700" b="1" dirty="0">
                <a:solidFill>
                  <a:srgbClr val="FFFFFF"/>
                </a:solidFill>
                <a:latin typeface="Arial" panose="020B0604020202020204" pitchFamily="34" charset="0"/>
              </a:rPr>
              <a:t>Ö</a:t>
            </a:r>
            <a:r>
              <a:rPr lang="tr-TR" sz="3700" b="1" i="0" dirty="0">
                <a:solidFill>
                  <a:srgbClr val="FFFFFF"/>
                </a:solidFill>
                <a:effectLst/>
                <a:latin typeface="Arial" panose="020B0604020202020204" pitchFamily="34" charset="0"/>
              </a:rPr>
              <a:t>ncülük </a:t>
            </a:r>
            <a:r>
              <a:rPr lang="tr-TR" sz="3700" b="1" dirty="0">
                <a:solidFill>
                  <a:srgbClr val="FFFFFF"/>
                </a:solidFill>
                <a:latin typeface="Arial" panose="020B0604020202020204" pitchFamily="34" charset="0"/>
              </a:rPr>
              <a:t>E</a:t>
            </a:r>
            <a:r>
              <a:rPr lang="tr-TR" sz="3700" b="1" i="0" dirty="0">
                <a:solidFill>
                  <a:srgbClr val="FFFFFF"/>
                </a:solidFill>
                <a:effectLst/>
                <a:latin typeface="Arial" panose="020B0604020202020204" pitchFamily="34" charset="0"/>
              </a:rPr>
              <a:t>tmek</a:t>
            </a:r>
            <a:endParaRPr lang="tr-TR" sz="3700" dirty="0">
              <a:solidFill>
                <a:srgbClr val="FFFFFF"/>
              </a:solidFill>
            </a:endParaRPr>
          </a:p>
        </p:txBody>
      </p:sp>
      <p:pic>
        <p:nvPicPr>
          <p:cNvPr id="6" name="Resim 5">
            <a:extLst>
              <a:ext uri="{FF2B5EF4-FFF2-40B4-BE49-F238E27FC236}">
                <a16:creationId xmlns:a16="http://schemas.microsoft.com/office/drawing/2014/main" id="{8606D4A8-85A4-4007-B2D3-822E1D20D867}"/>
              </a:ext>
            </a:extLst>
          </p:cNvPr>
          <p:cNvPicPr>
            <a:picLocks noChangeAspect="1"/>
          </p:cNvPicPr>
          <p:nvPr/>
        </p:nvPicPr>
        <p:blipFill rotWithShape="1">
          <a:blip r:embed="rId2"/>
          <a:srcRect l="35302" r="14964" b="-1"/>
          <a:stretch/>
        </p:blipFill>
        <p:spPr>
          <a:xfrm>
            <a:off x="327547" y="2454903"/>
            <a:ext cx="7058306" cy="4080254"/>
          </a:xfrm>
          <a:prstGeom prst="rect">
            <a:avLst/>
          </a:prstGeom>
        </p:spPr>
      </p:pic>
      <p:sp>
        <p:nvSpPr>
          <p:cNvPr id="4" name="Alt Bilgi Yer Tutucusu 3">
            <a:extLst>
              <a:ext uri="{FF2B5EF4-FFF2-40B4-BE49-F238E27FC236}">
                <a16:creationId xmlns:a16="http://schemas.microsoft.com/office/drawing/2014/main" id="{A535F912-BCAE-4110-A5EC-268B8055BBE6}"/>
              </a:ext>
            </a:extLst>
          </p:cNvPr>
          <p:cNvSpPr>
            <a:spLocks noGrp="1"/>
          </p:cNvSpPr>
          <p:nvPr>
            <p:ph type="ftr" sz="quarter" idx="11"/>
          </p:nvPr>
        </p:nvSpPr>
        <p:spPr>
          <a:xfrm>
            <a:off x="524256" y="6535157"/>
            <a:ext cx="6594189" cy="274320"/>
          </a:xfrm>
        </p:spPr>
        <p:txBody>
          <a:bodyPr>
            <a:normAutofit/>
          </a:bodyPr>
          <a:lstStyle/>
          <a:p>
            <a:pPr algn="l">
              <a:spcAft>
                <a:spcPts val="600"/>
              </a:spcAft>
            </a:pPr>
            <a:r>
              <a:rPr lang="tr-TR" sz="1050">
                <a:solidFill>
                  <a:schemeClr val="tx1">
                    <a:lumMod val="50000"/>
                    <a:lumOff val="50000"/>
                  </a:schemeClr>
                </a:solidFill>
              </a:rPr>
              <a:t>www.qsi.com.tr</a:t>
            </a:r>
          </a:p>
        </p:txBody>
      </p:sp>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E204EE6E-D876-48D9-AF85-CD0CE08211CB}"/>
              </a:ext>
            </a:extLst>
          </p:cNvPr>
          <p:cNvSpPr>
            <a:spLocks noGrp="1"/>
          </p:cNvSpPr>
          <p:nvPr>
            <p:ph idx="1"/>
          </p:nvPr>
        </p:nvSpPr>
        <p:spPr>
          <a:xfrm>
            <a:off x="7703820" y="617220"/>
            <a:ext cx="3963923" cy="5623560"/>
          </a:xfrm>
        </p:spPr>
        <p:txBody>
          <a:bodyPr anchor="ctr">
            <a:normAutofit/>
          </a:bodyPr>
          <a:lstStyle/>
          <a:p>
            <a:pPr marL="0" indent="0">
              <a:buNone/>
            </a:pPr>
            <a:r>
              <a:rPr lang="tr-TR" sz="3200" b="0" i="0" dirty="0">
                <a:solidFill>
                  <a:srgbClr val="FFFFFF"/>
                </a:solidFill>
                <a:effectLst/>
                <a:latin typeface="Arial" panose="020B0604020202020204" pitchFamily="34" charset="0"/>
              </a:rPr>
              <a:t>Enerji, ulaşım, inşaat gibi sektörlerde etki yaratacak ve Avrupa genelinde sürdürülebilir, yerel ve </a:t>
            </a:r>
            <a:r>
              <a:rPr lang="tr-TR" sz="3200" b="1" i="0" dirty="0">
                <a:solidFill>
                  <a:schemeClr val="accent6">
                    <a:lumMod val="60000"/>
                    <a:lumOff val="40000"/>
                  </a:schemeClr>
                </a:solidFill>
                <a:effectLst/>
                <a:latin typeface="Arial" panose="020B0604020202020204" pitchFamily="34" charset="0"/>
              </a:rPr>
              <a:t>iyi ücretli işler ve istihdam  yaratılmasına </a:t>
            </a:r>
            <a:r>
              <a:rPr lang="tr-TR" sz="3200" b="0" i="0" dirty="0">
                <a:solidFill>
                  <a:srgbClr val="FFFFFF"/>
                </a:solidFill>
                <a:effectLst/>
                <a:latin typeface="Arial" panose="020B0604020202020204" pitchFamily="34" charset="0"/>
              </a:rPr>
              <a:t>yardımcı olacaktır.</a:t>
            </a:r>
            <a:endParaRPr lang="tr-TR" sz="3200" dirty="0">
              <a:solidFill>
                <a:srgbClr val="FFFFFF"/>
              </a:solidFill>
            </a:endParaRPr>
          </a:p>
        </p:txBody>
      </p:sp>
    </p:spTree>
    <p:extLst>
      <p:ext uri="{BB962C8B-B14F-4D97-AF65-F5344CB8AC3E}">
        <p14:creationId xmlns:p14="http://schemas.microsoft.com/office/powerpoint/2010/main" val="900505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Fit for 55 package: what it means for the construction equipment sector">
            <a:extLst>
              <a:ext uri="{FF2B5EF4-FFF2-40B4-BE49-F238E27FC236}">
                <a16:creationId xmlns:a16="http://schemas.microsoft.com/office/drawing/2014/main" id="{BD6A907B-0CEE-4BAC-9BB7-E606FA47E4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183" b="24569"/>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94377CB0-D0AE-423A-9177-0F770DE7560B}"/>
              </a:ext>
            </a:extLst>
          </p:cNvPr>
          <p:cNvSpPr>
            <a:spLocks noGrp="1"/>
          </p:cNvSpPr>
          <p:nvPr>
            <p:ph idx="1"/>
          </p:nvPr>
        </p:nvSpPr>
        <p:spPr>
          <a:xfrm>
            <a:off x="294290" y="4088524"/>
            <a:ext cx="11687503" cy="2117013"/>
          </a:xfrm>
        </p:spPr>
        <p:txBody>
          <a:bodyPr anchor="ctr">
            <a:normAutofit/>
          </a:bodyPr>
          <a:lstStyle/>
          <a:p>
            <a:pPr marL="0" indent="0" algn="ctr">
              <a:buNone/>
            </a:pPr>
            <a:r>
              <a:rPr lang="tr-TR" sz="3200" b="0" i="0" dirty="0">
                <a:effectLst/>
                <a:latin typeface="Roboto" panose="02000000000000000000" pitchFamily="2" charset="0"/>
              </a:rPr>
              <a:t>İklim Yasası’nın 2. maddesi uyarınca </a:t>
            </a:r>
            <a:r>
              <a:rPr lang="tr-TR" sz="3200" b="1" i="0" dirty="0">
                <a:effectLst/>
                <a:latin typeface="Roboto" panose="02000000000000000000" pitchFamily="2" charset="0"/>
              </a:rPr>
              <a:t>14 Temmuz 2021 </a:t>
            </a:r>
            <a:r>
              <a:rPr lang="tr-TR" sz="3200" b="0" i="0" dirty="0">
                <a:effectLst/>
                <a:latin typeface="Roboto" panose="02000000000000000000" pitchFamily="2" charset="0"/>
              </a:rPr>
              <a:t>tarihinde AB Komisyonu 2030 yılı emisyon hedeflerine ulaşılması için ne gibi yasal düzenlemelerin yapılması gerektiği konusunda  “</a:t>
            </a:r>
            <a:r>
              <a:rPr lang="tr-TR" sz="3200" b="1" i="1" dirty="0">
                <a:effectLst/>
                <a:latin typeface="Roboto" panose="02000000000000000000" pitchFamily="2" charset="0"/>
              </a:rPr>
              <a:t>Fit </a:t>
            </a:r>
            <a:r>
              <a:rPr lang="tr-TR" sz="3200" b="1" i="1" dirty="0" err="1">
                <a:effectLst/>
                <a:latin typeface="Roboto" panose="02000000000000000000" pitchFamily="2" charset="0"/>
              </a:rPr>
              <a:t>for</a:t>
            </a:r>
            <a:r>
              <a:rPr lang="tr-TR" sz="3200" b="1" i="1" dirty="0">
                <a:effectLst/>
                <a:latin typeface="Roboto" panose="02000000000000000000" pitchFamily="2" charset="0"/>
              </a:rPr>
              <a:t> 55</a:t>
            </a:r>
            <a:r>
              <a:rPr lang="tr-TR" sz="3200" b="0" i="0" dirty="0">
                <a:effectLst/>
                <a:latin typeface="Roboto" panose="02000000000000000000" pitchFamily="2" charset="0"/>
              </a:rPr>
              <a:t>” olarak adlandırılan paketi sundu . </a:t>
            </a:r>
            <a:endParaRPr lang="tr-TR" sz="3200" dirty="0"/>
          </a:p>
        </p:txBody>
      </p:sp>
      <p:sp>
        <p:nvSpPr>
          <p:cNvPr id="4" name="Alt Bilgi Yer Tutucusu 3">
            <a:extLst>
              <a:ext uri="{FF2B5EF4-FFF2-40B4-BE49-F238E27FC236}">
                <a16:creationId xmlns:a16="http://schemas.microsoft.com/office/drawing/2014/main" id="{3DC3ACDC-36C6-4FD6-AB95-A62350C34AC8}"/>
              </a:ext>
            </a:extLst>
          </p:cNvPr>
          <p:cNvSpPr>
            <a:spLocks noGrp="1"/>
          </p:cNvSpPr>
          <p:nvPr>
            <p:ph type="ftr" sz="quarter" idx="11"/>
          </p:nvPr>
        </p:nvSpPr>
        <p:spPr>
          <a:xfrm>
            <a:off x="4038600" y="6356350"/>
            <a:ext cx="4114800" cy="365125"/>
          </a:xfrm>
        </p:spPr>
        <p:txBody>
          <a:bodyPr>
            <a:normAutofit/>
          </a:bodyPr>
          <a:lstStyle/>
          <a:p>
            <a:pPr>
              <a:spcAft>
                <a:spcPts val="600"/>
              </a:spcAft>
            </a:pPr>
            <a:r>
              <a:rPr lang="tr-TR" sz="1200">
                <a:solidFill>
                  <a:schemeClr val="tx1">
                    <a:lumMod val="75000"/>
                    <a:lumOff val="25000"/>
                  </a:schemeClr>
                </a:solidFill>
              </a:rPr>
              <a:t>www.qsi.com.tr</a:t>
            </a:r>
          </a:p>
        </p:txBody>
      </p:sp>
      <p:pic>
        <p:nvPicPr>
          <p:cNvPr id="5" name="Resim 4">
            <a:extLst>
              <a:ext uri="{FF2B5EF4-FFF2-40B4-BE49-F238E27FC236}">
                <a16:creationId xmlns:a16="http://schemas.microsoft.com/office/drawing/2014/main" id="{DC3667E0-BF63-4DE2-9F3E-385178A5B0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6" name="Resim 5">
            <a:extLst>
              <a:ext uri="{FF2B5EF4-FFF2-40B4-BE49-F238E27FC236}">
                <a16:creationId xmlns:a16="http://schemas.microsoft.com/office/drawing/2014/main" id="{2194859A-2CEC-4634-B4B1-5ACCA1398E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9905176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Başlık 1">
            <a:extLst>
              <a:ext uri="{FF2B5EF4-FFF2-40B4-BE49-F238E27FC236}">
                <a16:creationId xmlns:a16="http://schemas.microsoft.com/office/drawing/2014/main" id="{FC30859C-7EFD-4ECB-B0B5-8FE1A03973B0}"/>
              </a:ext>
            </a:extLst>
          </p:cNvPr>
          <p:cNvSpPr>
            <a:spLocks noGrp="1"/>
          </p:cNvSpPr>
          <p:nvPr>
            <p:ph type="title"/>
          </p:nvPr>
        </p:nvSpPr>
        <p:spPr>
          <a:xfrm>
            <a:off x="662912" y="671965"/>
            <a:ext cx="10905066" cy="1135737"/>
          </a:xfrm>
        </p:spPr>
        <p:txBody>
          <a:bodyPr>
            <a:normAutofit/>
          </a:bodyPr>
          <a:lstStyle/>
          <a:p>
            <a:r>
              <a:rPr lang="tr-TR" sz="3600" b="0" i="0" dirty="0">
                <a:effectLst/>
                <a:latin typeface="Roboto" panose="02000000000000000000" pitchFamily="2" charset="0"/>
              </a:rPr>
              <a:t>Sınırda Karbon Düzenlemesi (CBAM) – 15 Mart 2022</a:t>
            </a:r>
            <a:endParaRPr lang="tr-TR" sz="3600" dirty="0"/>
          </a:p>
        </p:txBody>
      </p:sp>
      <p:grpSp>
        <p:nvGrpSpPr>
          <p:cNvPr id="75" name="Group 74">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76" name="Isosceles Triangle 7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4" name="Picture 4" descr="Carbon (CO2) Emissions Tax Explained - Pros &amp;amp; Cons, Alternatives">
            <a:extLst>
              <a:ext uri="{FF2B5EF4-FFF2-40B4-BE49-F238E27FC236}">
                <a16:creationId xmlns:a16="http://schemas.microsoft.com/office/drawing/2014/main" id="{93ED8B1F-9590-40FE-BD8C-A15E7F1B4F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295320" y="1876917"/>
            <a:ext cx="6253212" cy="4174019"/>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80" name="Rectangle 79">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Alt Bilgi Yer Tutucusu 3">
            <a:extLst>
              <a:ext uri="{FF2B5EF4-FFF2-40B4-BE49-F238E27FC236}">
                <a16:creationId xmlns:a16="http://schemas.microsoft.com/office/drawing/2014/main" id="{27B3499B-10D0-498F-BD05-C9805BEB074A}"/>
              </a:ext>
            </a:extLst>
          </p:cNvPr>
          <p:cNvSpPr>
            <a:spLocks noGrp="1"/>
          </p:cNvSpPr>
          <p:nvPr>
            <p:ph type="ftr" sz="quarter" idx="11"/>
          </p:nvPr>
        </p:nvSpPr>
        <p:spPr>
          <a:xfrm>
            <a:off x="4038600" y="6356350"/>
            <a:ext cx="4114800" cy="365125"/>
          </a:xfrm>
        </p:spPr>
        <p:txBody>
          <a:bodyPr>
            <a:normAutofit/>
          </a:bodyPr>
          <a:lstStyle/>
          <a:p>
            <a:pPr>
              <a:spcAft>
                <a:spcPts val="600"/>
              </a:spcAft>
            </a:pPr>
            <a:r>
              <a:rPr lang="tr-TR"/>
              <a:t>www.qsi.com.tr</a:t>
            </a:r>
          </a:p>
        </p:txBody>
      </p:sp>
      <p:graphicFrame>
        <p:nvGraphicFramePr>
          <p:cNvPr id="6" name="İçerik Yer Tutucusu 2">
            <a:extLst>
              <a:ext uri="{FF2B5EF4-FFF2-40B4-BE49-F238E27FC236}">
                <a16:creationId xmlns:a16="http://schemas.microsoft.com/office/drawing/2014/main" id="{787E92B1-8CFC-41CC-BCFD-54AC12A14B8F}"/>
              </a:ext>
            </a:extLst>
          </p:cNvPr>
          <p:cNvGraphicFramePr>
            <a:graphicFrameLocks noGrp="1"/>
          </p:cNvGraphicFramePr>
          <p:nvPr>
            <p:ph idx="1"/>
            <p:extLst>
              <p:ext uri="{D42A27DB-BD31-4B8C-83A1-F6EECF244321}">
                <p14:modId xmlns:p14="http://schemas.microsoft.com/office/powerpoint/2010/main" val="3428687108"/>
              </p:ext>
            </p:extLst>
          </p:nvPr>
        </p:nvGraphicFramePr>
        <p:xfrm>
          <a:off x="643469" y="1782981"/>
          <a:ext cx="4008384"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Resim 12">
            <a:extLst>
              <a:ext uri="{FF2B5EF4-FFF2-40B4-BE49-F238E27FC236}">
                <a16:creationId xmlns:a16="http://schemas.microsoft.com/office/drawing/2014/main" id="{AB8F2C79-2D0C-499C-8352-96E479FF45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14" name="Resim 13">
            <a:extLst>
              <a:ext uri="{FF2B5EF4-FFF2-40B4-BE49-F238E27FC236}">
                <a16:creationId xmlns:a16="http://schemas.microsoft.com/office/drawing/2014/main" id="{B09190B4-BE15-4DE8-A981-7E501CAB76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1848352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65C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103BECE6-24B9-4AE4-AC9F-FC47F6975594}"/>
              </a:ext>
            </a:extLst>
          </p:cNvPr>
          <p:cNvSpPr>
            <a:spLocks noGrp="1"/>
          </p:cNvSpPr>
          <p:nvPr>
            <p:ph type="title"/>
          </p:nvPr>
        </p:nvSpPr>
        <p:spPr>
          <a:xfrm>
            <a:off x="524256" y="516804"/>
            <a:ext cx="6594189" cy="1625210"/>
          </a:xfrm>
        </p:spPr>
        <p:txBody>
          <a:bodyPr>
            <a:normAutofit/>
          </a:bodyPr>
          <a:lstStyle/>
          <a:p>
            <a:r>
              <a:rPr lang="tr-TR" b="1" dirty="0">
                <a:solidFill>
                  <a:srgbClr val="FFFFFF"/>
                </a:solidFill>
              </a:rPr>
              <a:t>AB Emisyon Ticaret Sistemi – EU ETS Nedir?</a:t>
            </a:r>
          </a:p>
        </p:txBody>
      </p:sp>
      <p:sp>
        <p:nvSpPr>
          <p:cNvPr id="73" name="Rectangle 72">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ydrogen Wins as &amp;#39;Fit for 55&amp;#39; Pushes EU Decarbonization into High Gear">
            <a:extLst>
              <a:ext uri="{FF2B5EF4-FFF2-40B4-BE49-F238E27FC236}">
                <a16:creationId xmlns:a16="http://schemas.microsoft.com/office/drawing/2014/main" id="{E816DDD1-6F4A-4FE7-8BF4-F4135A13E41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6744" y="2698930"/>
            <a:ext cx="6579910" cy="3569601"/>
          </a:xfrm>
          <a:prstGeom prst="rect">
            <a:avLst/>
          </a:prstGeom>
          <a:noFill/>
          <a:extLst>
            <a:ext uri="{909E8E84-426E-40DD-AFC4-6F175D3DCCD1}">
              <a14:hiddenFill xmlns:a14="http://schemas.microsoft.com/office/drawing/2010/main">
                <a:solidFill>
                  <a:srgbClr val="FFFFFF"/>
                </a:solidFill>
              </a14:hiddenFill>
            </a:ext>
          </a:extLst>
        </p:spPr>
      </p:pic>
      <p:sp>
        <p:nvSpPr>
          <p:cNvPr id="4" name="Alt Bilgi Yer Tutucusu 3">
            <a:extLst>
              <a:ext uri="{FF2B5EF4-FFF2-40B4-BE49-F238E27FC236}">
                <a16:creationId xmlns:a16="http://schemas.microsoft.com/office/drawing/2014/main" id="{14063ABD-E21D-4A22-8034-D1974E9AE3D4}"/>
              </a:ext>
            </a:extLst>
          </p:cNvPr>
          <p:cNvSpPr>
            <a:spLocks noGrp="1"/>
          </p:cNvSpPr>
          <p:nvPr>
            <p:ph type="ftr" sz="quarter" idx="11"/>
          </p:nvPr>
        </p:nvSpPr>
        <p:spPr>
          <a:xfrm>
            <a:off x="524256" y="6535157"/>
            <a:ext cx="6594189" cy="274320"/>
          </a:xfrm>
        </p:spPr>
        <p:txBody>
          <a:bodyPr>
            <a:normAutofit/>
          </a:bodyPr>
          <a:lstStyle/>
          <a:p>
            <a:pPr algn="l">
              <a:spcAft>
                <a:spcPts val="600"/>
              </a:spcAft>
            </a:pPr>
            <a:r>
              <a:rPr lang="tr-TR" sz="1050">
                <a:solidFill>
                  <a:schemeClr val="tx1">
                    <a:lumMod val="50000"/>
                    <a:lumOff val="50000"/>
                  </a:schemeClr>
                </a:solidFill>
              </a:rPr>
              <a:t>www.qsi.com.tr</a:t>
            </a:r>
          </a:p>
        </p:txBody>
      </p:sp>
      <p:sp>
        <p:nvSpPr>
          <p:cNvPr id="75"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768FF6D2-A97F-471A-BE54-114B8CB2322D}"/>
              </a:ext>
            </a:extLst>
          </p:cNvPr>
          <p:cNvSpPr>
            <a:spLocks noGrp="1"/>
          </p:cNvSpPr>
          <p:nvPr>
            <p:ph idx="1"/>
          </p:nvPr>
        </p:nvSpPr>
        <p:spPr>
          <a:xfrm>
            <a:off x="7623413" y="516804"/>
            <a:ext cx="4044331" cy="5861962"/>
          </a:xfrm>
        </p:spPr>
        <p:txBody>
          <a:bodyPr anchor="ctr">
            <a:normAutofit lnSpcReduction="10000"/>
          </a:bodyPr>
          <a:lstStyle/>
          <a:p>
            <a:r>
              <a:rPr lang="tr-TR" dirty="0">
                <a:solidFill>
                  <a:srgbClr val="FFFFFF"/>
                </a:solidFill>
                <a:latin typeface="Verdana" panose="020B0604030504040204" pitchFamily="34" charset="0"/>
                <a:ea typeface="Verdana" panose="020B0604030504040204" pitchFamily="34" charset="0"/>
              </a:rPr>
              <a:t>AB'nin Emisyon Ticareti Sistemi (ETS), </a:t>
            </a:r>
            <a:r>
              <a:rPr lang="tr-TR" b="1" dirty="0">
                <a:solidFill>
                  <a:schemeClr val="accent6">
                    <a:lumMod val="60000"/>
                    <a:lumOff val="40000"/>
                  </a:schemeClr>
                </a:solidFill>
                <a:latin typeface="Verdana" panose="020B0604030504040204" pitchFamily="34" charset="0"/>
                <a:ea typeface="Verdana" panose="020B0604030504040204" pitchFamily="34" charset="0"/>
              </a:rPr>
              <a:t>16 yıldır var olan dünyanın ilk uluslararası emisyon ticareti </a:t>
            </a:r>
            <a:r>
              <a:rPr lang="tr-TR" dirty="0">
                <a:solidFill>
                  <a:srgbClr val="FFFFFF"/>
                </a:solidFill>
                <a:latin typeface="Verdana" panose="020B0604030504040204" pitchFamily="34" charset="0"/>
                <a:ea typeface="Verdana" panose="020B0604030504040204" pitchFamily="34" charset="0"/>
              </a:rPr>
              <a:t>ve AB'nin iklim değişikliğiyle mücadeleye yönelik amiral gemisi politikasıdır.</a:t>
            </a:r>
          </a:p>
          <a:p>
            <a:endParaRPr lang="tr-TR" dirty="0">
              <a:solidFill>
                <a:srgbClr val="FFFFFF"/>
              </a:solidFill>
              <a:latin typeface="Verdana" panose="020B0604030504040204" pitchFamily="34" charset="0"/>
              <a:ea typeface="Verdana" panose="020B0604030504040204" pitchFamily="34" charset="0"/>
            </a:endParaRPr>
          </a:p>
          <a:p>
            <a:r>
              <a:rPr lang="tr-TR" dirty="0">
                <a:solidFill>
                  <a:srgbClr val="FFFFFF"/>
                </a:solidFill>
                <a:effectLst/>
                <a:latin typeface="Verdana" panose="020B0604030504040204" pitchFamily="34" charset="0"/>
                <a:ea typeface="Verdana" panose="020B0604030504040204" pitchFamily="34" charset="0"/>
              </a:rPr>
              <a:t>2015 Yılından bu yana ülkemizde kısmi olarak uygulanmaktadır.</a:t>
            </a:r>
            <a:endParaRPr lang="tr-TR" dirty="0">
              <a:solidFill>
                <a:srgbClr val="FFFFFF"/>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71316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C30859C-7EFD-4ECB-B0B5-8FE1A03973B0}"/>
              </a:ext>
            </a:extLst>
          </p:cNvPr>
          <p:cNvSpPr>
            <a:spLocks noGrp="1"/>
          </p:cNvSpPr>
          <p:nvPr>
            <p:ph type="title"/>
          </p:nvPr>
        </p:nvSpPr>
        <p:spPr>
          <a:xfrm>
            <a:off x="793662" y="386930"/>
            <a:ext cx="10066122" cy="1298448"/>
          </a:xfrm>
        </p:spPr>
        <p:txBody>
          <a:bodyPr anchor="b">
            <a:normAutofit/>
          </a:bodyPr>
          <a:lstStyle/>
          <a:p>
            <a:r>
              <a:rPr lang="tr-TR" sz="4800" b="1"/>
              <a:t>CBAM İle Karbon Kaçağını Engelleme</a:t>
            </a:r>
          </a:p>
        </p:txBody>
      </p:sp>
      <p:sp>
        <p:nvSpPr>
          <p:cNvPr id="137" name="Rectangle 13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61C638B0-CAF6-40E8-B316-9118C850C26B}"/>
              </a:ext>
            </a:extLst>
          </p:cNvPr>
          <p:cNvSpPr>
            <a:spLocks noGrp="1"/>
          </p:cNvSpPr>
          <p:nvPr>
            <p:ph idx="1"/>
          </p:nvPr>
        </p:nvSpPr>
        <p:spPr>
          <a:xfrm>
            <a:off x="174282" y="2354580"/>
            <a:ext cx="5150277" cy="3884379"/>
          </a:xfrm>
        </p:spPr>
        <p:txBody>
          <a:bodyPr anchor="ctr">
            <a:normAutofit fontScale="92500" lnSpcReduction="10000"/>
          </a:bodyPr>
          <a:lstStyle/>
          <a:p>
            <a:pPr marL="0" indent="0">
              <a:buNone/>
            </a:pPr>
            <a:r>
              <a:rPr lang="tr-TR" sz="2400" b="0" i="0" dirty="0">
                <a:effectLst/>
                <a:latin typeface="Roboto" panose="02000000000000000000" pitchFamily="2" charset="0"/>
              </a:rPr>
              <a:t>“</a:t>
            </a:r>
            <a:r>
              <a:rPr lang="tr-TR" sz="2400" b="0" i="1" dirty="0">
                <a:effectLst/>
                <a:latin typeface="Roboto" panose="02000000000000000000" pitchFamily="2" charset="0"/>
              </a:rPr>
              <a:t>AB ile birlikte, AB’nin diğer uluslararası ortakları da bu hedefe ulaşma çabasını paylaşmadıkları takdirde, EU </a:t>
            </a:r>
            <a:r>
              <a:rPr lang="tr-TR" sz="2400" b="0" i="1" dirty="0" err="1">
                <a:effectLst/>
                <a:latin typeface="Roboto" panose="02000000000000000000" pitchFamily="2" charset="0"/>
              </a:rPr>
              <a:t>ETS’de</a:t>
            </a:r>
            <a:r>
              <a:rPr lang="tr-TR" sz="2400" b="0" i="1" dirty="0">
                <a:effectLst/>
                <a:latin typeface="Roboto" panose="02000000000000000000" pitchFamily="2" charset="0"/>
              </a:rPr>
              <a:t> olduğu gibi bir </a:t>
            </a:r>
            <a:r>
              <a:rPr lang="tr-TR" sz="2400" b="1" i="1" dirty="0">
                <a:effectLst/>
                <a:latin typeface="Roboto" panose="02000000000000000000" pitchFamily="2" charset="0"/>
              </a:rPr>
              <a:t>karbon kaçağı </a:t>
            </a:r>
            <a:r>
              <a:rPr lang="tr-TR" sz="2400" b="0" i="1" dirty="0">
                <a:effectLst/>
                <a:latin typeface="Roboto" panose="02000000000000000000" pitchFamily="2" charset="0"/>
              </a:rPr>
              <a:t>oluşması kaçınılmazdır.  </a:t>
            </a:r>
          </a:p>
          <a:p>
            <a:pPr marL="0" indent="0">
              <a:buNone/>
            </a:pPr>
            <a:endParaRPr lang="tr-TR" sz="2400" i="1" dirty="0">
              <a:latin typeface="Roboto" panose="02000000000000000000" pitchFamily="2" charset="0"/>
            </a:endParaRPr>
          </a:p>
          <a:p>
            <a:pPr marL="0" indent="0">
              <a:buNone/>
            </a:pPr>
            <a:r>
              <a:rPr lang="tr-TR" sz="2400" b="0" i="1" dirty="0">
                <a:effectLst/>
                <a:latin typeface="Roboto" panose="02000000000000000000" pitchFamily="2" charset="0"/>
              </a:rPr>
              <a:t>Böyle bir riskin gerçekleşmesi halinde, global emisyon salınımında herhangi bir düşüş olmayacağı gibi, bu durum AB ve AB endüstrisinin Paris Anlaşmasında yer alan global iklim hedeflerine ulaşma çabasını engellemiş olacaktır.</a:t>
            </a:r>
            <a:endParaRPr lang="tr-TR" sz="2400" b="0" i="0" dirty="0">
              <a:effectLst/>
              <a:latin typeface="Roboto" panose="02000000000000000000" pitchFamily="2" charset="0"/>
            </a:endParaRPr>
          </a:p>
        </p:txBody>
      </p:sp>
      <p:pic>
        <p:nvPicPr>
          <p:cNvPr id="5122" name="Picture 2" descr="Website design &amp; hosting solutions | Global Effect">
            <a:extLst>
              <a:ext uri="{FF2B5EF4-FFF2-40B4-BE49-F238E27FC236}">
                <a16:creationId xmlns:a16="http://schemas.microsoft.com/office/drawing/2014/main" id="{92B046DD-151F-470B-81AA-041745A740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05" r="8210" b="1"/>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lt Bilgi Yer Tutucusu 3">
            <a:extLst>
              <a:ext uri="{FF2B5EF4-FFF2-40B4-BE49-F238E27FC236}">
                <a16:creationId xmlns:a16="http://schemas.microsoft.com/office/drawing/2014/main" id="{27B3499B-10D0-498F-BD05-C9805BEB074A}"/>
              </a:ext>
            </a:extLst>
          </p:cNvPr>
          <p:cNvSpPr>
            <a:spLocks noGrp="1"/>
          </p:cNvSpPr>
          <p:nvPr>
            <p:ph type="ftr" sz="quarter" idx="11"/>
          </p:nvPr>
        </p:nvSpPr>
        <p:spPr>
          <a:xfrm>
            <a:off x="4038600" y="6492240"/>
            <a:ext cx="4114800" cy="365125"/>
          </a:xfrm>
        </p:spPr>
        <p:txBody>
          <a:bodyPr>
            <a:normAutofit/>
          </a:bodyPr>
          <a:lstStyle/>
          <a:p>
            <a:pPr>
              <a:spcAft>
                <a:spcPts val="600"/>
              </a:spcAft>
            </a:pPr>
            <a:r>
              <a:rPr lang="tr-TR"/>
              <a:t>www.qsi.com.tr</a:t>
            </a:r>
          </a:p>
        </p:txBody>
      </p:sp>
      <p:pic>
        <p:nvPicPr>
          <p:cNvPr id="10" name="Resim 9">
            <a:extLst>
              <a:ext uri="{FF2B5EF4-FFF2-40B4-BE49-F238E27FC236}">
                <a16:creationId xmlns:a16="http://schemas.microsoft.com/office/drawing/2014/main" id="{53CD67D0-62D6-4A4B-B647-4685B37847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11" name="Resim 10">
            <a:extLst>
              <a:ext uri="{FF2B5EF4-FFF2-40B4-BE49-F238E27FC236}">
                <a16:creationId xmlns:a16="http://schemas.microsoft.com/office/drawing/2014/main" id="{705950FB-F275-4DCD-8855-701D73BFB0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215999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2E08ED8-38AC-4A7F-BF1B-C10D8725AB46}"/>
              </a:ext>
            </a:extLst>
          </p:cNvPr>
          <p:cNvSpPr>
            <a:spLocks noGrp="1"/>
          </p:cNvSpPr>
          <p:nvPr>
            <p:ph type="title"/>
          </p:nvPr>
        </p:nvSpPr>
        <p:spPr>
          <a:xfrm>
            <a:off x="206623" y="624067"/>
            <a:ext cx="6812492" cy="1219836"/>
          </a:xfrm>
        </p:spPr>
        <p:txBody>
          <a:bodyPr>
            <a:normAutofit/>
          </a:bodyPr>
          <a:lstStyle/>
          <a:p>
            <a:r>
              <a:rPr lang="tr-TR" sz="4000" b="1" dirty="0">
                <a:ea typeface="+mn-ea"/>
                <a:cs typeface="+mn-cs"/>
              </a:rPr>
              <a:t>Fransa Ekonomi, Maliye ve Kurtarma Bakanı </a:t>
            </a:r>
            <a:r>
              <a:rPr lang="tr-TR" sz="4000" b="1" dirty="0" err="1">
                <a:ea typeface="+mn-ea"/>
                <a:cs typeface="+mn-cs"/>
              </a:rPr>
              <a:t>Bruno</a:t>
            </a:r>
            <a:r>
              <a:rPr lang="tr-TR" sz="4000" b="1" dirty="0">
                <a:ea typeface="+mn-ea"/>
                <a:cs typeface="+mn-cs"/>
              </a:rPr>
              <a:t> Le </a:t>
            </a:r>
            <a:r>
              <a:rPr lang="tr-TR" sz="4000" b="1" dirty="0" err="1">
                <a:ea typeface="+mn-ea"/>
                <a:cs typeface="+mn-cs"/>
              </a:rPr>
              <a:t>Maire</a:t>
            </a:r>
            <a:endParaRPr lang="tr-TR" sz="4000" b="1" dirty="0">
              <a:ea typeface="+mn-ea"/>
              <a:cs typeface="+mn-cs"/>
            </a:endParaRPr>
          </a:p>
        </p:txBody>
      </p:sp>
      <p:sp>
        <p:nvSpPr>
          <p:cNvPr id="3" name="İçerik Yer Tutucusu 2">
            <a:extLst>
              <a:ext uri="{FF2B5EF4-FFF2-40B4-BE49-F238E27FC236}">
                <a16:creationId xmlns:a16="http://schemas.microsoft.com/office/drawing/2014/main" id="{884AB959-24F5-4647-8376-C040F5855B54}"/>
              </a:ext>
            </a:extLst>
          </p:cNvPr>
          <p:cNvSpPr>
            <a:spLocks noGrp="1"/>
          </p:cNvSpPr>
          <p:nvPr>
            <p:ph idx="1"/>
          </p:nvPr>
        </p:nvSpPr>
        <p:spPr>
          <a:xfrm>
            <a:off x="331470" y="1907540"/>
            <a:ext cx="6507320" cy="4328161"/>
          </a:xfrm>
        </p:spPr>
        <p:txBody>
          <a:bodyPr>
            <a:normAutofit fontScale="92500" lnSpcReduction="10000"/>
          </a:bodyPr>
          <a:lstStyle/>
          <a:p>
            <a:pPr marL="0" indent="0">
              <a:buNone/>
            </a:pPr>
            <a:r>
              <a:rPr lang="tr-TR" sz="2400" dirty="0">
                <a:latin typeface="Open Sans" panose="020B0606030504020204" pitchFamily="34" charset="0"/>
              </a:rPr>
              <a:t>‘’</a:t>
            </a:r>
            <a:r>
              <a:rPr lang="tr-TR" sz="2400" b="0" i="0" dirty="0">
                <a:effectLst/>
                <a:latin typeface="Open Sans" panose="020B0606030504020204" pitchFamily="34" charset="0"/>
              </a:rPr>
              <a:t>Karbon Sınırı Düzenleme Mekanizması Konseyi'ndeki anlaşma, Avrupa iklim politikası için bir zaferdir. </a:t>
            </a:r>
            <a:r>
              <a:rPr lang="tr-TR" sz="2400" b="1" i="0" dirty="0">
                <a:effectLst/>
                <a:latin typeface="Open Sans" panose="020B0606030504020204" pitchFamily="34" charset="0"/>
              </a:rPr>
              <a:t>Endüstrimizi daha az iddialı iklim hedeflerine sahip ülkelerden gelen şirketlerden korurken, endüstrimizin karbondan arındırılmasını hızlandırmak için bize bir araç sağlayacaktır. </a:t>
            </a:r>
            <a:r>
              <a:rPr lang="tr-TR" sz="2400" b="0" i="0" dirty="0">
                <a:effectLst/>
                <a:latin typeface="Open Sans" panose="020B0606030504020204" pitchFamily="34" charset="0"/>
              </a:rPr>
              <a:t>Aynı zamanda diğer ülkeleri daha sürdürülebilir olmaya ve daha az emisyon üretmeye teşvik edecektir. Son olarak, bu mekanizma, Avrupa'nın enerji bağımsızlığını hızlandırmak olan Avrupa'nın iddialı stratejimize yanıt veriyor.’’</a:t>
            </a:r>
          </a:p>
          <a:p>
            <a:pPr marL="0" indent="0">
              <a:buNone/>
            </a:pPr>
            <a:endParaRPr lang="tr-TR" sz="2400" dirty="0">
              <a:latin typeface="Open Sans" panose="020B0606030504020204" pitchFamily="34" charset="0"/>
            </a:endParaRPr>
          </a:p>
          <a:p>
            <a:pPr marL="0" indent="0">
              <a:buNone/>
            </a:pPr>
            <a:r>
              <a:rPr lang="tr-TR" sz="1200" dirty="0"/>
              <a:t>https://www.consilium.europa.eu/en/press/press-releases/2022/03/15/carbon-border-adjustment-mechanism-cbam-council-agrees-its-negotiating-mandate/</a:t>
            </a:r>
          </a:p>
        </p:txBody>
      </p:sp>
      <p:sp>
        <p:nvSpPr>
          <p:cNvPr id="4" name="Alt Bilgi Yer Tutucusu 3">
            <a:extLst>
              <a:ext uri="{FF2B5EF4-FFF2-40B4-BE49-F238E27FC236}">
                <a16:creationId xmlns:a16="http://schemas.microsoft.com/office/drawing/2014/main" id="{F1B446C4-A288-4C7B-8AFA-598DC044541A}"/>
              </a:ext>
            </a:extLst>
          </p:cNvPr>
          <p:cNvSpPr>
            <a:spLocks noGrp="1"/>
          </p:cNvSpPr>
          <p:nvPr>
            <p:ph type="ftr" sz="quarter" idx="11"/>
          </p:nvPr>
        </p:nvSpPr>
        <p:spPr>
          <a:xfrm>
            <a:off x="3195473" y="6356350"/>
            <a:ext cx="3811437" cy="365125"/>
          </a:xfrm>
        </p:spPr>
        <p:txBody>
          <a:bodyPr>
            <a:normAutofit/>
          </a:bodyPr>
          <a:lstStyle/>
          <a:p>
            <a:pPr algn="l">
              <a:spcAft>
                <a:spcPts val="600"/>
              </a:spcAft>
            </a:pPr>
            <a:r>
              <a:rPr lang="tr-TR"/>
              <a:t>www.qsi.com.tr</a:t>
            </a:r>
          </a:p>
        </p:txBody>
      </p:sp>
      <p:pic>
        <p:nvPicPr>
          <p:cNvPr id="1026" name="Picture 2" descr="Fransa Ekonomi, Maliye ve Kurtarma Bakanı Bruno Le Maire">
            <a:extLst>
              <a:ext uri="{FF2B5EF4-FFF2-40B4-BE49-F238E27FC236}">
                <a16:creationId xmlns:a16="http://schemas.microsoft.com/office/drawing/2014/main" id="{03869CB6-E37F-4199-B418-E4415AC376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725" r="476"/>
          <a:stretch/>
        </p:blipFill>
        <p:spPr bwMode="auto">
          <a:xfrm>
            <a:off x="7199440" y="10"/>
            <a:ext cx="4992560"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Resim 6">
            <a:extLst>
              <a:ext uri="{FF2B5EF4-FFF2-40B4-BE49-F238E27FC236}">
                <a16:creationId xmlns:a16="http://schemas.microsoft.com/office/drawing/2014/main" id="{6C4E69B1-814D-4871-B2E7-B9A4A63BE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8" name="Resim 7">
            <a:extLst>
              <a:ext uri="{FF2B5EF4-FFF2-40B4-BE49-F238E27FC236}">
                <a16:creationId xmlns:a16="http://schemas.microsoft.com/office/drawing/2014/main" id="{A48AE551-1523-4C4A-962E-78CFE4E85F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3851006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35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EABF0F55-AA81-404E-A057-82B2BA229E6A}"/>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tr-TR" sz="2600">
                <a:solidFill>
                  <a:srgbClr val="FFFFFF"/>
                </a:solidFill>
              </a:rPr>
              <a:t>CBAM &amp; EU ETS</a:t>
            </a:r>
          </a:p>
        </p:txBody>
      </p:sp>
      <p:pic>
        <p:nvPicPr>
          <p:cNvPr id="6" name="Resim 5">
            <a:extLst>
              <a:ext uri="{FF2B5EF4-FFF2-40B4-BE49-F238E27FC236}">
                <a16:creationId xmlns:a16="http://schemas.microsoft.com/office/drawing/2014/main" id="{4949960F-8EB4-424D-86FF-378F7BED2D35}"/>
              </a:ext>
            </a:extLst>
          </p:cNvPr>
          <p:cNvPicPr>
            <a:picLocks noChangeAspect="1"/>
          </p:cNvPicPr>
          <p:nvPr/>
        </p:nvPicPr>
        <p:blipFill>
          <a:blip r:embed="rId2"/>
          <a:stretch>
            <a:fillRect/>
          </a:stretch>
        </p:blipFill>
        <p:spPr>
          <a:xfrm>
            <a:off x="4392930" y="21210"/>
            <a:ext cx="5858254" cy="2743200"/>
          </a:xfrm>
          <a:prstGeom prst="rect">
            <a:avLst/>
          </a:prstGeom>
        </p:spPr>
      </p:pic>
      <p:sp>
        <p:nvSpPr>
          <p:cNvPr id="3" name="İçerik Yer Tutucusu 2">
            <a:extLst>
              <a:ext uri="{FF2B5EF4-FFF2-40B4-BE49-F238E27FC236}">
                <a16:creationId xmlns:a16="http://schemas.microsoft.com/office/drawing/2014/main" id="{7B864EFF-E53E-4871-BDB5-D9268DA43B60}"/>
              </a:ext>
            </a:extLst>
          </p:cNvPr>
          <p:cNvSpPr>
            <a:spLocks noGrp="1"/>
          </p:cNvSpPr>
          <p:nvPr>
            <p:ph idx="1"/>
          </p:nvPr>
        </p:nvSpPr>
        <p:spPr>
          <a:xfrm>
            <a:off x="3661410" y="3217362"/>
            <a:ext cx="8294370" cy="3138988"/>
          </a:xfrm>
        </p:spPr>
        <p:txBody>
          <a:bodyPr>
            <a:normAutofit fontScale="92500" lnSpcReduction="20000"/>
          </a:bodyPr>
          <a:lstStyle/>
          <a:p>
            <a:pPr marL="0" indent="0">
              <a:buNone/>
            </a:pPr>
            <a:r>
              <a:rPr lang="tr-TR" b="0" i="0" dirty="0">
                <a:effectLst/>
                <a:latin typeface="Open Sans" panose="020B0606030504020204" pitchFamily="34" charset="0"/>
              </a:rPr>
              <a:t>CBAM, ithal mallar üzerindeki işleyişini yansıtmak ve tamamlamak için </a:t>
            </a:r>
            <a:r>
              <a:rPr lang="tr-TR" b="1" i="0" dirty="0">
                <a:effectLst/>
                <a:latin typeface="Open Sans" panose="020B0606030504020204" pitchFamily="34" charset="0"/>
              </a:rPr>
              <a:t>AB'nin Emisyon Ticareti Sistemi (EU ETS) ile paralel olarak çalışacak şekilde tasarlanmıştır. </a:t>
            </a:r>
            <a:r>
              <a:rPr lang="tr-TR" b="0" i="0" dirty="0">
                <a:effectLst/>
                <a:latin typeface="Open Sans" panose="020B0606030504020204" pitchFamily="34" charset="0"/>
              </a:rPr>
              <a:t>Özellikle AB ETS tahsisatlarının ücretsiz tahsisi başta olmak üzere, karbon kaçağı riskini ele almak için mevcut Avrupa Birliği mekanizmalarını kademeli olarak değiştirecektir.</a:t>
            </a:r>
          </a:p>
          <a:p>
            <a:pPr marL="0" indent="0">
              <a:buNone/>
            </a:pPr>
            <a:endParaRPr lang="tr-TR" dirty="0">
              <a:latin typeface="Open Sans" panose="020B0606030504020204" pitchFamily="34" charset="0"/>
            </a:endParaRPr>
          </a:p>
          <a:p>
            <a:pPr marL="0" indent="0">
              <a:buNone/>
            </a:pPr>
            <a:r>
              <a:rPr lang="tr-TR" sz="1300" dirty="0"/>
              <a:t>https://www.consilium.europa.eu/en/press/press-releases/2022/03/15/carbon-border-adjustment-mechanism-cbam-council-agrees-its-negotiating-mandate/</a:t>
            </a:r>
          </a:p>
        </p:txBody>
      </p:sp>
      <p:sp>
        <p:nvSpPr>
          <p:cNvPr id="4" name="Alt Bilgi Yer Tutucusu 3">
            <a:extLst>
              <a:ext uri="{FF2B5EF4-FFF2-40B4-BE49-F238E27FC236}">
                <a16:creationId xmlns:a16="http://schemas.microsoft.com/office/drawing/2014/main" id="{83E163C2-6BB4-4640-B8A5-4EF9C2E70988}"/>
              </a:ext>
            </a:extLst>
          </p:cNvPr>
          <p:cNvSpPr>
            <a:spLocks noGrp="1"/>
          </p:cNvSpPr>
          <p:nvPr>
            <p:ph type="ftr" sz="quarter" idx="11"/>
          </p:nvPr>
        </p:nvSpPr>
        <p:spPr>
          <a:xfrm>
            <a:off x="4038599" y="6356350"/>
            <a:ext cx="4847897" cy="365125"/>
          </a:xfrm>
        </p:spPr>
        <p:txBody>
          <a:bodyPr>
            <a:normAutofit/>
          </a:bodyPr>
          <a:lstStyle/>
          <a:p>
            <a:pPr algn="l">
              <a:spcAft>
                <a:spcPts val="600"/>
              </a:spcAft>
            </a:pPr>
            <a:r>
              <a:rPr lang="tr-TR" sz="1200">
                <a:solidFill>
                  <a:prstClr val="black">
                    <a:tint val="75000"/>
                  </a:prstClr>
                </a:solidFill>
              </a:rPr>
              <a:t>www.qsi.com.tr</a:t>
            </a:r>
          </a:p>
        </p:txBody>
      </p:sp>
      <p:pic>
        <p:nvPicPr>
          <p:cNvPr id="7" name="Resim 6">
            <a:extLst>
              <a:ext uri="{FF2B5EF4-FFF2-40B4-BE49-F238E27FC236}">
                <a16:creationId xmlns:a16="http://schemas.microsoft.com/office/drawing/2014/main" id="{FCFD94E2-6132-4128-A2DC-5C0E827263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8" name="Resim 7">
            <a:extLst>
              <a:ext uri="{FF2B5EF4-FFF2-40B4-BE49-F238E27FC236}">
                <a16:creationId xmlns:a16="http://schemas.microsoft.com/office/drawing/2014/main" id="{151B729C-819C-41BD-88DC-1385A53383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2668855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0" name="Rectangle 70">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Başlık 1">
            <a:extLst>
              <a:ext uri="{FF2B5EF4-FFF2-40B4-BE49-F238E27FC236}">
                <a16:creationId xmlns:a16="http://schemas.microsoft.com/office/drawing/2014/main" id="{CD72A1EA-4020-41A7-81FE-24EE7C149B0B}"/>
              </a:ext>
            </a:extLst>
          </p:cNvPr>
          <p:cNvSpPr>
            <a:spLocks noGrp="1"/>
          </p:cNvSpPr>
          <p:nvPr>
            <p:ph type="title"/>
          </p:nvPr>
        </p:nvSpPr>
        <p:spPr>
          <a:xfrm>
            <a:off x="441961" y="584901"/>
            <a:ext cx="6054532" cy="1254642"/>
          </a:xfrm>
        </p:spPr>
        <p:txBody>
          <a:bodyPr>
            <a:normAutofit/>
          </a:bodyPr>
          <a:lstStyle/>
          <a:p>
            <a:r>
              <a:rPr lang="tr-TR" sz="3600" b="1" dirty="0">
                <a:latin typeface="+mn-lt"/>
              </a:rPr>
              <a:t>Ne Zaman Hayatımıza Girdi ?</a:t>
            </a:r>
          </a:p>
        </p:txBody>
      </p:sp>
      <p:sp>
        <p:nvSpPr>
          <p:cNvPr id="3" name="İçerik Yer Tutucusu 2">
            <a:extLst>
              <a:ext uri="{FF2B5EF4-FFF2-40B4-BE49-F238E27FC236}">
                <a16:creationId xmlns:a16="http://schemas.microsoft.com/office/drawing/2014/main" id="{F8D79512-331B-4863-A2CE-7F822DDEC5A7}"/>
              </a:ext>
            </a:extLst>
          </p:cNvPr>
          <p:cNvSpPr>
            <a:spLocks noGrp="1"/>
          </p:cNvSpPr>
          <p:nvPr>
            <p:ph idx="1"/>
          </p:nvPr>
        </p:nvSpPr>
        <p:spPr>
          <a:xfrm>
            <a:off x="441961" y="1786271"/>
            <a:ext cx="5735555" cy="4593263"/>
          </a:xfrm>
        </p:spPr>
        <p:txBody>
          <a:bodyPr>
            <a:normAutofit/>
          </a:bodyPr>
          <a:lstStyle/>
          <a:p>
            <a:pPr marL="0" indent="0">
              <a:buNone/>
            </a:pPr>
            <a:r>
              <a:rPr lang="tr-TR" b="0" i="0" dirty="0">
                <a:effectLst/>
                <a:latin typeface="Tahoma" panose="020B0604030504040204" pitchFamily="34" charset="0"/>
                <a:ea typeface="Tahoma" panose="020B0604030504040204" pitchFamily="34" charset="0"/>
                <a:cs typeface="Tahoma" panose="020B0604030504040204" pitchFamily="34" charset="0"/>
              </a:rPr>
              <a:t>Kamuoyu sürdürülebilirlik kelimesi ile ilk olarak Birleşmiş Milletler bünyesi altında çalışmakta olan</a:t>
            </a:r>
            <a:r>
              <a:rPr lang="tr-TR" b="1" i="0" dirty="0">
                <a:effectLst/>
                <a:latin typeface="Tahoma" panose="020B0604030504040204" pitchFamily="34" charset="0"/>
                <a:ea typeface="Tahoma" panose="020B0604030504040204" pitchFamily="34" charset="0"/>
                <a:cs typeface="Tahoma" panose="020B0604030504040204" pitchFamily="34" charset="0"/>
              </a:rPr>
              <a:t> Dünya Çevre ve Kalkınma Komisyonu’nun</a:t>
            </a:r>
            <a:r>
              <a:rPr lang="tr-TR" b="0" i="0" dirty="0">
                <a:effectLst/>
                <a:latin typeface="Tahoma" panose="020B0604030504040204" pitchFamily="34" charset="0"/>
                <a:ea typeface="Tahoma" panose="020B0604030504040204" pitchFamily="34" charset="0"/>
                <a:cs typeface="Tahoma" panose="020B0604030504040204" pitchFamily="34" charset="0"/>
              </a:rPr>
              <a:t> 1987 yılı içerisinde yayınlamış olduğu</a:t>
            </a:r>
            <a:r>
              <a:rPr lang="tr-TR" b="1" i="0" u="none" strike="noStrike" dirty="0">
                <a:effectLst/>
                <a:latin typeface="Tahoma" panose="020B0604030504040204" pitchFamily="34" charset="0"/>
                <a:ea typeface="Tahoma" panose="020B0604030504040204" pitchFamily="34" charset="0"/>
                <a:cs typeface="Tahoma" panose="020B0604030504040204" pitchFamily="34" charset="0"/>
              </a:rPr>
              <a:t> “Ortak Geleceğimiz”</a:t>
            </a:r>
            <a:r>
              <a:rPr lang="tr-TR" b="0" i="0" dirty="0">
                <a:effectLst/>
                <a:latin typeface="Tahoma" panose="020B0604030504040204" pitchFamily="34" charset="0"/>
                <a:ea typeface="Tahoma" panose="020B0604030504040204" pitchFamily="34" charset="0"/>
                <a:cs typeface="Tahoma" panose="020B0604030504040204" pitchFamily="34" charset="0"/>
              </a:rPr>
              <a:t> isimli rapor aracılığı ile tanıştı.</a:t>
            </a:r>
            <a:endParaRPr lang="tr-TR" dirty="0">
              <a:latin typeface="Tahoma" panose="020B0604030504040204" pitchFamily="34" charset="0"/>
              <a:ea typeface="Tahoma" panose="020B0604030504040204" pitchFamily="34" charset="0"/>
              <a:cs typeface="Tahoma" panose="020B0604030504040204" pitchFamily="34" charset="0"/>
            </a:endParaRPr>
          </a:p>
        </p:txBody>
      </p:sp>
      <p:sp>
        <p:nvSpPr>
          <p:cNvPr id="73" name="Freeform: Shape 72">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338" name="Picture 2" descr="NHF Bilim ve Sanat Ortamı - Kitaplar">
            <a:extLst>
              <a:ext uri="{FF2B5EF4-FFF2-40B4-BE49-F238E27FC236}">
                <a16:creationId xmlns:a16="http://schemas.microsoft.com/office/drawing/2014/main" id="{D21C6822-68A9-445B-8796-7A15E1E4242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72983" y="806204"/>
            <a:ext cx="3592529" cy="5302626"/>
          </a:xfrm>
          <a:prstGeom prst="rect">
            <a:avLst/>
          </a:prstGeom>
          <a:noFill/>
          <a:extLst>
            <a:ext uri="{909E8E84-426E-40DD-AFC4-6F175D3DCCD1}">
              <a14:hiddenFill xmlns:a14="http://schemas.microsoft.com/office/drawing/2010/main">
                <a:solidFill>
                  <a:srgbClr val="FFFFFF"/>
                </a:solidFill>
              </a14:hiddenFill>
            </a:ext>
          </a:extLst>
        </p:spPr>
      </p:pic>
      <p:sp>
        <p:nvSpPr>
          <p:cNvPr id="5" name="Slayt Numarası Yer Tutucusu 4">
            <a:extLst>
              <a:ext uri="{FF2B5EF4-FFF2-40B4-BE49-F238E27FC236}">
                <a16:creationId xmlns:a16="http://schemas.microsoft.com/office/drawing/2014/main" id="{FF1A50EC-2552-4B04-9DBA-2F53AC58B90B}"/>
              </a:ext>
            </a:extLst>
          </p:cNvPr>
          <p:cNvSpPr>
            <a:spLocks noGrp="1"/>
          </p:cNvSpPr>
          <p:nvPr>
            <p:ph type="sldNum" sz="quarter" idx="12"/>
          </p:nvPr>
        </p:nvSpPr>
        <p:spPr>
          <a:xfrm>
            <a:off x="11146536" y="6035040"/>
            <a:ext cx="548640" cy="548640"/>
          </a:xfrm>
          <a:prstGeom prst="ellipse">
            <a:avLst/>
          </a:prstGeom>
          <a:solidFill>
            <a:schemeClr val="tx1">
              <a:alpha val="80000"/>
            </a:schemeClr>
          </a:solidFill>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F5B207CF-7D58-4FF4-9836-E4F6C3645CBE}" type="slidenum">
              <a:rPr kumimoji="0" lang="tr-TR" sz="14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a:t>
            </a:fld>
            <a:endParaRPr kumimoji="0" lang="tr-TR" sz="1400" b="0" i="0" u="none" strike="noStrike" kern="1200" cap="none" spc="0" normalizeH="0" baseline="0" noProof="0">
              <a:ln>
                <a:noFill/>
              </a:ln>
              <a:solidFill>
                <a:prstClr val="white"/>
              </a:solidFill>
              <a:effectLst/>
              <a:uLnTx/>
              <a:uFillTx/>
              <a:latin typeface="Calibri"/>
              <a:ea typeface="+mn-ea"/>
              <a:cs typeface="+mn-cs"/>
            </a:endParaRPr>
          </a:p>
        </p:txBody>
      </p:sp>
      <p:pic>
        <p:nvPicPr>
          <p:cNvPr id="9" name="Resim 8">
            <a:extLst>
              <a:ext uri="{FF2B5EF4-FFF2-40B4-BE49-F238E27FC236}">
                <a16:creationId xmlns:a16="http://schemas.microsoft.com/office/drawing/2014/main" id="{DDEE8471-BAAF-4861-A7BE-F3CE9A7AC7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13616"/>
            <a:ext cx="1714962" cy="524557"/>
          </a:xfrm>
          <a:prstGeom prst="rect">
            <a:avLst/>
          </a:prstGeom>
        </p:spPr>
      </p:pic>
      <p:pic>
        <p:nvPicPr>
          <p:cNvPr id="10" name="Resim 9">
            <a:extLst>
              <a:ext uri="{FF2B5EF4-FFF2-40B4-BE49-F238E27FC236}">
                <a16:creationId xmlns:a16="http://schemas.microsoft.com/office/drawing/2014/main" id="{1DF5FFC1-D9F8-44E9-8602-9840B32A16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47919"/>
            <a:ext cx="1176024" cy="646813"/>
          </a:xfrm>
          <a:prstGeom prst="rect">
            <a:avLst/>
          </a:prstGeom>
        </p:spPr>
      </p:pic>
    </p:spTree>
    <p:extLst>
      <p:ext uri="{BB962C8B-B14F-4D97-AF65-F5344CB8AC3E}">
        <p14:creationId xmlns:p14="http://schemas.microsoft.com/office/powerpoint/2010/main" val="1991989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3CE387E-7BF9-4A7C-A6F5-6744785ED871}"/>
              </a:ext>
            </a:extLst>
          </p:cNvPr>
          <p:cNvSpPr>
            <a:spLocks noGrp="1"/>
          </p:cNvSpPr>
          <p:nvPr>
            <p:ph type="title"/>
          </p:nvPr>
        </p:nvSpPr>
        <p:spPr>
          <a:xfrm>
            <a:off x="838200" y="585216"/>
            <a:ext cx="10515600" cy="1325563"/>
          </a:xfrm>
        </p:spPr>
        <p:txBody>
          <a:bodyPr>
            <a:normAutofit/>
          </a:bodyPr>
          <a:lstStyle/>
          <a:p>
            <a:r>
              <a:rPr lang="tr-TR" b="1">
                <a:solidFill>
                  <a:schemeClr val="bg1"/>
                </a:solidFill>
              </a:rPr>
              <a:t>Sınırda Karbon Vergisi Ödeyecek miyim?</a:t>
            </a:r>
          </a:p>
        </p:txBody>
      </p:sp>
      <p:pic>
        <p:nvPicPr>
          <p:cNvPr id="7170" name="Picture 2" descr="歐盟CBAM 邊境碳稅2023年即將適用，你準備好了嗎？ _ 德國萊因TÜV大中華區">
            <a:extLst>
              <a:ext uri="{FF2B5EF4-FFF2-40B4-BE49-F238E27FC236}">
                <a16:creationId xmlns:a16="http://schemas.microsoft.com/office/drawing/2014/main" id="{6CD8F993-F3CC-4275-9FFD-70599D716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75"/>
          <a:stretch/>
        </p:blipFill>
        <p:spPr bwMode="auto">
          <a:xfrm>
            <a:off x="841248" y="2516777"/>
            <a:ext cx="6236208" cy="3660185"/>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FC7713F4-4E2E-46E1-9551-0813D21DF892}"/>
              </a:ext>
            </a:extLst>
          </p:cNvPr>
          <p:cNvSpPr>
            <a:spLocks noGrp="1"/>
          </p:cNvSpPr>
          <p:nvPr>
            <p:ph idx="1"/>
          </p:nvPr>
        </p:nvSpPr>
        <p:spPr>
          <a:xfrm>
            <a:off x="7546848" y="2516777"/>
            <a:ext cx="3803904" cy="3660185"/>
          </a:xfrm>
        </p:spPr>
        <p:txBody>
          <a:bodyPr anchor="ctr">
            <a:normAutofit lnSpcReduction="10000"/>
          </a:bodyPr>
          <a:lstStyle/>
          <a:p>
            <a:pPr marL="0" indent="0">
              <a:buNone/>
            </a:pPr>
            <a:r>
              <a:rPr lang="tr-TR" sz="4400" dirty="0"/>
              <a:t>AB tarafından belirlenmiş olan 5 sektör dışında kalan sektörler ödemeyecekler.</a:t>
            </a:r>
          </a:p>
        </p:txBody>
      </p:sp>
      <p:sp>
        <p:nvSpPr>
          <p:cNvPr id="4" name="Alt Bilgi Yer Tutucusu 3">
            <a:extLst>
              <a:ext uri="{FF2B5EF4-FFF2-40B4-BE49-F238E27FC236}">
                <a16:creationId xmlns:a16="http://schemas.microsoft.com/office/drawing/2014/main" id="{9DA3957C-699F-42E9-8FB6-10AA36E21727}"/>
              </a:ext>
            </a:extLst>
          </p:cNvPr>
          <p:cNvSpPr>
            <a:spLocks noGrp="1"/>
          </p:cNvSpPr>
          <p:nvPr>
            <p:ph type="ftr" sz="quarter" idx="11"/>
          </p:nvPr>
        </p:nvSpPr>
        <p:spPr>
          <a:xfrm>
            <a:off x="4038600" y="6356350"/>
            <a:ext cx="4114800" cy="365125"/>
          </a:xfrm>
        </p:spPr>
        <p:txBody>
          <a:bodyPr>
            <a:normAutofit/>
          </a:bodyPr>
          <a:lstStyle/>
          <a:p>
            <a:pPr>
              <a:spcAft>
                <a:spcPts val="600"/>
              </a:spcAft>
            </a:pPr>
            <a:r>
              <a:rPr lang="tr-TR"/>
              <a:t>www.qsi.com.tr</a:t>
            </a:r>
          </a:p>
        </p:txBody>
      </p:sp>
    </p:spTree>
    <p:extLst>
      <p:ext uri="{BB962C8B-B14F-4D97-AF65-F5344CB8AC3E}">
        <p14:creationId xmlns:p14="http://schemas.microsoft.com/office/powerpoint/2010/main" val="389822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B40F0034-10F0-4822-BBDA-A97170AF062B}"/>
              </a:ext>
            </a:extLst>
          </p:cNvPr>
          <p:cNvSpPr>
            <a:spLocks noGrp="1"/>
          </p:cNvSpPr>
          <p:nvPr>
            <p:ph type="title"/>
          </p:nvPr>
        </p:nvSpPr>
        <p:spPr>
          <a:xfrm>
            <a:off x="638978" y="583893"/>
            <a:ext cx="4114800" cy="1492397"/>
          </a:xfrm>
        </p:spPr>
        <p:txBody>
          <a:bodyPr anchor="b">
            <a:normAutofit fontScale="90000"/>
          </a:bodyPr>
          <a:lstStyle/>
          <a:p>
            <a:r>
              <a:rPr lang="tr-TR" sz="4000" b="1" dirty="0">
                <a:solidFill>
                  <a:srgbClr val="FFFF00"/>
                </a:solidFill>
              </a:rPr>
              <a:t>CBAM Kapsamında Sınırda Karbon Vergisi Ödeyecek Sektörler</a:t>
            </a:r>
          </a:p>
        </p:txBody>
      </p:sp>
      <p:pic>
        <p:nvPicPr>
          <p:cNvPr id="13318" name="Picture 6" descr="Aluminium association seeks import duty hike ahead of Budget - The Economic  Times">
            <a:extLst>
              <a:ext uri="{FF2B5EF4-FFF2-40B4-BE49-F238E27FC236}">
                <a16:creationId xmlns:a16="http://schemas.microsoft.com/office/drawing/2014/main" id="{BF311599-1CBE-477D-AE73-92498CA6E55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757" r="-6" b="-6"/>
          <a:stretch/>
        </p:blipFill>
        <p:spPr bwMode="auto">
          <a:xfrm>
            <a:off x="4968250" y="325905"/>
            <a:ext cx="2249424" cy="2002611"/>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4016BFD1-930A-4A85-9D55-35FAAA9252D3}"/>
              </a:ext>
            </a:extLst>
          </p:cNvPr>
          <p:cNvSpPr>
            <a:spLocks noGrp="1"/>
          </p:cNvSpPr>
          <p:nvPr>
            <p:ph idx="1"/>
          </p:nvPr>
        </p:nvSpPr>
        <p:spPr>
          <a:xfrm>
            <a:off x="716096" y="2419956"/>
            <a:ext cx="3690090" cy="3731462"/>
          </a:xfrm>
        </p:spPr>
        <p:txBody>
          <a:bodyPr anchor="t">
            <a:normAutofit/>
          </a:bodyPr>
          <a:lstStyle/>
          <a:p>
            <a:r>
              <a:rPr lang="tr-TR" sz="3200" dirty="0">
                <a:solidFill>
                  <a:srgbClr val="FFFFFF"/>
                </a:solidFill>
              </a:rPr>
              <a:t>Demir – Çelik</a:t>
            </a:r>
          </a:p>
          <a:p>
            <a:r>
              <a:rPr lang="tr-TR" sz="3200" dirty="0">
                <a:solidFill>
                  <a:srgbClr val="FFFFFF"/>
                </a:solidFill>
              </a:rPr>
              <a:t>Çimento</a:t>
            </a:r>
          </a:p>
          <a:p>
            <a:r>
              <a:rPr lang="tr-TR" sz="3200" dirty="0">
                <a:solidFill>
                  <a:srgbClr val="FFFFFF"/>
                </a:solidFill>
              </a:rPr>
              <a:t>Alüminyum</a:t>
            </a:r>
          </a:p>
          <a:p>
            <a:r>
              <a:rPr lang="tr-TR" sz="3200" dirty="0">
                <a:solidFill>
                  <a:srgbClr val="FFFFFF"/>
                </a:solidFill>
              </a:rPr>
              <a:t>Gübre</a:t>
            </a:r>
          </a:p>
          <a:p>
            <a:r>
              <a:rPr lang="tr-TR" sz="3200" dirty="0">
                <a:solidFill>
                  <a:srgbClr val="FFFFFF"/>
                </a:solidFill>
              </a:rPr>
              <a:t>Elektrik</a:t>
            </a:r>
          </a:p>
        </p:txBody>
      </p:sp>
      <p:pic>
        <p:nvPicPr>
          <p:cNvPr id="13314" name="Picture 2" descr="Uslular Hadde, Paslanmaz Demir Çelik Ürünleri">
            <a:extLst>
              <a:ext uri="{FF2B5EF4-FFF2-40B4-BE49-F238E27FC236}">
                <a16:creationId xmlns:a16="http://schemas.microsoft.com/office/drawing/2014/main" id="{51012306-DABB-4B5C-B3D5-99FCE024D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39" r="12980" b="-6"/>
          <a:stretch/>
        </p:blipFill>
        <p:spPr bwMode="auto">
          <a:xfrm>
            <a:off x="4968251" y="2419956"/>
            <a:ext cx="2249424" cy="200261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Çimento Nedir? | Akros Çimento">
            <a:extLst>
              <a:ext uri="{FF2B5EF4-FFF2-40B4-BE49-F238E27FC236}">
                <a16:creationId xmlns:a16="http://schemas.microsoft.com/office/drawing/2014/main" id="{752C15CA-B29D-4ADA-80AB-B58241F126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5757" b="-3"/>
          <a:stretch/>
        </p:blipFill>
        <p:spPr bwMode="auto">
          <a:xfrm>
            <a:off x="7295203" y="325904"/>
            <a:ext cx="4570677" cy="306556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STANDART GÜBRE TESTLERİ | SGS TÜRKİYE">
            <a:extLst>
              <a:ext uri="{FF2B5EF4-FFF2-40B4-BE49-F238E27FC236}">
                <a16:creationId xmlns:a16="http://schemas.microsoft.com/office/drawing/2014/main" id="{14138BB7-DB3E-4560-92D2-3E91F3AC668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006" r="25124"/>
          <a:stretch/>
        </p:blipFill>
        <p:spPr bwMode="auto">
          <a:xfrm>
            <a:off x="4976656" y="4511800"/>
            <a:ext cx="2249424" cy="2002536"/>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Elektrik fiyatları ile ilgili son dakika gelişmesi! Zam geldi, yüzde 48  arttı, 1078 lira...">
            <a:extLst>
              <a:ext uri="{FF2B5EF4-FFF2-40B4-BE49-F238E27FC236}">
                <a16:creationId xmlns:a16="http://schemas.microsoft.com/office/drawing/2014/main" id="{6C258EBA-2676-4423-9EFB-3104FD11E0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45" r="6496" b="2"/>
          <a:stretch/>
        </p:blipFill>
        <p:spPr bwMode="auto">
          <a:xfrm>
            <a:off x="7295203" y="3474720"/>
            <a:ext cx="4570677" cy="3053487"/>
          </a:xfrm>
          <a:prstGeom prst="rect">
            <a:avLst/>
          </a:prstGeom>
          <a:noFill/>
          <a:extLst>
            <a:ext uri="{909E8E84-426E-40DD-AFC4-6F175D3DCCD1}">
              <a14:hiddenFill xmlns:a14="http://schemas.microsoft.com/office/drawing/2010/main">
                <a:solidFill>
                  <a:srgbClr val="FFFFFF"/>
                </a:solidFill>
              </a14:hiddenFill>
            </a:ext>
          </a:extLst>
        </p:spPr>
      </p:pic>
      <p:sp>
        <p:nvSpPr>
          <p:cNvPr id="4" name="Alt Bilgi Yer Tutucusu 3">
            <a:extLst>
              <a:ext uri="{FF2B5EF4-FFF2-40B4-BE49-F238E27FC236}">
                <a16:creationId xmlns:a16="http://schemas.microsoft.com/office/drawing/2014/main" id="{2E54EF3C-6436-49D7-8D18-170ED69BD4AC}"/>
              </a:ext>
            </a:extLst>
          </p:cNvPr>
          <p:cNvSpPr>
            <a:spLocks noGrp="1"/>
          </p:cNvSpPr>
          <p:nvPr>
            <p:ph type="ftr" sz="quarter" idx="11"/>
          </p:nvPr>
        </p:nvSpPr>
        <p:spPr>
          <a:xfrm>
            <a:off x="4044906" y="6495082"/>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1000" b="0" i="0" u="none" strike="noStrike" kern="1200" cap="none" spc="0" normalizeH="0" baseline="0" noProof="0">
                <a:ln>
                  <a:noFill/>
                </a:ln>
                <a:solidFill>
                  <a:prstClr val="black">
                    <a:lumMod val="75000"/>
                    <a:lumOff val="25000"/>
                  </a:prstClr>
                </a:solidFill>
                <a:effectLst/>
                <a:uLnTx/>
                <a:uFillTx/>
                <a:latin typeface="Calibri"/>
                <a:ea typeface="+mn-ea"/>
                <a:cs typeface="+mn-cs"/>
              </a:rPr>
              <a:t>www.qsi.com.tr</a:t>
            </a:r>
          </a:p>
        </p:txBody>
      </p:sp>
    </p:spTree>
    <p:extLst>
      <p:ext uri="{BB962C8B-B14F-4D97-AF65-F5344CB8AC3E}">
        <p14:creationId xmlns:p14="http://schemas.microsoft.com/office/powerpoint/2010/main" val="293839404"/>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Rectangle 70">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9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9807FD7-AB17-4D98-89EC-6590BA673600}"/>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tr-TR" sz="2600">
                <a:solidFill>
                  <a:srgbClr val="FFFFFF"/>
                </a:solidFill>
              </a:rPr>
              <a:t>150 Euro Eşik Değer</a:t>
            </a:r>
          </a:p>
        </p:txBody>
      </p:sp>
      <p:pic>
        <p:nvPicPr>
          <p:cNvPr id="3074" name="Picture 2" descr="150 Euro nasıl ödeniyor? | Haberler &gt; Avusturya">
            <a:extLst>
              <a:ext uri="{FF2B5EF4-FFF2-40B4-BE49-F238E27FC236}">
                <a16:creationId xmlns:a16="http://schemas.microsoft.com/office/drawing/2014/main" id="{E786370C-E735-4857-851E-F721701FDD5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30140" y="0"/>
            <a:ext cx="4648339" cy="3091146"/>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5DF18664-6FE0-401C-8D42-2546DB8926D8}"/>
              </a:ext>
            </a:extLst>
          </p:cNvPr>
          <p:cNvSpPr>
            <a:spLocks noGrp="1"/>
          </p:cNvSpPr>
          <p:nvPr>
            <p:ph idx="1"/>
          </p:nvPr>
        </p:nvSpPr>
        <p:spPr>
          <a:xfrm>
            <a:off x="3437710" y="3337560"/>
            <a:ext cx="7789089" cy="2839403"/>
          </a:xfrm>
        </p:spPr>
        <p:txBody>
          <a:bodyPr>
            <a:normAutofit/>
          </a:bodyPr>
          <a:lstStyle/>
          <a:p>
            <a:pPr marL="0" indent="0">
              <a:buNone/>
            </a:pPr>
            <a:r>
              <a:rPr lang="tr-TR" sz="2400" b="0" i="0" dirty="0">
                <a:effectLst/>
                <a:latin typeface="Open Sans" panose="020B0606030504020204" pitchFamily="34" charset="0"/>
              </a:rPr>
              <a:t>Konsey ayrıca değeri </a:t>
            </a:r>
            <a:r>
              <a:rPr lang="tr-TR" sz="2400" b="1" i="0" dirty="0">
                <a:effectLst/>
                <a:latin typeface="Open Sans" panose="020B0606030504020204" pitchFamily="34" charset="0"/>
              </a:rPr>
              <a:t>150 €'dan az olan</a:t>
            </a:r>
            <a:r>
              <a:rPr lang="tr-TR" sz="2400" b="0" i="0" dirty="0">
                <a:effectLst/>
                <a:latin typeface="Open Sans" panose="020B0606030504020204" pitchFamily="34" charset="0"/>
              </a:rPr>
              <a:t> gönderileri CBAM yükümlülüklerinden muaf tutan bir </a:t>
            </a:r>
            <a:r>
              <a:rPr lang="tr-TR" sz="2400" b="1" i="0" dirty="0">
                <a:effectLst/>
                <a:latin typeface="Open Sans" panose="020B0606030504020204" pitchFamily="34" charset="0"/>
              </a:rPr>
              <a:t>minimum eşik</a:t>
            </a:r>
            <a:r>
              <a:rPr lang="tr-TR" sz="2400" b="0" i="0" dirty="0">
                <a:effectLst/>
                <a:latin typeface="Open Sans" panose="020B0606030504020204" pitchFamily="34" charset="0"/>
              </a:rPr>
              <a:t> de öngörmektedir . Birliğe yapılan sevkiyatların yaklaşık üçte biri bu kategoriye gireceğinden ve bunların toplam değeri ve miktarı, bu tür ürünlerin Birliğe toplam ithalatının sera gazı emisyonlarının ihmal edilebilir bir bölümünü temsil ettiğinden, bu önlem idari karmaşıklığı azaltacaktır.</a:t>
            </a:r>
            <a:endParaRPr lang="tr-TR" sz="2400" dirty="0"/>
          </a:p>
        </p:txBody>
      </p:sp>
      <p:sp>
        <p:nvSpPr>
          <p:cNvPr id="4" name="Alt Bilgi Yer Tutucusu 3">
            <a:extLst>
              <a:ext uri="{FF2B5EF4-FFF2-40B4-BE49-F238E27FC236}">
                <a16:creationId xmlns:a16="http://schemas.microsoft.com/office/drawing/2014/main" id="{64D1701D-5DB1-4A2C-A757-FEBDFB45DBD5}"/>
              </a:ext>
            </a:extLst>
          </p:cNvPr>
          <p:cNvSpPr>
            <a:spLocks noGrp="1"/>
          </p:cNvSpPr>
          <p:nvPr>
            <p:ph type="ftr" sz="quarter" idx="11"/>
          </p:nvPr>
        </p:nvSpPr>
        <p:spPr>
          <a:xfrm>
            <a:off x="4038599" y="6356350"/>
            <a:ext cx="4847897" cy="365125"/>
          </a:xfrm>
        </p:spPr>
        <p:txBody>
          <a:bodyPr>
            <a:normAutofit/>
          </a:bodyPr>
          <a:lstStyle/>
          <a:p>
            <a:pPr algn="l">
              <a:spcAft>
                <a:spcPts val="600"/>
              </a:spcAft>
            </a:pPr>
            <a:r>
              <a:rPr lang="tr-TR" sz="1200">
                <a:solidFill>
                  <a:prstClr val="black">
                    <a:tint val="75000"/>
                  </a:prstClr>
                </a:solidFill>
              </a:rPr>
              <a:t>www.qsi.com.tr</a:t>
            </a:r>
          </a:p>
        </p:txBody>
      </p:sp>
    </p:spTree>
    <p:extLst>
      <p:ext uri="{BB962C8B-B14F-4D97-AF65-F5344CB8AC3E}">
        <p14:creationId xmlns:p14="http://schemas.microsoft.com/office/powerpoint/2010/main" val="16522466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AA275E2-84EE-42C9-8CA8-EDDB734B9033}"/>
              </a:ext>
            </a:extLst>
          </p:cNvPr>
          <p:cNvSpPr>
            <a:spLocks noGrp="1"/>
          </p:cNvSpPr>
          <p:nvPr>
            <p:ph type="title"/>
          </p:nvPr>
        </p:nvSpPr>
        <p:spPr>
          <a:xfrm>
            <a:off x="1913468" y="365125"/>
            <a:ext cx="9440332" cy="1325563"/>
          </a:xfrm>
        </p:spPr>
        <p:txBody>
          <a:bodyPr>
            <a:normAutofit/>
          </a:bodyPr>
          <a:lstStyle/>
          <a:p>
            <a:r>
              <a:rPr lang="en-US" sz="3000" b="1" i="0" u="none" strike="noStrike" baseline="0">
                <a:latin typeface="Times New Roman" panose="02020603050405020304" pitchFamily="18" charset="0"/>
              </a:rPr>
              <a:t>REGULATION OF THE EUROPEAN PARLIAMENT AND OF THE COUNCIL </a:t>
            </a:r>
            <a:r>
              <a:rPr lang="tr-TR" sz="3000" b="1" i="0" u="none" strike="noStrike" baseline="0">
                <a:latin typeface="Times New Roman" panose="02020603050405020304" pitchFamily="18" charset="0"/>
              </a:rPr>
              <a:t> - CHAPTER VIII  DRAFT</a:t>
            </a:r>
            <a:endParaRPr lang="tr-TR" sz="3000"/>
          </a:p>
        </p:txBody>
      </p:sp>
      <p:sp>
        <p:nvSpPr>
          <p:cNvPr id="11" name="Rectangle 10">
            <a:extLst>
              <a:ext uri="{FF2B5EF4-FFF2-40B4-BE49-F238E27FC236}">
                <a16:creationId xmlns:a16="http://schemas.microsoft.com/office/drawing/2014/main" id="{FF0330B1-AAAC-427D-8A95-40380162B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6124" cy="6858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 name="Graphic 7" descr="Para">
            <a:extLst>
              <a:ext uri="{FF2B5EF4-FFF2-40B4-BE49-F238E27FC236}">
                <a16:creationId xmlns:a16="http://schemas.microsoft.com/office/drawing/2014/main" id="{1C685DC0-DE75-9036-6F37-26BBFEDE95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570706"/>
            <a:ext cx="914400" cy="914400"/>
          </a:xfrm>
          <a:prstGeom prst="rect">
            <a:avLst/>
          </a:prstGeom>
        </p:spPr>
      </p:pic>
      <p:sp>
        <p:nvSpPr>
          <p:cNvPr id="3" name="İçerik Yer Tutucusu 2">
            <a:extLst>
              <a:ext uri="{FF2B5EF4-FFF2-40B4-BE49-F238E27FC236}">
                <a16:creationId xmlns:a16="http://schemas.microsoft.com/office/drawing/2014/main" id="{B49E2A61-B066-46BD-88FA-E774A9BDFA6C}"/>
              </a:ext>
            </a:extLst>
          </p:cNvPr>
          <p:cNvSpPr>
            <a:spLocks noGrp="1"/>
          </p:cNvSpPr>
          <p:nvPr>
            <p:ph idx="1"/>
          </p:nvPr>
        </p:nvSpPr>
        <p:spPr>
          <a:xfrm>
            <a:off x="838200" y="1825625"/>
            <a:ext cx="10515600" cy="4351338"/>
          </a:xfrm>
        </p:spPr>
        <p:txBody>
          <a:bodyPr>
            <a:normAutofit/>
          </a:bodyPr>
          <a:lstStyle/>
          <a:p>
            <a:r>
              <a:rPr lang="tr-TR" sz="1800" b="0" i="0" u="none" strike="noStrike" baseline="0" dirty="0">
                <a:latin typeface="Noto Sans" panose="020B0502040504020204" pitchFamily="34" charset="0"/>
              </a:rPr>
              <a:t>Komisyon, bu Tüzüğün kapsamının genişletilmesi, dolaylı emisyonların mümkün olan en kısa sürede ve değer zincirinin daha aşağısındaki mallar ve </a:t>
            </a:r>
            <a:r>
              <a:rPr lang="tr-TR" sz="1800" b="1" i="0" u="none" strike="noStrike" baseline="0" dirty="0">
                <a:latin typeface="Noto Sans" panose="020B0502040504020204" pitchFamily="34" charset="0"/>
              </a:rPr>
              <a:t>Ek </a:t>
            </a:r>
            <a:r>
              <a:rPr lang="tr-TR" sz="1800" b="1" i="0" u="none" strike="noStrike" baseline="0" dirty="0" err="1">
                <a:latin typeface="Noto Sans" panose="020B0502040504020204" pitchFamily="34" charset="0"/>
              </a:rPr>
              <a:t>I'de</a:t>
            </a:r>
            <a:r>
              <a:rPr lang="tr-TR" sz="1800" b="1" i="0" u="none" strike="noStrike" baseline="0" dirty="0">
                <a:latin typeface="Noto Sans" panose="020B0502040504020204" pitchFamily="34" charset="0"/>
              </a:rPr>
              <a:t> listelenenler dışındaki mallar </a:t>
            </a:r>
            <a:r>
              <a:rPr lang="tr-TR" sz="1800" b="0" i="0" u="none" strike="noStrike" baseline="0" dirty="0">
                <a:latin typeface="Noto Sans" panose="020B0502040504020204" pitchFamily="34" charset="0"/>
              </a:rPr>
              <a:t>için gerekli bilgileri toplayacaktır. </a:t>
            </a:r>
          </a:p>
          <a:p>
            <a:endParaRPr lang="tr-TR" sz="1800" dirty="0">
              <a:latin typeface="Noto Sans" panose="020B0502040504020204" pitchFamily="34" charset="0"/>
            </a:endParaRPr>
          </a:p>
          <a:p>
            <a:r>
              <a:rPr lang="tr-TR" sz="1800" b="0" i="0" u="none" strike="noStrike" baseline="0" dirty="0">
                <a:latin typeface="Noto Sans" panose="020B0502040504020204" pitchFamily="34" charset="0"/>
              </a:rPr>
              <a:t>1 Ocak 2026'dan önce Komisyon, Avrupa Parlamentosu'na ve Konsey'e bu Tüzüğün uygulanması hakkında bir rapor sunacaktır. Rapor, özellikle</a:t>
            </a:r>
            <a:r>
              <a:rPr lang="tr-TR" sz="1800" b="1" i="0" u="none" strike="noStrike" baseline="0" dirty="0">
                <a:latin typeface="Noto Sans" panose="020B0502040504020204" pitchFamily="34" charset="0"/>
              </a:rPr>
              <a:t>, gömülü emisyonların kapsamının dolaylı emisyonları, değer zincirinin daha aşağısındaki malları ve halihazırda bu Tüzük kapsamındakilerden daha fazla karbon kaçağı riski taşıyan diğer malları kapsayacak şekilde daha da genişletilmesi</a:t>
            </a:r>
            <a:r>
              <a:rPr lang="tr-TR" sz="1800" b="0" i="0" u="none" strike="noStrike" baseline="0" dirty="0">
                <a:latin typeface="Noto Sans" panose="020B0502040504020204" pitchFamily="34" charset="0"/>
              </a:rPr>
              <a:t> konusunu ele alacaktır. </a:t>
            </a:r>
          </a:p>
          <a:p>
            <a:endParaRPr lang="tr-TR" sz="1800" dirty="0">
              <a:latin typeface="Noto Sans" panose="020B0502040504020204" pitchFamily="34" charset="0"/>
            </a:endParaRPr>
          </a:p>
          <a:p>
            <a:r>
              <a:rPr lang="tr-TR" sz="1800" b="0" i="0" u="none" strike="noStrike" baseline="0" dirty="0">
                <a:latin typeface="Noto Sans" panose="020B0502040504020204" pitchFamily="34" charset="0"/>
              </a:rPr>
              <a:t>1 Ocak 2028'den önce ve daha sonra her iki yılda bir Komisyon, bu Tüzüğün uygulanmasına ilişkin olarak Avrupa Parlamentosu'na ve Konsey'e bir rapor sunar. Rapor, mekanizmanın, ihracatla ilgili olanlar da dahil olmak üzere, kapsanan sektörler üzerindeki ve uygunsa mallarını girdi olarak kullanan alt sektörler üzerindeki karbon kaçağı üzerindeki etkisinin, iç pazar, ekonomik ve bölgesel etki üzerindeki etkisinin bir değerlendirmesini içerecektir. </a:t>
            </a:r>
            <a:endParaRPr lang="tr-TR" sz="1800" dirty="0"/>
          </a:p>
        </p:txBody>
      </p:sp>
      <p:sp>
        <p:nvSpPr>
          <p:cNvPr id="4" name="Alt Bilgi Yer Tutucusu 3">
            <a:extLst>
              <a:ext uri="{FF2B5EF4-FFF2-40B4-BE49-F238E27FC236}">
                <a16:creationId xmlns:a16="http://schemas.microsoft.com/office/drawing/2014/main" id="{3872FC2E-23C7-4E9C-825B-A80715F1CE37}"/>
              </a:ext>
            </a:extLst>
          </p:cNvPr>
          <p:cNvSpPr>
            <a:spLocks noGrp="1"/>
          </p:cNvSpPr>
          <p:nvPr>
            <p:ph type="ftr" sz="quarter" idx="11"/>
          </p:nvPr>
        </p:nvSpPr>
        <p:spPr>
          <a:xfrm>
            <a:off x="4038600" y="6356350"/>
            <a:ext cx="4114800" cy="365125"/>
          </a:xfrm>
        </p:spPr>
        <p:txBody>
          <a:bodyPr>
            <a:normAutofit/>
          </a:bodyPr>
          <a:lstStyle/>
          <a:p>
            <a:pPr>
              <a:spcAft>
                <a:spcPts val="600"/>
              </a:spcAft>
            </a:pPr>
            <a:r>
              <a:rPr lang="tr-TR"/>
              <a:t>www.qsi.com.tr</a:t>
            </a:r>
          </a:p>
        </p:txBody>
      </p:sp>
      <p:pic>
        <p:nvPicPr>
          <p:cNvPr id="7" name="Resim 6">
            <a:extLst>
              <a:ext uri="{FF2B5EF4-FFF2-40B4-BE49-F238E27FC236}">
                <a16:creationId xmlns:a16="http://schemas.microsoft.com/office/drawing/2014/main" id="{BC606525-6282-4714-9611-C1528F805F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9" name="Resim 8">
            <a:extLst>
              <a:ext uri="{FF2B5EF4-FFF2-40B4-BE49-F238E27FC236}">
                <a16:creationId xmlns:a16="http://schemas.microsoft.com/office/drawing/2014/main" id="{9A6471A1-A6AA-4459-9C10-0CF54ED818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2372500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4"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Başlık 1">
            <a:extLst>
              <a:ext uri="{FF2B5EF4-FFF2-40B4-BE49-F238E27FC236}">
                <a16:creationId xmlns:a16="http://schemas.microsoft.com/office/drawing/2014/main" id="{508CF6AA-FFA9-45BB-BCF6-61341C72EE66}"/>
              </a:ext>
            </a:extLst>
          </p:cNvPr>
          <p:cNvSpPr>
            <a:spLocks noGrp="1"/>
          </p:cNvSpPr>
          <p:nvPr>
            <p:ph type="title"/>
          </p:nvPr>
        </p:nvSpPr>
        <p:spPr>
          <a:xfrm>
            <a:off x="767290" y="1166932"/>
            <a:ext cx="3582073" cy="4279709"/>
          </a:xfrm>
        </p:spPr>
        <p:txBody>
          <a:bodyPr anchor="ctr">
            <a:normAutofit/>
          </a:bodyPr>
          <a:lstStyle/>
          <a:p>
            <a:r>
              <a:rPr lang="tr-TR" sz="4800">
                <a:solidFill>
                  <a:schemeClr val="bg1"/>
                </a:solidFill>
              </a:rPr>
              <a:t>Kapsama Giren Ürünler</a:t>
            </a:r>
          </a:p>
        </p:txBody>
      </p:sp>
      <p:sp>
        <p:nvSpPr>
          <p:cNvPr id="4" name="Alt Bilgi Yer Tutucusu 3">
            <a:extLst>
              <a:ext uri="{FF2B5EF4-FFF2-40B4-BE49-F238E27FC236}">
                <a16:creationId xmlns:a16="http://schemas.microsoft.com/office/drawing/2014/main" id="{DA72AC08-BCC4-4EFD-BD5D-399A67B70A30}"/>
              </a:ext>
            </a:extLst>
          </p:cNvPr>
          <p:cNvSpPr>
            <a:spLocks noGrp="1"/>
          </p:cNvSpPr>
          <p:nvPr>
            <p:ph type="ftr" sz="quarter" idx="11"/>
          </p:nvPr>
        </p:nvSpPr>
        <p:spPr>
          <a:xfrm>
            <a:off x="7055897" y="405350"/>
            <a:ext cx="4776711" cy="365125"/>
          </a:xfrm>
        </p:spPr>
        <p:txBody>
          <a:bodyPr>
            <a:normAutofit/>
          </a:bodyPr>
          <a:lstStyle/>
          <a:p>
            <a:pPr algn="r">
              <a:spcAft>
                <a:spcPts val="600"/>
              </a:spcAft>
            </a:pPr>
            <a:r>
              <a:rPr lang="tr-TR" sz="1100">
                <a:solidFill>
                  <a:schemeClr val="tx1">
                    <a:alpha val="80000"/>
                  </a:schemeClr>
                </a:solidFill>
              </a:rPr>
              <a:t>www.qsi.com.tr</a:t>
            </a:r>
          </a:p>
        </p:txBody>
      </p:sp>
      <p:sp>
        <p:nvSpPr>
          <p:cNvPr id="3" name="İçerik Yer Tutucusu 2">
            <a:extLst>
              <a:ext uri="{FF2B5EF4-FFF2-40B4-BE49-F238E27FC236}">
                <a16:creationId xmlns:a16="http://schemas.microsoft.com/office/drawing/2014/main" id="{EAE45DC2-293B-4993-8E58-D1F63C724833}"/>
              </a:ext>
            </a:extLst>
          </p:cNvPr>
          <p:cNvSpPr>
            <a:spLocks noGrp="1"/>
          </p:cNvSpPr>
          <p:nvPr>
            <p:ph idx="1"/>
          </p:nvPr>
        </p:nvSpPr>
        <p:spPr>
          <a:xfrm>
            <a:off x="4927253" y="770475"/>
            <a:ext cx="7051387" cy="5790345"/>
          </a:xfrm>
        </p:spPr>
        <p:txBody>
          <a:bodyPr anchor="ctr">
            <a:normAutofit/>
          </a:bodyPr>
          <a:lstStyle/>
          <a:p>
            <a:r>
              <a:rPr lang="tr-TR" sz="3200" b="1" i="0" u="none" strike="noStrike" baseline="0" dirty="0">
                <a:latin typeface="Calibri,Bold"/>
              </a:rPr>
              <a:t>Basit ürünler</a:t>
            </a:r>
            <a:r>
              <a:rPr lang="tr-TR" sz="3200" b="0" i="0" u="none" strike="noStrike" baseline="0" dirty="0">
                <a:latin typeface="Calibri" panose="020F0502020204030204" pitchFamily="34" charset="0"/>
              </a:rPr>
              <a:t>: yalnızca sıfır gömülü emisyona sahip girdi malzemeleri ve yakıtları gerektiren bir üretim sürecinde üretilen mallar. </a:t>
            </a:r>
            <a:r>
              <a:rPr lang="tr-TR" sz="3200" b="0" i="1" u="none" strike="noStrike" baseline="0" dirty="0">
                <a:latin typeface="Calibri" panose="020F0502020204030204" pitchFamily="34" charset="0"/>
              </a:rPr>
              <a:t>(Girdisinde sıfır veya sıfıra yakın emisyon olan ürünler. )</a:t>
            </a:r>
          </a:p>
          <a:p>
            <a:r>
              <a:rPr lang="tr-TR" sz="3200" b="1" i="0" u="none" strike="noStrike" baseline="0" dirty="0">
                <a:latin typeface="Calibri,Bold"/>
              </a:rPr>
              <a:t>Karmaşık ürünler: </a:t>
            </a:r>
            <a:r>
              <a:rPr lang="tr-TR" sz="3200" b="0" i="0" u="none" strike="noStrike" baseline="0" dirty="0">
                <a:latin typeface="Calibri" panose="020F0502020204030204" pitchFamily="34" charset="0"/>
              </a:rPr>
              <a:t>üretim sürecinde diğer basit ürünlerin girdi olarak kullanılmasını gerektiren ürünler </a:t>
            </a:r>
            <a:r>
              <a:rPr lang="tr-TR" sz="3200" b="0" i="1" u="none" strike="noStrike" baseline="0" dirty="0">
                <a:latin typeface="Calibri" panose="020F0502020204030204" pitchFamily="34" charset="0"/>
              </a:rPr>
              <a:t>(Girdisinde gömülü emisyon olan ürünler)</a:t>
            </a:r>
          </a:p>
          <a:p>
            <a:pPr marL="0" indent="0">
              <a:buNone/>
            </a:pPr>
            <a:endParaRPr lang="tr-TR" sz="3200" dirty="0">
              <a:latin typeface="Calibri" panose="020F0502020204030204" pitchFamily="34" charset="0"/>
            </a:endParaRPr>
          </a:p>
        </p:txBody>
      </p:sp>
    </p:spTree>
    <p:extLst>
      <p:ext uri="{BB962C8B-B14F-4D97-AF65-F5344CB8AC3E}">
        <p14:creationId xmlns:p14="http://schemas.microsoft.com/office/powerpoint/2010/main" val="10489558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4"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Başlık 1">
            <a:extLst>
              <a:ext uri="{FF2B5EF4-FFF2-40B4-BE49-F238E27FC236}">
                <a16:creationId xmlns:a16="http://schemas.microsoft.com/office/drawing/2014/main" id="{508CF6AA-FFA9-45BB-BCF6-61341C72EE66}"/>
              </a:ext>
            </a:extLst>
          </p:cNvPr>
          <p:cNvSpPr>
            <a:spLocks noGrp="1"/>
          </p:cNvSpPr>
          <p:nvPr>
            <p:ph type="title"/>
          </p:nvPr>
        </p:nvSpPr>
        <p:spPr>
          <a:xfrm>
            <a:off x="767290" y="1166932"/>
            <a:ext cx="3582073" cy="4279709"/>
          </a:xfrm>
        </p:spPr>
        <p:txBody>
          <a:bodyPr anchor="ctr">
            <a:normAutofit/>
          </a:bodyPr>
          <a:lstStyle/>
          <a:p>
            <a:r>
              <a:rPr lang="tr-TR" sz="4800">
                <a:solidFill>
                  <a:schemeClr val="bg1"/>
                </a:solidFill>
              </a:rPr>
              <a:t>Kapsama Giren Emisyonlar</a:t>
            </a:r>
          </a:p>
        </p:txBody>
      </p:sp>
      <p:sp>
        <p:nvSpPr>
          <p:cNvPr id="4" name="Alt Bilgi Yer Tutucusu 3">
            <a:extLst>
              <a:ext uri="{FF2B5EF4-FFF2-40B4-BE49-F238E27FC236}">
                <a16:creationId xmlns:a16="http://schemas.microsoft.com/office/drawing/2014/main" id="{DA72AC08-BCC4-4EFD-BD5D-399A67B70A30}"/>
              </a:ext>
            </a:extLst>
          </p:cNvPr>
          <p:cNvSpPr>
            <a:spLocks noGrp="1"/>
          </p:cNvSpPr>
          <p:nvPr>
            <p:ph type="ftr" sz="quarter" idx="11"/>
          </p:nvPr>
        </p:nvSpPr>
        <p:spPr>
          <a:xfrm>
            <a:off x="7055897" y="405350"/>
            <a:ext cx="4776711" cy="365125"/>
          </a:xfrm>
        </p:spPr>
        <p:txBody>
          <a:bodyPr>
            <a:normAutofit/>
          </a:bodyPr>
          <a:lstStyle/>
          <a:p>
            <a:pPr algn="r">
              <a:spcAft>
                <a:spcPts val="600"/>
              </a:spcAft>
            </a:pPr>
            <a:r>
              <a:rPr lang="tr-TR" sz="1100">
                <a:solidFill>
                  <a:schemeClr val="tx1">
                    <a:alpha val="80000"/>
                  </a:schemeClr>
                </a:solidFill>
              </a:rPr>
              <a:t>www.qsi.com.tr</a:t>
            </a:r>
          </a:p>
        </p:txBody>
      </p:sp>
      <p:sp>
        <p:nvSpPr>
          <p:cNvPr id="3" name="İçerik Yer Tutucusu 2">
            <a:extLst>
              <a:ext uri="{FF2B5EF4-FFF2-40B4-BE49-F238E27FC236}">
                <a16:creationId xmlns:a16="http://schemas.microsoft.com/office/drawing/2014/main" id="{EAE45DC2-293B-4993-8E58-D1F63C724833}"/>
              </a:ext>
            </a:extLst>
          </p:cNvPr>
          <p:cNvSpPr>
            <a:spLocks noGrp="1"/>
          </p:cNvSpPr>
          <p:nvPr>
            <p:ph idx="1"/>
          </p:nvPr>
        </p:nvSpPr>
        <p:spPr>
          <a:xfrm>
            <a:off x="5272438" y="933454"/>
            <a:ext cx="6683342" cy="5627365"/>
          </a:xfrm>
        </p:spPr>
        <p:txBody>
          <a:bodyPr anchor="ctr">
            <a:normAutofit/>
          </a:bodyPr>
          <a:lstStyle/>
          <a:p>
            <a:pPr marL="0" indent="0">
              <a:buNone/>
            </a:pPr>
            <a:r>
              <a:rPr lang="tr-TR" sz="3200" b="1" i="0" u="none" strike="noStrike" baseline="0" dirty="0">
                <a:latin typeface="Calibri,Bold"/>
              </a:rPr>
              <a:t>Spesifik gömülü emisyonlar</a:t>
            </a:r>
            <a:r>
              <a:rPr lang="tr-TR" sz="3200" b="0" i="0" u="none" strike="noStrike" baseline="0" dirty="0">
                <a:latin typeface="Calibri" panose="020F0502020204030204" pitchFamily="34" charset="0"/>
              </a:rPr>
              <a:t>: 1 ton ürün başına ton CO2 eşdeğeri emisyon olarak ifade edilen 1 ton ürünün gömülü emisyonları</a:t>
            </a:r>
          </a:p>
          <a:p>
            <a:endParaRPr lang="tr-TR" sz="3200" dirty="0">
              <a:latin typeface="Calibri" panose="020F0502020204030204" pitchFamily="34" charset="0"/>
            </a:endParaRPr>
          </a:p>
          <a:p>
            <a:r>
              <a:rPr lang="tr-TR" sz="3200" b="1" dirty="0">
                <a:solidFill>
                  <a:schemeClr val="accent6"/>
                </a:solidFill>
                <a:latin typeface="Calibri" panose="020F0502020204030204" pitchFamily="34" charset="0"/>
              </a:rPr>
              <a:t>Proses Emisyonları + Yanma Emisyonları + Enerji Dolaylı Emisyonlar</a:t>
            </a:r>
          </a:p>
        </p:txBody>
      </p:sp>
    </p:spTree>
    <p:extLst>
      <p:ext uri="{BB962C8B-B14F-4D97-AF65-F5344CB8AC3E}">
        <p14:creationId xmlns:p14="http://schemas.microsoft.com/office/powerpoint/2010/main" val="24523210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EEE0DDC-20BF-44C7-8C7C-423C8B0A9C28}"/>
              </a:ext>
            </a:extLst>
          </p:cNvPr>
          <p:cNvSpPr>
            <a:spLocks noGrp="1"/>
          </p:cNvSpPr>
          <p:nvPr>
            <p:ph type="title"/>
          </p:nvPr>
        </p:nvSpPr>
        <p:spPr>
          <a:xfrm>
            <a:off x="793662" y="386930"/>
            <a:ext cx="10066122" cy="1298448"/>
          </a:xfrm>
        </p:spPr>
        <p:txBody>
          <a:bodyPr anchor="b">
            <a:normAutofit/>
          </a:bodyPr>
          <a:lstStyle/>
          <a:p>
            <a:r>
              <a:rPr lang="tr-TR" sz="4800" b="1"/>
              <a:t>Basit Ürünler İçin Hesaplama</a:t>
            </a:r>
          </a:p>
        </p:txBody>
      </p:sp>
      <p:sp>
        <p:nvSpPr>
          <p:cNvPr id="140" name="Rectangle 139">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F8D6A646-4994-4924-8A95-CEF921DCF2D1}"/>
              </a:ext>
            </a:extLst>
          </p:cNvPr>
          <p:cNvSpPr>
            <a:spLocks noGrp="1"/>
          </p:cNvSpPr>
          <p:nvPr>
            <p:ph idx="1"/>
          </p:nvPr>
        </p:nvSpPr>
        <p:spPr>
          <a:xfrm>
            <a:off x="174282" y="2203079"/>
            <a:ext cx="5649144" cy="4035880"/>
          </a:xfrm>
        </p:spPr>
        <p:txBody>
          <a:bodyPr anchor="ctr">
            <a:normAutofit fontScale="92500" lnSpcReduction="10000"/>
          </a:bodyPr>
          <a:lstStyle/>
          <a:p>
            <a:pPr marL="0" indent="0">
              <a:buNone/>
            </a:pPr>
            <a:r>
              <a:rPr lang="tr-TR" sz="2000" dirty="0" err="1"/>
              <a:t>AttrEmg</a:t>
            </a:r>
            <a:r>
              <a:rPr lang="tr-TR" sz="2000" dirty="0"/>
              <a:t> = </a:t>
            </a:r>
            <a:r>
              <a:rPr lang="tr-TR" sz="2000" dirty="0" err="1"/>
              <a:t>DirEm</a:t>
            </a:r>
            <a:endParaRPr lang="tr-TR" sz="2000" dirty="0"/>
          </a:p>
          <a:p>
            <a:pPr marL="0" indent="0">
              <a:buNone/>
            </a:pPr>
            <a:endParaRPr lang="tr-TR" sz="2000" dirty="0"/>
          </a:p>
          <a:p>
            <a:pPr marL="0" indent="0">
              <a:buNone/>
            </a:pPr>
            <a:r>
              <a:rPr lang="tr-TR" sz="2000" b="0" i="0" u="none" strike="noStrike" baseline="0" dirty="0">
                <a:latin typeface="Calibri" panose="020F0502020204030204" pitchFamily="34" charset="0"/>
              </a:rPr>
              <a:t>Bir ürüne atfedilen emisyonlar (</a:t>
            </a:r>
            <a:r>
              <a:rPr lang="tr-TR" sz="2000" b="1" i="0" u="none" strike="noStrike" baseline="0" dirty="0" err="1">
                <a:latin typeface="Calibri,Bold"/>
              </a:rPr>
              <a:t>AttrEmg</a:t>
            </a:r>
            <a:r>
              <a:rPr lang="tr-TR" sz="2000" b="0" i="0" u="none" strike="noStrike" baseline="0" dirty="0">
                <a:latin typeface="Calibri" panose="020F0502020204030204" pitchFamily="34" charset="0"/>
              </a:rPr>
              <a:t>), AB komisyonu tarafından daha sonra yayınlanacak olan mevzuat ile tarif edilecek sistem sınırları uygulandığında bir ürün ile sonuçlanan üretim süreçlerinin raporlama dönemi boyunca sebep olduğu tesisin </a:t>
            </a:r>
            <a:r>
              <a:rPr lang="tr-TR" sz="2000" b="1" i="0" u="none" strike="noStrike" baseline="0" dirty="0">
                <a:latin typeface="Calibri,Bold"/>
              </a:rPr>
              <a:t>doğrudan emisyonlarının </a:t>
            </a:r>
            <a:r>
              <a:rPr lang="tr-TR" sz="2000" b="0" i="0" u="none" strike="noStrike" baseline="0" dirty="0">
                <a:latin typeface="Calibri" panose="020F0502020204030204" pitchFamily="34" charset="0"/>
              </a:rPr>
              <a:t>bir parçasıdır.</a:t>
            </a:r>
          </a:p>
          <a:p>
            <a:pPr marL="0" indent="0">
              <a:buNone/>
            </a:pPr>
            <a:endParaRPr lang="tr-TR" sz="2000" b="1" i="0" u="none" strike="noStrike" baseline="0" dirty="0">
              <a:latin typeface="Calibri,Bold"/>
            </a:endParaRPr>
          </a:p>
          <a:p>
            <a:pPr marL="0" indent="0">
              <a:buNone/>
            </a:pPr>
            <a:r>
              <a:rPr lang="tr-TR" sz="2000" b="1" i="0" u="none" strike="noStrike" baseline="0" dirty="0" err="1">
                <a:latin typeface="Calibri,Bold"/>
              </a:rPr>
              <a:t>DirEm</a:t>
            </a:r>
            <a:r>
              <a:rPr lang="tr-TR" sz="2000" b="0" i="0" u="none" strike="noStrike" baseline="0" dirty="0">
                <a:latin typeface="Calibri" panose="020F0502020204030204" pitchFamily="34" charset="0"/>
              </a:rPr>
              <a:t>, ton CO2 eşdeğeri olarak ifade edilir ve AB komisyonu tarafından daha sonra yayınlanacak olan mevzuatta atıf yapılacak sistem sınırları dahilindeki üretim süreçlerinden kaynaklanan </a:t>
            </a:r>
            <a:r>
              <a:rPr lang="tr-TR" sz="2000" b="1" i="0" u="none" strike="noStrike" baseline="0" dirty="0">
                <a:latin typeface="Calibri,Bold"/>
              </a:rPr>
              <a:t>doğrudan emisyonları </a:t>
            </a:r>
            <a:r>
              <a:rPr lang="tr-TR" sz="2000" b="0" i="0" u="none" strike="noStrike" baseline="0" dirty="0">
                <a:latin typeface="Calibri" panose="020F0502020204030204" pitchFamily="34" charset="0"/>
              </a:rPr>
              <a:t>ifade eder.</a:t>
            </a:r>
            <a:endParaRPr lang="tr-TR" sz="2000" dirty="0"/>
          </a:p>
        </p:txBody>
      </p:sp>
      <p:pic>
        <p:nvPicPr>
          <p:cNvPr id="8194" name="Picture 2" descr="Calculation design concept 1632205 Vector Art at Vecteezy">
            <a:extLst>
              <a:ext uri="{FF2B5EF4-FFF2-40B4-BE49-F238E27FC236}">
                <a16:creationId xmlns:a16="http://schemas.microsoft.com/office/drawing/2014/main" id="{0A1F0C3F-F8BC-42E4-B06A-3CACC0F75F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50" r="4174" b="-2"/>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144" name="Rectangle 143">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lt Bilgi Yer Tutucusu 3">
            <a:extLst>
              <a:ext uri="{FF2B5EF4-FFF2-40B4-BE49-F238E27FC236}">
                <a16:creationId xmlns:a16="http://schemas.microsoft.com/office/drawing/2014/main" id="{1F483AAC-9ABA-4190-9696-F64A802DBED7}"/>
              </a:ext>
            </a:extLst>
          </p:cNvPr>
          <p:cNvSpPr>
            <a:spLocks noGrp="1"/>
          </p:cNvSpPr>
          <p:nvPr>
            <p:ph type="ftr" sz="quarter" idx="11"/>
          </p:nvPr>
        </p:nvSpPr>
        <p:spPr>
          <a:xfrm>
            <a:off x="4038600" y="6492240"/>
            <a:ext cx="4114800" cy="365125"/>
          </a:xfrm>
        </p:spPr>
        <p:txBody>
          <a:bodyPr>
            <a:normAutofit/>
          </a:bodyPr>
          <a:lstStyle/>
          <a:p>
            <a:pPr>
              <a:spcAft>
                <a:spcPts val="600"/>
              </a:spcAft>
            </a:pPr>
            <a:r>
              <a:rPr lang="tr-TR"/>
              <a:t>www.qsi.com.tr</a:t>
            </a:r>
          </a:p>
        </p:txBody>
      </p:sp>
      <p:pic>
        <p:nvPicPr>
          <p:cNvPr id="10" name="Resim 9">
            <a:extLst>
              <a:ext uri="{FF2B5EF4-FFF2-40B4-BE49-F238E27FC236}">
                <a16:creationId xmlns:a16="http://schemas.microsoft.com/office/drawing/2014/main" id="{075C614D-1DF2-493A-AF31-5A266F2DF1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11" name="Resim 10">
            <a:extLst>
              <a:ext uri="{FF2B5EF4-FFF2-40B4-BE49-F238E27FC236}">
                <a16:creationId xmlns:a16="http://schemas.microsoft.com/office/drawing/2014/main" id="{5AB3180B-F6B5-4018-9E25-DEFA3D26DE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13216252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D8A2E75C-EFE1-4E75-804C-21D8FAF9C48C}"/>
              </a:ext>
            </a:extLst>
          </p:cNvPr>
          <p:cNvSpPr>
            <a:spLocks noGrp="1"/>
          </p:cNvSpPr>
          <p:nvPr>
            <p:ph type="title"/>
          </p:nvPr>
        </p:nvSpPr>
        <p:spPr>
          <a:xfrm>
            <a:off x="589560" y="856180"/>
            <a:ext cx="5279408" cy="1128068"/>
          </a:xfrm>
        </p:spPr>
        <p:txBody>
          <a:bodyPr anchor="ctr">
            <a:normAutofit/>
          </a:bodyPr>
          <a:lstStyle/>
          <a:p>
            <a:r>
              <a:rPr lang="tr-TR" sz="3700" b="1"/>
              <a:t>Karmaşık Ürünler İçin Hesaplama</a:t>
            </a:r>
          </a:p>
        </p:txBody>
      </p:sp>
      <p:grpSp>
        <p:nvGrpSpPr>
          <p:cNvPr id="137" name="Group 13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8" name="Rectangle 13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1" name="Rectangle 14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DED31B84-ACBF-4113-83ED-9ED2C72705D6}"/>
              </a:ext>
            </a:extLst>
          </p:cNvPr>
          <p:cNvSpPr>
            <a:spLocks noGrp="1"/>
          </p:cNvSpPr>
          <p:nvPr>
            <p:ph idx="1"/>
          </p:nvPr>
        </p:nvSpPr>
        <p:spPr>
          <a:xfrm>
            <a:off x="159341" y="2214427"/>
            <a:ext cx="6402622" cy="4214639"/>
          </a:xfrm>
        </p:spPr>
        <p:txBody>
          <a:bodyPr anchor="ctr">
            <a:normAutofit/>
          </a:bodyPr>
          <a:lstStyle/>
          <a:p>
            <a:r>
              <a:rPr lang="tr-TR" b="1" i="0" u="none" strike="noStrike" baseline="0" dirty="0">
                <a:latin typeface="Cambria Math" panose="02040503050406030204" pitchFamily="18" charset="0"/>
              </a:rPr>
              <a:t>𝑆𝐸𝐸𝑔</a:t>
            </a:r>
            <a:r>
              <a:rPr lang="tr-TR" b="1" i="0" u="none" strike="noStrike" baseline="0" dirty="0">
                <a:latin typeface="Calibri" panose="020F0502020204030204" pitchFamily="34" charset="0"/>
              </a:rPr>
              <a:t>: </a:t>
            </a:r>
            <a:r>
              <a:rPr lang="tr-TR" b="0" i="0" u="none" strike="noStrike" baseline="0" dirty="0">
                <a:latin typeface="Calibri" panose="020F0502020204030204" pitchFamily="34" charset="0"/>
              </a:rPr>
              <a:t>Karmaşık bir ürün için ton ürün başına CO2 eşdeğeri cinsinden spesifik gömülü emisyonlar</a:t>
            </a:r>
          </a:p>
          <a:p>
            <a:r>
              <a:rPr lang="tr-TR" b="1" i="0" u="none" strike="noStrike" baseline="0" dirty="0" err="1">
                <a:latin typeface="Calibri,Bold"/>
              </a:rPr>
              <a:t>AttrEmg</a:t>
            </a:r>
            <a:r>
              <a:rPr lang="tr-TR" b="0" i="0" u="none" strike="noStrike" baseline="0" dirty="0">
                <a:latin typeface="Calibri" panose="020F0502020204030204" pitchFamily="34" charset="0"/>
              </a:rPr>
              <a:t>: Karmaşık bir ürüne atfedilen emisyonlar,</a:t>
            </a:r>
          </a:p>
          <a:p>
            <a:r>
              <a:rPr lang="tr-TR" b="1" i="0" u="none" strike="noStrike" baseline="0" dirty="0" err="1">
                <a:latin typeface="Calibri,Bold"/>
              </a:rPr>
              <a:t>ALg</a:t>
            </a:r>
            <a:r>
              <a:rPr lang="tr-TR" b="0" i="0" u="none" strike="noStrike" baseline="0" dirty="0">
                <a:latin typeface="Calibri" panose="020F0502020204030204" pitchFamily="34" charset="0"/>
              </a:rPr>
              <a:t>: Bir tesiste raporlama döneminde üretilen ürünlerin miktarı</a:t>
            </a:r>
          </a:p>
          <a:p>
            <a:r>
              <a:rPr lang="tr-TR" b="1" i="0" u="none" strike="noStrike" baseline="0" dirty="0" err="1">
                <a:latin typeface="Calibri,Bold"/>
              </a:rPr>
              <a:t>EEInpMat</a:t>
            </a:r>
            <a:r>
              <a:rPr lang="tr-TR" b="0" i="0" u="none" strike="noStrike" baseline="0" dirty="0">
                <a:latin typeface="Calibri" panose="020F0502020204030204" pitchFamily="34" charset="0"/>
              </a:rPr>
              <a:t>: Üretim sürecinde sarf edilen girdi malzemelerin gömülü emisyonları</a:t>
            </a:r>
            <a:endParaRPr lang="tr-TR" dirty="0"/>
          </a:p>
        </p:txBody>
      </p:sp>
      <p:sp>
        <p:nvSpPr>
          <p:cNvPr id="143" name="Rectangle 14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Resim 7">
            <a:extLst>
              <a:ext uri="{FF2B5EF4-FFF2-40B4-BE49-F238E27FC236}">
                <a16:creationId xmlns:a16="http://schemas.microsoft.com/office/drawing/2014/main" id="{AF3D9C0A-9F0E-40BB-8335-619B0BDF0510}"/>
              </a:ext>
            </a:extLst>
          </p:cNvPr>
          <p:cNvPicPr>
            <a:picLocks noChangeAspect="1"/>
          </p:cNvPicPr>
          <p:nvPr/>
        </p:nvPicPr>
        <p:blipFill>
          <a:blip r:embed="rId2"/>
          <a:stretch>
            <a:fillRect/>
          </a:stretch>
        </p:blipFill>
        <p:spPr>
          <a:xfrm>
            <a:off x="7083423" y="1304440"/>
            <a:ext cx="4397433" cy="1073659"/>
          </a:xfrm>
          <a:prstGeom prst="rect">
            <a:avLst/>
          </a:prstGeom>
        </p:spPr>
      </p:pic>
      <p:sp>
        <p:nvSpPr>
          <p:cNvPr id="147" name="Rectangle 146">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Calculation design concept 1632205 Vector Art at Vecteezy">
            <a:extLst>
              <a:ext uri="{FF2B5EF4-FFF2-40B4-BE49-F238E27FC236}">
                <a16:creationId xmlns:a16="http://schemas.microsoft.com/office/drawing/2014/main" id="{EE4307C9-F597-4815-A73A-3C35E43932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88700" y="3707894"/>
            <a:ext cx="3785015" cy="2518756"/>
          </a:xfrm>
          <a:prstGeom prst="rect">
            <a:avLst/>
          </a:prstGeom>
          <a:noFill/>
          <a:extLst>
            <a:ext uri="{909E8E84-426E-40DD-AFC4-6F175D3DCCD1}">
              <a14:hiddenFill xmlns:a14="http://schemas.microsoft.com/office/drawing/2010/main">
                <a:solidFill>
                  <a:srgbClr val="FFFFFF"/>
                </a:solidFill>
              </a14:hiddenFill>
            </a:ext>
          </a:extLst>
        </p:spPr>
      </p:pic>
      <p:sp>
        <p:nvSpPr>
          <p:cNvPr id="4" name="Alt Bilgi Yer Tutucusu 3">
            <a:extLst>
              <a:ext uri="{FF2B5EF4-FFF2-40B4-BE49-F238E27FC236}">
                <a16:creationId xmlns:a16="http://schemas.microsoft.com/office/drawing/2014/main" id="{22F0B1A4-3AB5-4478-B008-932D4D3A7D2A}"/>
              </a:ext>
            </a:extLst>
          </p:cNvPr>
          <p:cNvSpPr>
            <a:spLocks noGrp="1"/>
          </p:cNvSpPr>
          <p:nvPr>
            <p:ph type="ftr" sz="quarter" idx="11"/>
          </p:nvPr>
        </p:nvSpPr>
        <p:spPr>
          <a:xfrm>
            <a:off x="5685810" y="6492240"/>
            <a:ext cx="3050866" cy="365125"/>
          </a:xfrm>
        </p:spPr>
        <p:txBody>
          <a:bodyPr>
            <a:normAutofit/>
          </a:bodyPr>
          <a:lstStyle/>
          <a:p>
            <a:pPr algn="l">
              <a:spcAft>
                <a:spcPts val="600"/>
              </a:spcAft>
            </a:pPr>
            <a:r>
              <a:rPr lang="tr-TR"/>
              <a:t>www.qsi.com.tr</a:t>
            </a:r>
          </a:p>
        </p:txBody>
      </p:sp>
      <p:pic>
        <p:nvPicPr>
          <p:cNvPr id="15" name="Resim 14">
            <a:extLst>
              <a:ext uri="{FF2B5EF4-FFF2-40B4-BE49-F238E27FC236}">
                <a16:creationId xmlns:a16="http://schemas.microsoft.com/office/drawing/2014/main" id="{EAFBCDCC-8738-4204-B52E-55340F399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16" name="Resim 15">
            <a:extLst>
              <a:ext uri="{FF2B5EF4-FFF2-40B4-BE49-F238E27FC236}">
                <a16:creationId xmlns:a16="http://schemas.microsoft.com/office/drawing/2014/main" id="{075C93A1-C421-496F-98D5-A276FB7B6C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34965339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38" name="Rectangle 13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2" name="Rectangle 141">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D8A2E75C-EFE1-4E75-804C-21D8FAF9C48C}"/>
              </a:ext>
            </a:extLst>
          </p:cNvPr>
          <p:cNvSpPr>
            <a:spLocks noGrp="1"/>
          </p:cNvSpPr>
          <p:nvPr>
            <p:ph type="title"/>
          </p:nvPr>
        </p:nvSpPr>
        <p:spPr>
          <a:xfrm>
            <a:off x="1043631" y="873940"/>
            <a:ext cx="4928291" cy="1035781"/>
          </a:xfrm>
        </p:spPr>
        <p:txBody>
          <a:bodyPr anchor="ctr">
            <a:normAutofit/>
          </a:bodyPr>
          <a:lstStyle/>
          <a:p>
            <a:r>
              <a:rPr lang="tr-TR" sz="3300" b="1"/>
              <a:t>Karmaşık Ürünler İçin Hesaplama</a:t>
            </a:r>
          </a:p>
        </p:txBody>
      </p:sp>
      <p:sp>
        <p:nvSpPr>
          <p:cNvPr id="3" name="İçerik Yer Tutucusu 2">
            <a:extLst>
              <a:ext uri="{FF2B5EF4-FFF2-40B4-BE49-F238E27FC236}">
                <a16:creationId xmlns:a16="http://schemas.microsoft.com/office/drawing/2014/main" id="{DED31B84-ACBF-4113-83ED-9ED2C72705D6}"/>
              </a:ext>
            </a:extLst>
          </p:cNvPr>
          <p:cNvSpPr>
            <a:spLocks noGrp="1"/>
          </p:cNvSpPr>
          <p:nvPr>
            <p:ph idx="1"/>
          </p:nvPr>
        </p:nvSpPr>
        <p:spPr>
          <a:xfrm>
            <a:off x="445872" y="2087741"/>
            <a:ext cx="6057797" cy="4114103"/>
          </a:xfrm>
        </p:spPr>
        <p:txBody>
          <a:bodyPr anchor="ctr">
            <a:normAutofit/>
          </a:bodyPr>
          <a:lstStyle/>
          <a:p>
            <a:r>
              <a:rPr lang="tr-TR" sz="2400" b="0" i="0" u="none" strike="noStrike" baseline="0" dirty="0">
                <a:latin typeface="Cambria Math" panose="02040503050406030204" pitchFamily="18" charset="0"/>
              </a:rPr>
              <a:t>Hangi girdilerin dikkate alınacağı </a:t>
            </a:r>
            <a:r>
              <a:rPr lang="tr-TR" sz="2400" b="0" i="0" u="none" strike="noStrike" baseline="0" dirty="0">
                <a:latin typeface="Calibri" panose="020F0502020204030204" pitchFamily="34" charset="0"/>
              </a:rPr>
              <a:t>AB komisyonu tarafından daha sonra yayınlanacak olan mevzuatta belirtilecek. </a:t>
            </a:r>
          </a:p>
          <a:p>
            <a:pPr marL="0" indent="0">
              <a:buNone/>
            </a:pPr>
            <a:endParaRPr lang="tr-TR" sz="2400" b="0" i="0" u="none" strike="noStrike" baseline="0" dirty="0">
              <a:latin typeface="Calibri" panose="020F0502020204030204" pitchFamily="34" charset="0"/>
            </a:endParaRPr>
          </a:p>
          <a:p>
            <a:r>
              <a:rPr lang="tr-TR" sz="2400" b="0" i="0" u="none" strike="noStrike" baseline="0" dirty="0">
                <a:latin typeface="Calibri" panose="020F0502020204030204" pitchFamily="34" charset="0"/>
              </a:rPr>
              <a:t>Girdi malzeme emisyonlarında, girdi malzemenin üretildiği tesisten kaynaklanan emisyon değerlerini kullanmalıdır. Bu yok ise AB tarafından belirlenecek varsayılan değerler kullanılacaktır.</a:t>
            </a:r>
          </a:p>
        </p:txBody>
      </p:sp>
      <p:pic>
        <p:nvPicPr>
          <p:cNvPr id="10242" name="Picture 2" descr="Calculation design concept 1632205 Vector Art at Vecteezy">
            <a:extLst>
              <a:ext uri="{FF2B5EF4-FFF2-40B4-BE49-F238E27FC236}">
                <a16:creationId xmlns:a16="http://schemas.microsoft.com/office/drawing/2014/main" id="{87F20B77-1641-4D5D-BE71-6710942EF0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530" r="23155" b="-1"/>
          <a:stretch/>
        </p:blipFill>
        <p:spPr bwMode="auto">
          <a:xfrm>
            <a:off x="6788383" y="608401"/>
            <a:ext cx="4565417" cy="5593443"/>
          </a:xfrm>
          <a:prstGeom prst="rect">
            <a:avLst/>
          </a:prstGeom>
          <a:noFill/>
          <a:extLst>
            <a:ext uri="{909E8E84-426E-40DD-AFC4-6F175D3DCCD1}">
              <a14:hiddenFill xmlns:a14="http://schemas.microsoft.com/office/drawing/2010/main">
                <a:solidFill>
                  <a:srgbClr val="FFFFFF"/>
                </a:solidFill>
              </a14:hiddenFill>
            </a:ext>
          </a:extLst>
        </p:spPr>
      </p:pic>
      <p:cxnSp>
        <p:nvCxnSpPr>
          <p:cNvPr id="144" name="Straight Connector 143">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Alt Bilgi Yer Tutucusu 3">
            <a:extLst>
              <a:ext uri="{FF2B5EF4-FFF2-40B4-BE49-F238E27FC236}">
                <a16:creationId xmlns:a16="http://schemas.microsoft.com/office/drawing/2014/main" id="{22F0B1A4-3AB5-4478-B008-932D4D3A7D2A}"/>
              </a:ext>
            </a:extLst>
          </p:cNvPr>
          <p:cNvSpPr>
            <a:spLocks noGrp="1"/>
          </p:cNvSpPr>
          <p:nvPr>
            <p:ph type="ftr" sz="quarter" idx="11"/>
          </p:nvPr>
        </p:nvSpPr>
        <p:spPr>
          <a:xfrm>
            <a:off x="4038600" y="6492240"/>
            <a:ext cx="4114800" cy="365125"/>
          </a:xfrm>
        </p:spPr>
        <p:txBody>
          <a:bodyPr>
            <a:normAutofit/>
          </a:bodyPr>
          <a:lstStyle/>
          <a:p>
            <a:pPr>
              <a:spcAft>
                <a:spcPts val="600"/>
              </a:spcAft>
            </a:pPr>
            <a:r>
              <a:rPr lang="tr-TR"/>
              <a:t>www.qsi.com.tr</a:t>
            </a:r>
          </a:p>
        </p:txBody>
      </p:sp>
      <p:pic>
        <p:nvPicPr>
          <p:cNvPr id="13" name="Resim 12">
            <a:extLst>
              <a:ext uri="{FF2B5EF4-FFF2-40B4-BE49-F238E27FC236}">
                <a16:creationId xmlns:a16="http://schemas.microsoft.com/office/drawing/2014/main" id="{27D923E2-BFDE-4139-8048-C4354E12FC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14" name="Resim 13">
            <a:extLst>
              <a:ext uri="{FF2B5EF4-FFF2-40B4-BE49-F238E27FC236}">
                <a16:creationId xmlns:a16="http://schemas.microsoft.com/office/drawing/2014/main" id="{79B7444A-4595-4D51-B824-B9A780F2C7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246724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C7173">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D6707D45-20A7-4FAD-8CDF-EB5AD1E6D976}"/>
              </a:ext>
            </a:extLst>
          </p:cNvPr>
          <p:cNvSpPr>
            <a:spLocks noGrp="1"/>
          </p:cNvSpPr>
          <p:nvPr>
            <p:ph type="title"/>
          </p:nvPr>
        </p:nvSpPr>
        <p:spPr>
          <a:xfrm>
            <a:off x="524256" y="491260"/>
            <a:ext cx="6594189" cy="1625210"/>
          </a:xfrm>
        </p:spPr>
        <p:txBody>
          <a:bodyPr>
            <a:normAutofit/>
          </a:bodyPr>
          <a:lstStyle/>
          <a:p>
            <a:r>
              <a:rPr lang="tr-TR" b="1" dirty="0">
                <a:solidFill>
                  <a:srgbClr val="FFFF00"/>
                </a:solidFill>
                <a:latin typeface="+mn-lt"/>
              </a:rPr>
              <a:t>CBAM Sertifika Fiyatı</a:t>
            </a:r>
          </a:p>
        </p:txBody>
      </p:sp>
      <p:pic>
        <p:nvPicPr>
          <p:cNvPr id="5122" name="Picture 2" descr="OPINION: A carbon tax is a bipartisan solution to address climate change |  Opinion | redandblack.com">
            <a:extLst>
              <a:ext uri="{FF2B5EF4-FFF2-40B4-BE49-F238E27FC236}">
                <a16:creationId xmlns:a16="http://schemas.microsoft.com/office/drawing/2014/main" id="{0733F2FE-BD21-4F61-95DA-DDB16D8C14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96" r="1" b="1"/>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4" name="Alt Bilgi Yer Tutucusu 3">
            <a:extLst>
              <a:ext uri="{FF2B5EF4-FFF2-40B4-BE49-F238E27FC236}">
                <a16:creationId xmlns:a16="http://schemas.microsoft.com/office/drawing/2014/main" id="{CC459881-6934-4D28-9A47-A3C35D2193DE}"/>
              </a:ext>
            </a:extLst>
          </p:cNvPr>
          <p:cNvSpPr>
            <a:spLocks noGrp="1"/>
          </p:cNvSpPr>
          <p:nvPr>
            <p:ph type="ftr" sz="quarter" idx="11"/>
          </p:nvPr>
        </p:nvSpPr>
        <p:spPr>
          <a:xfrm>
            <a:off x="524256" y="6535157"/>
            <a:ext cx="6594189" cy="274320"/>
          </a:xfrm>
        </p:spPr>
        <p:txBody>
          <a:bodyPr>
            <a:normAutofit/>
          </a:bodyPr>
          <a:lstStyle/>
          <a:p>
            <a:pPr algn="l">
              <a:spcAft>
                <a:spcPts val="600"/>
              </a:spcAft>
            </a:pPr>
            <a:r>
              <a:rPr lang="tr-TR" sz="1050">
                <a:solidFill>
                  <a:schemeClr val="tx1">
                    <a:lumMod val="50000"/>
                    <a:lumOff val="50000"/>
                  </a:schemeClr>
                </a:solidFill>
              </a:rPr>
              <a:t>www.qsi.com.tr</a:t>
            </a:r>
          </a:p>
        </p:txBody>
      </p:sp>
      <p:sp>
        <p:nvSpPr>
          <p:cNvPr id="5125"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700B521C-17DD-4995-89D4-72877D5D4AC6}"/>
              </a:ext>
            </a:extLst>
          </p:cNvPr>
          <p:cNvSpPr>
            <a:spLocks noGrp="1"/>
          </p:cNvSpPr>
          <p:nvPr>
            <p:ph idx="1"/>
          </p:nvPr>
        </p:nvSpPr>
        <p:spPr>
          <a:xfrm>
            <a:off x="7689773" y="491260"/>
            <a:ext cx="3977971" cy="5755304"/>
          </a:xfrm>
        </p:spPr>
        <p:txBody>
          <a:bodyPr anchor="ctr">
            <a:normAutofit fontScale="85000" lnSpcReduction="10000"/>
          </a:bodyPr>
          <a:lstStyle/>
          <a:p>
            <a:pPr marL="0" indent="0">
              <a:buNone/>
            </a:pPr>
            <a:r>
              <a:rPr lang="tr-TR" sz="2400" b="0" i="0" dirty="0">
                <a:solidFill>
                  <a:srgbClr val="FFFFFF"/>
                </a:solidFill>
                <a:effectLst/>
                <a:latin typeface="independent serif"/>
              </a:rPr>
              <a:t>CBAM sertifikalarının fiyatı, </a:t>
            </a:r>
            <a:r>
              <a:rPr lang="tr-TR" sz="2400" dirty="0">
                <a:solidFill>
                  <a:srgbClr val="FFFFFF"/>
                </a:solidFill>
                <a:latin typeface="independent serif"/>
              </a:rPr>
              <a:t>EU</a:t>
            </a:r>
            <a:r>
              <a:rPr lang="tr-TR" sz="2400" b="0" i="0" dirty="0">
                <a:solidFill>
                  <a:srgbClr val="FFFFFF"/>
                </a:solidFill>
                <a:effectLst/>
                <a:latin typeface="independent serif"/>
              </a:rPr>
              <a:t> ETS kapsamında hükümetler tarafından açık artırmaya çıkarılan karbon izinlerinin haftalık ortalama fiyatı referans alınarak belirlenecek.</a:t>
            </a:r>
          </a:p>
          <a:p>
            <a:pPr marL="0" indent="0">
              <a:buNone/>
            </a:pPr>
            <a:endParaRPr lang="tr-TR" sz="2400" dirty="0">
              <a:solidFill>
                <a:srgbClr val="FFFFFF"/>
              </a:solidFill>
              <a:latin typeface="independent serif"/>
            </a:endParaRPr>
          </a:p>
          <a:p>
            <a:pPr marL="0" indent="0">
              <a:buNone/>
            </a:pPr>
            <a:r>
              <a:rPr lang="tr-TR" sz="2400" b="0" i="0" dirty="0">
                <a:solidFill>
                  <a:srgbClr val="FFFFFF"/>
                </a:solidFill>
                <a:effectLst/>
                <a:latin typeface="independent serif"/>
              </a:rPr>
              <a:t>Ör: 2026 yılında 10.000 ton ürün demir boru ihraç ettiniz.</a:t>
            </a:r>
          </a:p>
          <a:p>
            <a:pPr marL="0" indent="0">
              <a:buNone/>
            </a:pPr>
            <a:endParaRPr lang="tr-TR" sz="2400" dirty="0">
              <a:solidFill>
                <a:srgbClr val="FFFFFF"/>
              </a:solidFill>
              <a:latin typeface="independent serif"/>
            </a:endParaRPr>
          </a:p>
          <a:p>
            <a:r>
              <a:rPr lang="tr-TR" sz="2400" b="0" i="0" dirty="0">
                <a:solidFill>
                  <a:srgbClr val="FFFFFF"/>
                </a:solidFill>
                <a:effectLst/>
                <a:latin typeface="independent serif"/>
              </a:rPr>
              <a:t>1 ton ürünü üretmek için açığa çıkan gömülü emisyon = 2.5 ton/CO2e</a:t>
            </a:r>
          </a:p>
          <a:p>
            <a:r>
              <a:rPr lang="tr-TR" sz="2400" b="0" i="0" dirty="0">
                <a:solidFill>
                  <a:srgbClr val="FFFFFF"/>
                </a:solidFill>
                <a:effectLst/>
                <a:latin typeface="independent serif"/>
              </a:rPr>
              <a:t>Satın alınacak CBAM Sertifika sayısı = 10.000* 2.5 = 25.000 Adet</a:t>
            </a:r>
          </a:p>
          <a:p>
            <a:r>
              <a:rPr lang="tr-TR" sz="2400" b="0" i="0" dirty="0">
                <a:solidFill>
                  <a:srgbClr val="FFFFFF"/>
                </a:solidFill>
                <a:effectLst/>
                <a:latin typeface="independent serif"/>
              </a:rPr>
              <a:t>1 adet Sertifika bedeli = 60 Euro </a:t>
            </a:r>
          </a:p>
          <a:p>
            <a:pPr marL="0" indent="0">
              <a:buNone/>
            </a:pPr>
            <a:endParaRPr lang="tr-TR" sz="2400" dirty="0">
              <a:solidFill>
                <a:srgbClr val="FFFFFF"/>
              </a:solidFill>
              <a:latin typeface="independent serif"/>
            </a:endParaRPr>
          </a:p>
          <a:p>
            <a:pPr marL="0" indent="0">
              <a:buNone/>
            </a:pPr>
            <a:r>
              <a:rPr lang="tr-TR" sz="2400" b="0" i="0" dirty="0">
                <a:solidFill>
                  <a:srgbClr val="FFFFFF"/>
                </a:solidFill>
                <a:effectLst/>
                <a:latin typeface="independent serif"/>
              </a:rPr>
              <a:t>Maliyet = 25.000*60 Euro</a:t>
            </a:r>
          </a:p>
          <a:p>
            <a:pPr marL="0" indent="0">
              <a:buNone/>
            </a:pPr>
            <a:r>
              <a:rPr lang="tr-TR" sz="2400" b="0" i="0" dirty="0">
                <a:solidFill>
                  <a:srgbClr val="FFFFFF"/>
                </a:solidFill>
                <a:effectLst/>
                <a:latin typeface="independent serif"/>
              </a:rPr>
              <a:t>Maliyet = 1.500.000 Euro </a:t>
            </a:r>
          </a:p>
        </p:txBody>
      </p:sp>
    </p:spTree>
    <p:extLst>
      <p:ext uri="{BB962C8B-B14F-4D97-AF65-F5344CB8AC3E}">
        <p14:creationId xmlns:p14="http://schemas.microsoft.com/office/powerpoint/2010/main" val="1512614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Şirketlerin sürdürülebilirlik karnesi: Ürün bazında dönüşüm - Capital">
            <a:extLst>
              <a:ext uri="{FF2B5EF4-FFF2-40B4-BE49-F238E27FC236}">
                <a16:creationId xmlns:a16="http://schemas.microsoft.com/office/drawing/2014/main" id="{4CD683BF-0722-4BA1-971A-076AE7191F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959" r="909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İçerik Yer Tutucusu 2">
            <a:extLst>
              <a:ext uri="{FF2B5EF4-FFF2-40B4-BE49-F238E27FC236}">
                <a16:creationId xmlns:a16="http://schemas.microsoft.com/office/drawing/2014/main" id="{0C6BB2A0-4A96-4132-A114-030C7EFA998A}"/>
              </a:ext>
            </a:extLst>
          </p:cNvPr>
          <p:cNvSpPr>
            <a:spLocks noGrp="1"/>
          </p:cNvSpPr>
          <p:nvPr>
            <p:ph idx="1"/>
          </p:nvPr>
        </p:nvSpPr>
        <p:spPr>
          <a:xfrm>
            <a:off x="414670" y="489098"/>
            <a:ext cx="4125432" cy="5518297"/>
          </a:xfrm>
        </p:spPr>
        <p:txBody>
          <a:bodyPr>
            <a:normAutofit/>
          </a:bodyPr>
          <a:lstStyle/>
          <a:p>
            <a:r>
              <a:rPr lang="tr-TR" dirty="0"/>
              <a:t>Günümüzde </a:t>
            </a:r>
            <a:r>
              <a:rPr lang="tr-TR" b="1" dirty="0"/>
              <a:t>sadece üretmek değil </a:t>
            </a:r>
            <a:r>
              <a:rPr lang="tr-TR" dirty="0"/>
              <a:t>aynı zamanda </a:t>
            </a:r>
            <a:r>
              <a:rPr lang="tr-TR" b="1" i="1" dirty="0"/>
              <a:t>çevreye ve insana duyarlı bir kurum olmak </a:t>
            </a:r>
            <a:r>
              <a:rPr lang="tr-TR" dirty="0"/>
              <a:t>iş yaşamının vazgeçilmezi olmuştur.</a:t>
            </a:r>
          </a:p>
          <a:p>
            <a:endParaRPr lang="tr-TR" dirty="0"/>
          </a:p>
          <a:p>
            <a:r>
              <a:rPr lang="tr-TR" dirty="0"/>
              <a:t>Bunun bir sonucu olarak Sürdürülebilirlik kavramı şirketlerin ve yatırımcıların gündeminde sıklıkla yer almaktadır. </a:t>
            </a:r>
          </a:p>
          <a:p>
            <a:endParaRPr lang="tr-TR" dirty="0"/>
          </a:p>
        </p:txBody>
      </p:sp>
      <p:sp>
        <p:nvSpPr>
          <p:cNvPr id="4" name="Alt Bilgi Yer Tutucusu 3">
            <a:extLst>
              <a:ext uri="{FF2B5EF4-FFF2-40B4-BE49-F238E27FC236}">
                <a16:creationId xmlns:a16="http://schemas.microsoft.com/office/drawing/2014/main" id="{6E1248DE-741A-4EBB-B8A9-76648A1C28CD}"/>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1200" b="0" i="0" u="none" strike="noStrike" kern="1200" cap="none" spc="0" normalizeH="0" baseline="0" noProof="0">
                <a:ln>
                  <a:noFill/>
                </a:ln>
                <a:solidFill>
                  <a:srgbClr val="FFFFFF"/>
                </a:solidFill>
                <a:effectLst/>
                <a:uLnTx/>
                <a:uFillTx/>
                <a:latin typeface="Calibri"/>
                <a:ea typeface="+mn-ea"/>
                <a:cs typeface="+mn-cs"/>
              </a:rPr>
              <a:t>www.qsi.com.tr</a:t>
            </a:r>
          </a:p>
        </p:txBody>
      </p:sp>
      <p:sp>
        <p:nvSpPr>
          <p:cNvPr id="5" name="Slayt Numarası Yer Tutucusu 4">
            <a:extLst>
              <a:ext uri="{FF2B5EF4-FFF2-40B4-BE49-F238E27FC236}">
                <a16:creationId xmlns:a16="http://schemas.microsoft.com/office/drawing/2014/main" id="{73FFF26A-E429-4E8A-97AE-5CCFB0995242}"/>
              </a:ext>
            </a:extLst>
          </p:cNvPr>
          <p:cNvSpPr>
            <a:spLocks noGrp="1"/>
          </p:cNvSpPr>
          <p:nvPr>
            <p:ph type="sldNum" sz="quarter" idx="12"/>
          </p:nvPr>
        </p:nvSpPr>
        <p:spPr>
          <a:xfrm>
            <a:off x="8610600" y="6356350"/>
            <a:ext cx="27432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F5B207CF-7D58-4FF4-9836-E4F6C3645CBE}" type="slidenum">
              <a:rPr kumimoji="0" lang="tr-TR" sz="1400" b="0" i="0" u="none" strike="noStrike" kern="1200" cap="none" spc="0" normalizeH="0" baseline="0" noProof="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5</a:t>
            </a:fld>
            <a:endParaRPr kumimoji="0" lang="tr-TR" sz="1400" b="0" i="0" u="none" strike="noStrike" kern="1200" cap="none" spc="0" normalizeH="0" baseline="0" noProof="0">
              <a:ln>
                <a:noFill/>
              </a:ln>
              <a:solidFill>
                <a:srgbClr val="FFFFFF"/>
              </a:solidFill>
              <a:effectLst/>
              <a:uLnTx/>
              <a:uFillTx/>
              <a:latin typeface="Calibri"/>
              <a:ea typeface="+mn-ea"/>
              <a:cs typeface="+mn-cs"/>
            </a:endParaRPr>
          </a:p>
        </p:txBody>
      </p:sp>
      <p:pic>
        <p:nvPicPr>
          <p:cNvPr id="8" name="Resim 7">
            <a:extLst>
              <a:ext uri="{FF2B5EF4-FFF2-40B4-BE49-F238E27FC236}">
                <a16:creationId xmlns:a16="http://schemas.microsoft.com/office/drawing/2014/main" id="{1283E0DE-FF15-4935-BC1B-89695BB89B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976" y="47919"/>
            <a:ext cx="1176024" cy="646813"/>
          </a:xfrm>
          <a:prstGeom prst="rect">
            <a:avLst/>
          </a:prstGeom>
        </p:spPr>
      </p:pic>
    </p:spTree>
    <p:extLst>
      <p:ext uri="{BB962C8B-B14F-4D97-AF65-F5344CB8AC3E}">
        <p14:creationId xmlns:p14="http://schemas.microsoft.com/office/powerpoint/2010/main" val="42163707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Başlık 1">
            <a:extLst>
              <a:ext uri="{FF2B5EF4-FFF2-40B4-BE49-F238E27FC236}">
                <a16:creationId xmlns:a16="http://schemas.microsoft.com/office/drawing/2014/main" id="{0E17BE9E-7817-4E82-85C2-3ABC7EE7E6E5}"/>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r>
              <a:rPr lang="tr-TR" sz="3200" b="1" dirty="0">
                <a:solidFill>
                  <a:srgbClr val="FFFF00"/>
                </a:solidFill>
              </a:rPr>
              <a:t>CBAM Kapsamında Sınırda Karbon Vergisi Ödeyecek Sektörler - </a:t>
            </a:r>
            <a:r>
              <a:rPr lang="en-US" sz="3200" b="1" kern="1200" dirty="0" err="1">
                <a:solidFill>
                  <a:schemeClr val="bg1"/>
                </a:solidFill>
                <a:latin typeface="+mn-lt"/>
                <a:ea typeface="+mj-ea"/>
                <a:cs typeface="+mj-cs"/>
              </a:rPr>
              <a:t>Çimento</a:t>
            </a:r>
            <a:r>
              <a:rPr lang="en-US" sz="3200" b="1" kern="1200" dirty="0">
                <a:solidFill>
                  <a:schemeClr val="bg1"/>
                </a:solidFill>
                <a:latin typeface="+mn-lt"/>
                <a:ea typeface="+mj-ea"/>
                <a:cs typeface="+mj-cs"/>
              </a:rPr>
              <a:t> </a:t>
            </a:r>
          </a:p>
        </p:txBody>
      </p:sp>
      <p:sp>
        <p:nvSpPr>
          <p:cNvPr id="4" name="Alt Bilgi Yer Tutucusu 3">
            <a:extLst>
              <a:ext uri="{FF2B5EF4-FFF2-40B4-BE49-F238E27FC236}">
                <a16:creationId xmlns:a16="http://schemas.microsoft.com/office/drawing/2014/main" id="{701EFDE4-9AEF-455E-A0F9-77A663D6BD5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www.qsi.com.tr</a:t>
            </a:r>
          </a:p>
        </p:txBody>
      </p:sp>
      <p:graphicFrame>
        <p:nvGraphicFramePr>
          <p:cNvPr id="5" name="İçerik Yer Tutucusu 4">
            <a:extLst>
              <a:ext uri="{FF2B5EF4-FFF2-40B4-BE49-F238E27FC236}">
                <a16:creationId xmlns:a16="http://schemas.microsoft.com/office/drawing/2014/main" id="{BADBE770-4C5D-48B9-8E90-2327B96272F2}"/>
              </a:ext>
            </a:extLst>
          </p:cNvPr>
          <p:cNvGraphicFramePr>
            <a:graphicFrameLocks noGrp="1"/>
          </p:cNvGraphicFramePr>
          <p:nvPr>
            <p:ph idx="1"/>
          </p:nvPr>
        </p:nvGraphicFramePr>
        <p:xfrm>
          <a:off x="643467" y="1823137"/>
          <a:ext cx="10905067" cy="4054989"/>
        </p:xfrm>
        <a:graphic>
          <a:graphicData uri="http://schemas.openxmlformats.org/drawingml/2006/table">
            <a:tbl>
              <a:tblPr firstRow="1" firstCol="1" bandRow="1">
                <a:noFill/>
                <a:tableStyleId>{5C22544A-7EE6-4342-B048-85BDC9FD1C3A}</a:tableStyleId>
              </a:tblPr>
              <a:tblGrid>
                <a:gridCol w="8330455">
                  <a:extLst>
                    <a:ext uri="{9D8B030D-6E8A-4147-A177-3AD203B41FA5}">
                      <a16:colId xmlns:a16="http://schemas.microsoft.com/office/drawing/2014/main" val="3915087789"/>
                    </a:ext>
                  </a:extLst>
                </a:gridCol>
                <a:gridCol w="2574612">
                  <a:extLst>
                    <a:ext uri="{9D8B030D-6E8A-4147-A177-3AD203B41FA5}">
                      <a16:colId xmlns:a16="http://schemas.microsoft.com/office/drawing/2014/main" val="43649211"/>
                    </a:ext>
                  </a:extLst>
                </a:gridCol>
              </a:tblGrid>
              <a:tr h="739584">
                <a:tc>
                  <a:txBody>
                    <a:bodyPr/>
                    <a:lstStyle/>
                    <a:p>
                      <a:pPr algn="r">
                        <a:lnSpc>
                          <a:spcPct val="107000"/>
                        </a:lnSpc>
                        <a:spcAft>
                          <a:spcPts val="800"/>
                        </a:spcAft>
                      </a:pPr>
                      <a:r>
                        <a:rPr lang="tr-TR" sz="2500" b="1">
                          <a:solidFill>
                            <a:schemeClr val="tx1">
                              <a:lumMod val="75000"/>
                              <a:lumOff val="25000"/>
                            </a:schemeClr>
                          </a:solidFill>
                          <a:effectLst/>
                        </a:rPr>
                        <a:t>GTIP No</a:t>
                      </a:r>
                      <a:endParaRPr lang="tr-TR" sz="2500" b="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299410" marR="449115" marT="149705" marB="149705">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ctr">
                        <a:lnSpc>
                          <a:spcPct val="107000"/>
                        </a:lnSpc>
                        <a:spcAft>
                          <a:spcPts val="800"/>
                        </a:spcAft>
                      </a:pPr>
                      <a:r>
                        <a:rPr lang="tr-TR" sz="2500" b="1">
                          <a:solidFill>
                            <a:schemeClr val="tx1">
                              <a:lumMod val="75000"/>
                              <a:lumOff val="25000"/>
                            </a:schemeClr>
                          </a:solidFill>
                          <a:effectLst/>
                        </a:rPr>
                        <a:t>Sera gazı</a:t>
                      </a:r>
                      <a:endParaRPr lang="tr-TR" sz="2500" b="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299410" marR="112279" marT="149705" marB="149705">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2652416445"/>
                  </a:ext>
                </a:extLst>
              </a:tr>
              <a:tr h="739584">
                <a:tc>
                  <a:txBody>
                    <a:bodyPr/>
                    <a:lstStyle/>
                    <a:p>
                      <a:pPr algn="r">
                        <a:lnSpc>
                          <a:spcPct val="107000"/>
                        </a:lnSpc>
                        <a:spcAft>
                          <a:spcPts val="800"/>
                        </a:spcAft>
                      </a:pPr>
                      <a:r>
                        <a:rPr lang="tr-TR" sz="2500" b="1" dirty="0">
                          <a:solidFill>
                            <a:schemeClr val="tx1">
                              <a:lumMod val="75000"/>
                              <a:lumOff val="25000"/>
                            </a:schemeClr>
                          </a:solidFill>
                          <a:effectLst/>
                        </a:rPr>
                        <a:t>2523 10 00 – Çimento klinkerleri</a:t>
                      </a:r>
                      <a:endParaRPr lang="tr-TR" sz="2500" b="1"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299410" marR="449115" marT="149705" marB="149705">
                    <a:lnL w="12700" cmpd="sng">
                      <a:noFill/>
                      <a:prstDash val="solid"/>
                    </a:lnL>
                    <a:lnR w="9525" cap="flat" cmpd="sng" algn="ctr">
                      <a:solidFill>
                        <a:srgbClr val="D8DCDC"/>
                      </a:solidFill>
                      <a:prstDash val="solid"/>
                    </a:lnR>
                    <a:lnT w="9525" cap="flat" cmpd="sng" algn="ctr">
                      <a:solidFill>
                        <a:srgbClr val="D8DCDC"/>
                      </a:solidFill>
                      <a:prstDash val="solid"/>
                    </a:lnT>
                    <a:lnB w="12700" cmpd="sng">
                      <a:noFill/>
                      <a:prstDash val="solid"/>
                    </a:lnB>
                    <a:noFill/>
                  </a:tcPr>
                </a:tc>
                <a:tc>
                  <a:txBody>
                    <a:bodyPr/>
                    <a:lstStyle/>
                    <a:p>
                      <a:pPr algn="ctr">
                        <a:lnSpc>
                          <a:spcPct val="107000"/>
                        </a:lnSpc>
                        <a:spcAft>
                          <a:spcPts val="800"/>
                        </a:spcAft>
                      </a:pPr>
                      <a:r>
                        <a:rPr lang="tr-TR" sz="2500">
                          <a:solidFill>
                            <a:schemeClr val="tx1">
                              <a:lumMod val="75000"/>
                              <a:lumOff val="25000"/>
                            </a:schemeClr>
                          </a:solidFill>
                          <a:effectLst/>
                        </a:rPr>
                        <a:t>Karbon dioksit</a:t>
                      </a:r>
                      <a:endParaRPr lang="tr-TR" sz="250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299410" marR="112279" marT="149705" marB="14970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3220018093"/>
                  </a:ext>
                </a:extLst>
              </a:tr>
              <a:tr h="926795">
                <a:tc>
                  <a:txBody>
                    <a:bodyPr/>
                    <a:lstStyle/>
                    <a:p>
                      <a:pPr algn="r">
                        <a:lnSpc>
                          <a:spcPct val="107000"/>
                        </a:lnSpc>
                        <a:spcAft>
                          <a:spcPts val="800"/>
                        </a:spcAft>
                      </a:pPr>
                      <a:r>
                        <a:rPr lang="tr-TR" sz="2500" b="1" dirty="0">
                          <a:solidFill>
                            <a:schemeClr val="tx1">
                              <a:lumMod val="75000"/>
                              <a:lumOff val="25000"/>
                            </a:schemeClr>
                          </a:solidFill>
                          <a:effectLst/>
                        </a:rPr>
                        <a:t>2523 21 00 Beyaz </a:t>
                      </a:r>
                      <a:r>
                        <a:rPr lang="tr-TR" sz="2500" b="1" dirty="0" err="1">
                          <a:solidFill>
                            <a:schemeClr val="tx1">
                              <a:lumMod val="75000"/>
                              <a:lumOff val="25000"/>
                            </a:schemeClr>
                          </a:solidFill>
                          <a:effectLst/>
                        </a:rPr>
                        <a:t>Portland</a:t>
                      </a:r>
                      <a:r>
                        <a:rPr lang="tr-TR" sz="2500" b="1" dirty="0">
                          <a:solidFill>
                            <a:schemeClr val="tx1">
                              <a:lumMod val="75000"/>
                              <a:lumOff val="25000"/>
                            </a:schemeClr>
                          </a:solidFill>
                          <a:effectLst/>
                        </a:rPr>
                        <a:t> çimentosu (suni olarak renklendirilmiş olsun olmasın)</a:t>
                      </a:r>
                      <a:endParaRPr lang="tr-TR" sz="2500" b="1"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299410" marR="449115" marT="149705" marB="149705">
                    <a:lnL w="12700" cmpd="sng">
                      <a:noFill/>
                      <a:prstDash val="solid"/>
                    </a:lnL>
                    <a:lnR w="9525" cap="flat" cmpd="sng" algn="ctr">
                      <a:solidFill>
                        <a:srgbClr val="D8DCDC"/>
                      </a:solidFill>
                      <a:prstDash val="solid"/>
                    </a:lnR>
                    <a:lnT w="12700" cmpd="sng">
                      <a:noFill/>
                      <a:prstDash val="solid"/>
                    </a:lnT>
                    <a:lnB w="12700" cmpd="sng">
                      <a:noFill/>
                      <a:prstDash val="solid"/>
                    </a:lnB>
                    <a:noFill/>
                  </a:tcPr>
                </a:tc>
                <a:tc>
                  <a:txBody>
                    <a:bodyPr/>
                    <a:lstStyle/>
                    <a:p>
                      <a:pPr algn="ctr">
                        <a:lnSpc>
                          <a:spcPct val="107000"/>
                        </a:lnSpc>
                        <a:spcAft>
                          <a:spcPts val="800"/>
                        </a:spcAft>
                      </a:pPr>
                      <a:r>
                        <a:rPr lang="tr-TR" sz="2500" dirty="0">
                          <a:solidFill>
                            <a:schemeClr val="tx1">
                              <a:lumMod val="75000"/>
                              <a:lumOff val="25000"/>
                            </a:schemeClr>
                          </a:solidFill>
                          <a:effectLst/>
                        </a:rPr>
                        <a:t>Karbon dioksit</a:t>
                      </a:r>
                      <a:endParaRPr lang="tr-TR" sz="25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299410" marR="112279" marT="149705" marB="149705">
                    <a:lnL w="9525" cap="flat" cmpd="sng" algn="ctr">
                      <a:solidFill>
                        <a:srgbClr val="D8DC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1552338755"/>
                  </a:ext>
                </a:extLst>
              </a:tr>
              <a:tr h="739584">
                <a:tc>
                  <a:txBody>
                    <a:bodyPr/>
                    <a:lstStyle/>
                    <a:p>
                      <a:pPr algn="r">
                        <a:lnSpc>
                          <a:spcPct val="107000"/>
                        </a:lnSpc>
                        <a:spcAft>
                          <a:spcPts val="800"/>
                        </a:spcAft>
                      </a:pPr>
                      <a:r>
                        <a:rPr lang="tr-TR" sz="2500" b="1">
                          <a:solidFill>
                            <a:schemeClr val="tx1">
                              <a:lumMod val="75000"/>
                              <a:lumOff val="25000"/>
                            </a:schemeClr>
                          </a:solidFill>
                          <a:effectLst/>
                        </a:rPr>
                        <a:t>2523 29 00 – Diğer </a:t>
                      </a:r>
                      <a:r>
                        <a:rPr lang="tr-TR" sz="2500" b="1" err="1">
                          <a:solidFill>
                            <a:schemeClr val="tx1">
                              <a:lumMod val="75000"/>
                              <a:lumOff val="25000"/>
                            </a:schemeClr>
                          </a:solidFill>
                          <a:effectLst/>
                        </a:rPr>
                        <a:t>Portland</a:t>
                      </a:r>
                      <a:r>
                        <a:rPr lang="tr-TR" sz="2500" b="1">
                          <a:solidFill>
                            <a:schemeClr val="tx1">
                              <a:lumMod val="75000"/>
                              <a:lumOff val="25000"/>
                            </a:schemeClr>
                          </a:solidFill>
                          <a:effectLst/>
                        </a:rPr>
                        <a:t> çimentosu</a:t>
                      </a:r>
                      <a:endParaRPr lang="tr-TR" sz="2500" b="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299410" marR="449115" marT="149705" marB="149705">
                    <a:lnL w="12700" cmpd="sng">
                      <a:noFill/>
                      <a:prstDash val="solid"/>
                    </a:lnL>
                    <a:lnR w="9525" cap="flat" cmpd="sng" algn="ctr">
                      <a:solidFill>
                        <a:srgbClr val="D8DCDC"/>
                      </a:solidFill>
                      <a:prstDash val="solid"/>
                    </a:lnR>
                    <a:lnT w="12700" cmpd="sng">
                      <a:noFill/>
                      <a:prstDash val="solid"/>
                    </a:lnT>
                    <a:lnB w="12700" cmpd="sng">
                      <a:noFill/>
                      <a:prstDash val="solid"/>
                    </a:lnB>
                    <a:noFill/>
                  </a:tcPr>
                </a:tc>
                <a:tc>
                  <a:txBody>
                    <a:bodyPr/>
                    <a:lstStyle/>
                    <a:p>
                      <a:pPr algn="ctr">
                        <a:lnSpc>
                          <a:spcPct val="107000"/>
                        </a:lnSpc>
                        <a:spcAft>
                          <a:spcPts val="800"/>
                        </a:spcAft>
                      </a:pPr>
                      <a:r>
                        <a:rPr lang="tr-TR" sz="2500">
                          <a:solidFill>
                            <a:schemeClr val="tx1">
                              <a:lumMod val="75000"/>
                              <a:lumOff val="25000"/>
                            </a:schemeClr>
                          </a:solidFill>
                          <a:effectLst/>
                        </a:rPr>
                        <a:t>Karbon dioksit</a:t>
                      </a:r>
                      <a:endParaRPr lang="tr-TR" sz="250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299410" marR="112279" marT="149705" marB="149705">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2879335885"/>
                  </a:ext>
                </a:extLst>
              </a:tr>
              <a:tr h="739584">
                <a:tc>
                  <a:txBody>
                    <a:bodyPr/>
                    <a:lstStyle/>
                    <a:p>
                      <a:pPr algn="r">
                        <a:lnSpc>
                          <a:spcPct val="107000"/>
                        </a:lnSpc>
                        <a:spcAft>
                          <a:spcPts val="800"/>
                        </a:spcAft>
                      </a:pPr>
                      <a:r>
                        <a:rPr lang="tr-TR" sz="2500" b="1">
                          <a:solidFill>
                            <a:schemeClr val="tx1">
                              <a:lumMod val="75000"/>
                              <a:lumOff val="25000"/>
                            </a:schemeClr>
                          </a:solidFill>
                          <a:effectLst/>
                        </a:rPr>
                        <a:t>2523 90 00 – Diğer hidrolik çimentolar</a:t>
                      </a:r>
                      <a:endParaRPr lang="tr-TR" sz="2500" b="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299410" marR="449115" marT="149705" marB="149705">
                    <a:lnL w="12700" cmpd="sng">
                      <a:noFill/>
                      <a:prstDash val="solid"/>
                    </a:lnL>
                    <a:lnR w="9525" cap="flat" cmpd="sng" algn="ctr">
                      <a:solidFill>
                        <a:srgbClr val="D8DCDC"/>
                      </a:solidFill>
                      <a:prstDash val="solid"/>
                    </a:lnR>
                    <a:lnT w="12700" cmpd="sng">
                      <a:noFill/>
                      <a:prstDash val="solid"/>
                    </a:lnT>
                    <a:lnB w="12700" cmpd="sng">
                      <a:noFill/>
                      <a:prstDash val="solid"/>
                    </a:lnB>
                    <a:noFill/>
                  </a:tcPr>
                </a:tc>
                <a:tc>
                  <a:txBody>
                    <a:bodyPr/>
                    <a:lstStyle/>
                    <a:p>
                      <a:pPr algn="ctr">
                        <a:lnSpc>
                          <a:spcPct val="107000"/>
                        </a:lnSpc>
                        <a:spcAft>
                          <a:spcPts val="800"/>
                        </a:spcAft>
                      </a:pPr>
                      <a:r>
                        <a:rPr lang="tr-TR" sz="2500" dirty="0">
                          <a:solidFill>
                            <a:schemeClr val="tx1">
                              <a:lumMod val="75000"/>
                              <a:lumOff val="25000"/>
                            </a:schemeClr>
                          </a:solidFill>
                          <a:effectLst/>
                        </a:rPr>
                        <a:t>Karbon dioksit</a:t>
                      </a:r>
                      <a:endParaRPr lang="tr-TR" sz="25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299410" marR="112279" marT="149705" marB="149705">
                    <a:lnL w="9525" cap="flat" cmpd="sng" algn="ctr">
                      <a:solidFill>
                        <a:srgbClr val="D8DC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EDC"/>
                      </a:solidFill>
                      <a:prstDash val="solid"/>
                    </a:lnB>
                    <a:noFill/>
                  </a:tcPr>
                </a:tc>
                <a:extLst>
                  <a:ext uri="{0D108BD9-81ED-4DB2-BD59-A6C34878D82A}">
                    <a16:rowId xmlns:a16="http://schemas.microsoft.com/office/drawing/2014/main" val="3353394775"/>
                  </a:ext>
                </a:extLst>
              </a:tr>
            </a:tbl>
          </a:graphicData>
        </a:graphic>
      </p:graphicFrame>
      <p:pic>
        <p:nvPicPr>
          <p:cNvPr id="6" name="Resim 5">
            <a:extLst>
              <a:ext uri="{FF2B5EF4-FFF2-40B4-BE49-F238E27FC236}">
                <a16:creationId xmlns:a16="http://schemas.microsoft.com/office/drawing/2014/main" id="{35CFED0F-BC6D-44E7-8385-358AAF2BE4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0" y="132467"/>
            <a:ext cx="1714962" cy="524557"/>
          </a:xfrm>
          <a:prstGeom prst="rect">
            <a:avLst/>
          </a:prstGeom>
        </p:spPr>
      </p:pic>
      <p:pic>
        <p:nvPicPr>
          <p:cNvPr id="7" name="Resim 6">
            <a:extLst>
              <a:ext uri="{FF2B5EF4-FFF2-40B4-BE49-F238E27FC236}">
                <a16:creationId xmlns:a16="http://schemas.microsoft.com/office/drawing/2014/main" id="{ECECB829-F8F1-402B-A86B-2FBDFD58D2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976" y="10211"/>
            <a:ext cx="1176024" cy="646813"/>
          </a:xfrm>
          <a:prstGeom prst="rect">
            <a:avLst/>
          </a:prstGeom>
        </p:spPr>
      </p:pic>
    </p:spTree>
    <p:extLst>
      <p:ext uri="{BB962C8B-B14F-4D97-AF65-F5344CB8AC3E}">
        <p14:creationId xmlns:p14="http://schemas.microsoft.com/office/powerpoint/2010/main" val="17169956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Başlık 1">
            <a:extLst>
              <a:ext uri="{FF2B5EF4-FFF2-40B4-BE49-F238E27FC236}">
                <a16:creationId xmlns:a16="http://schemas.microsoft.com/office/drawing/2014/main" id="{4FB8271A-2F45-41E9-8D43-FB093795A7CD}"/>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r>
              <a:rPr lang="tr-TR" sz="3200" b="1" dirty="0">
                <a:solidFill>
                  <a:srgbClr val="FFFF00"/>
                </a:solidFill>
              </a:rPr>
              <a:t>CBAM Kapsamında Sınırda Karbon Vergisi Ödeyecek Sektörler - </a:t>
            </a:r>
            <a:r>
              <a:rPr lang="en-US" sz="3200" b="1" kern="1200" dirty="0">
                <a:solidFill>
                  <a:schemeClr val="bg1"/>
                </a:solidFill>
                <a:latin typeface="+mj-lt"/>
                <a:ea typeface="+mj-ea"/>
                <a:cs typeface="+mj-cs"/>
              </a:rPr>
              <a:t>Elektrik</a:t>
            </a:r>
          </a:p>
        </p:txBody>
      </p:sp>
      <p:sp>
        <p:nvSpPr>
          <p:cNvPr id="4" name="Alt Bilgi Yer Tutucusu 3">
            <a:extLst>
              <a:ext uri="{FF2B5EF4-FFF2-40B4-BE49-F238E27FC236}">
                <a16:creationId xmlns:a16="http://schemas.microsoft.com/office/drawing/2014/main" id="{BE916C03-D090-4432-BA15-AF8D5048EEC4}"/>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www.qsi.com.tr</a:t>
            </a:r>
          </a:p>
        </p:txBody>
      </p:sp>
      <p:graphicFrame>
        <p:nvGraphicFramePr>
          <p:cNvPr id="5" name="İçerik Yer Tutucusu 4">
            <a:extLst>
              <a:ext uri="{FF2B5EF4-FFF2-40B4-BE49-F238E27FC236}">
                <a16:creationId xmlns:a16="http://schemas.microsoft.com/office/drawing/2014/main" id="{15F0094B-D722-4534-9857-A1E5A3AA92D6}"/>
              </a:ext>
            </a:extLst>
          </p:cNvPr>
          <p:cNvGraphicFramePr>
            <a:graphicFrameLocks noGrp="1"/>
          </p:cNvGraphicFramePr>
          <p:nvPr>
            <p:ph idx="1"/>
          </p:nvPr>
        </p:nvGraphicFramePr>
        <p:xfrm>
          <a:off x="1493757" y="2727764"/>
          <a:ext cx="9204486" cy="2289126"/>
        </p:xfrm>
        <a:graphic>
          <a:graphicData uri="http://schemas.openxmlformats.org/drawingml/2006/table">
            <a:tbl>
              <a:tblPr firstRow="1" firstCol="1" bandRow="1">
                <a:noFill/>
                <a:tableStyleId>{5C22544A-7EE6-4342-B048-85BDC9FD1C3A}</a:tableStyleId>
              </a:tblPr>
              <a:tblGrid>
                <a:gridCol w="6092668">
                  <a:extLst>
                    <a:ext uri="{9D8B030D-6E8A-4147-A177-3AD203B41FA5}">
                      <a16:colId xmlns:a16="http://schemas.microsoft.com/office/drawing/2014/main" val="1510181400"/>
                    </a:ext>
                  </a:extLst>
                </a:gridCol>
                <a:gridCol w="3111818">
                  <a:extLst>
                    <a:ext uri="{9D8B030D-6E8A-4147-A177-3AD203B41FA5}">
                      <a16:colId xmlns:a16="http://schemas.microsoft.com/office/drawing/2014/main" val="2603632693"/>
                    </a:ext>
                  </a:extLst>
                </a:gridCol>
              </a:tblGrid>
              <a:tr h="1144563">
                <a:tc>
                  <a:txBody>
                    <a:bodyPr/>
                    <a:lstStyle/>
                    <a:p>
                      <a:pPr algn="just">
                        <a:lnSpc>
                          <a:spcPct val="107000"/>
                        </a:lnSpc>
                        <a:spcAft>
                          <a:spcPts val="800"/>
                        </a:spcAft>
                      </a:pPr>
                      <a:r>
                        <a:rPr lang="tr-TR" sz="3300" b="1" cap="none" spc="0">
                          <a:solidFill>
                            <a:schemeClr val="tx1"/>
                          </a:solidFill>
                          <a:effectLst/>
                        </a:rPr>
                        <a:t>GTIP No</a:t>
                      </a:r>
                      <a:endParaRPr lang="tr-TR" sz="3300" b="1"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0" marR="150876" marT="60350" marB="452628">
                    <a:lnL w="12700" cmpd="sng">
                      <a:noFill/>
                    </a:lnL>
                    <a:lnR w="12700" cmpd="sng">
                      <a:noFill/>
                    </a:lnR>
                    <a:lnT w="28575" cap="flat" cmpd="sng" algn="ctr">
                      <a:solidFill>
                        <a:schemeClr val="tx1"/>
                      </a:solidFill>
                      <a:prstDash val="solid"/>
                    </a:lnT>
                    <a:lnB w="38100" cmpd="sng">
                      <a:noFill/>
                    </a:lnB>
                    <a:noFill/>
                  </a:tcPr>
                </a:tc>
                <a:tc>
                  <a:txBody>
                    <a:bodyPr/>
                    <a:lstStyle/>
                    <a:p>
                      <a:pPr algn="just">
                        <a:lnSpc>
                          <a:spcPct val="107000"/>
                        </a:lnSpc>
                        <a:spcAft>
                          <a:spcPts val="800"/>
                        </a:spcAft>
                      </a:pPr>
                      <a:r>
                        <a:rPr lang="tr-TR" sz="3300" b="1" cap="none" spc="0">
                          <a:solidFill>
                            <a:schemeClr val="tx1"/>
                          </a:solidFill>
                          <a:effectLst/>
                        </a:rPr>
                        <a:t>Sera gazı</a:t>
                      </a:r>
                      <a:endParaRPr lang="tr-TR" sz="3300" b="1"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0" marR="150876" marT="60350" marB="452628">
                    <a:lnL w="12700" cmpd="sng">
                      <a:noFill/>
                    </a:lnL>
                    <a:lnR w="12700" cmpd="sng">
                      <a:noFill/>
                    </a:lnR>
                    <a:lnT w="28575" cap="flat" cmpd="sng" algn="ctr">
                      <a:solidFill>
                        <a:schemeClr val="tx1"/>
                      </a:solidFill>
                      <a:prstDash val="solid"/>
                    </a:lnT>
                    <a:lnB w="38100" cmpd="sng">
                      <a:noFill/>
                    </a:lnB>
                    <a:noFill/>
                  </a:tcPr>
                </a:tc>
                <a:extLst>
                  <a:ext uri="{0D108BD9-81ED-4DB2-BD59-A6C34878D82A}">
                    <a16:rowId xmlns:a16="http://schemas.microsoft.com/office/drawing/2014/main" val="4144627363"/>
                  </a:ext>
                </a:extLst>
              </a:tr>
              <a:tr h="1144563">
                <a:tc>
                  <a:txBody>
                    <a:bodyPr/>
                    <a:lstStyle/>
                    <a:p>
                      <a:pPr algn="just">
                        <a:lnSpc>
                          <a:spcPct val="107000"/>
                        </a:lnSpc>
                        <a:spcAft>
                          <a:spcPts val="800"/>
                        </a:spcAft>
                      </a:pPr>
                      <a:r>
                        <a:rPr lang="tr-TR" sz="3300" b="1" cap="none" spc="0">
                          <a:solidFill>
                            <a:schemeClr val="tx1"/>
                          </a:solidFill>
                          <a:effectLst/>
                        </a:rPr>
                        <a:t>2716 00 00 – Elektrik enerjisi</a:t>
                      </a:r>
                      <a:endParaRPr lang="tr-TR" sz="3300" b="1"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0" marR="150876" marT="60350" marB="452628">
                    <a:lnL w="12700" cmpd="sng">
                      <a:noFill/>
                      <a:prstDash val="solid"/>
                    </a:lnL>
                    <a:lnR w="12700" cmpd="sng">
                      <a:noFill/>
                      <a:prstDash val="solid"/>
                    </a:lnR>
                    <a:lnT w="38100" cmpd="sng">
                      <a:noFill/>
                    </a:lnT>
                    <a:lnB w="12700" cmpd="sng">
                      <a:noFill/>
                      <a:prstDash val="solid"/>
                    </a:lnB>
                    <a:noFill/>
                  </a:tcPr>
                </a:tc>
                <a:tc>
                  <a:txBody>
                    <a:bodyPr/>
                    <a:lstStyle/>
                    <a:p>
                      <a:pPr algn="just">
                        <a:lnSpc>
                          <a:spcPct val="107000"/>
                        </a:lnSpc>
                        <a:spcAft>
                          <a:spcPts val="800"/>
                        </a:spcAft>
                      </a:pPr>
                      <a:r>
                        <a:rPr lang="tr-TR" sz="3300" cap="none" spc="0">
                          <a:solidFill>
                            <a:schemeClr val="tx1"/>
                          </a:solidFill>
                          <a:effectLst/>
                        </a:rPr>
                        <a:t>Karbon dioksit</a:t>
                      </a:r>
                      <a:endParaRPr lang="tr-TR" sz="33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0" marR="150876" marT="60350" marB="452628">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647000017"/>
                  </a:ext>
                </a:extLst>
              </a:tr>
            </a:tbl>
          </a:graphicData>
        </a:graphic>
      </p:graphicFrame>
      <p:pic>
        <p:nvPicPr>
          <p:cNvPr id="6" name="Resim 5">
            <a:extLst>
              <a:ext uri="{FF2B5EF4-FFF2-40B4-BE49-F238E27FC236}">
                <a16:creationId xmlns:a16="http://schemas.microsoft.com/office/drawing/2014/main" id="{1D8C7CC8-0EA3-42F3-9B63-B8E3A29CEF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0" y="123040"/>
            <a:ext cx="1714962" cy="524557"/>
          </a:xfrm>
          <a:prstGeom prst="rect">
            <a:avLst/>
          </a:prstGeom>
        </p:spPr>
      </p:pic>
      <p:pic>
        <p:nvPicPr>
          <p:cNvPr id="7" name="Resim 6">
            <a:extLst>
              <a:ext uri="{FF2B5EF4-FFF2-40B4-BE49-F238E27FC236}">
                <a16:creationId xmlns:a16="http://schemas.microsoft.com/office/drawing/2014/main" id="{2C98B85C-D440-4461-97F5-710D51F0C5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976" y="784"/>
            <a:ext cx="1176024" cy="646813"/>
          </a:xfrm>
          <a:prstGeom prst="rect">
            <a:avLst/>
          </a:prstGeom>
        </p:spPr>
      </p:pic>
    </p:spTree>
    <p:extLst>
      <p:ext uri="{BB962C8B-B14F-4D97-AF65-F5344CB8AC3E}">
        <p14:creationId xmlns:p14="http://schemas.microsoft.com/office/powerpoint/2010/main" val="2513493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Başlık 1">
            <a:extLst>
              <a:ext uri="{FF2B5EF4-FFF2-40B4-BE49-F238E27FC236}">
                <a16:creationId xmlns:a16="http://schemas.microsoft.com/office/drawing/2014/main" id="{5E438F30-BEEC-4AEB-BB7B-752A6A4F57BC}"/>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r>
              <a:rPr lang="tr-TR" sz="3200" b="1" dirty="0">
                <a:solidFill>
                  <a:srgbClr val="FFFF00"/>
                </a:solidFill>
              </a:rPr>
              <a:t>CBAM Kapsamında Sınırda Karbon Vergisi Ödeyecek Sektörler - </a:t>
            </a:r>
            <a:r>
              <a:rPr lang="en-US" sz="3200" b="1" kern="1200" dirty="0" err="1">
                <a:solidFill>
                  <a:schemeClr val="bg1"/>
                </a:solidFill>
                <a:latin typeface="+mj-lt"/>
                <a:ea typeface="+mj-ea"/>
                <a:cs typeface="+mj-cs"/>
              </a:rPr>
              <a:t>Gübre</a:t>
            </a:r>
            <a:endParaRPr lang="en-US" sz="3200" b="1" kern="1200" dirty="0">
              <a:solidFill>
                <a:schemeClr val="bg1"/>
              </a:solidFill>
              <a:latin typeface="+mj-lt"/>
              <a:ea typeface="+mj-ea"/>
              <a:cs typeface="+mj-cs"/>
            </a:endParaRPr>
          </a:p>
        </p:txBody>
      </p:sp>
      <p:sp>
        <p:nvSpPr>
          <p:cNvPr id="4" name="Alt Bilgi Yer Tutucusu 3">
            <a:extLst>
              <a:ext uri="{FF2B5EF4-FFF2-40B4-BE49-F238E27FC236}">
                <a16:creationId xmlns:a16="http://schemas.microsoft.com/office/drawing/2014/main" id="{7D7A418A-7237-494B-B025-0521988BAD8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www.qsi.com.tr</a:t>
            </a:r>
          </a:p>
        </p:txBody>
      </p:sp>
      <p:graphicFrame>
        <p:nvGraphicFramePr>
          <p:cNvPr id="5" name="İçerik Yer Tutucusu 4">
            <a:extLst>
              <a:ext uri="{FF2B5EF4-FFF2-40B4-BE49-F238E27FC236}">
                <a16:creationId xmlns:a16="http://schemas.microsoft.com/office/drawing/2014/main" id="{05ABFA58-6055-4EAA-A772-B3988D5FDCC8}"/>
              </a:ext>
            </a:extLst>
          </p:cNvPr>
          <p:cNvGraphicFramePr>
            <a:graphicFrameLocks noGrp="1"/>
          </p:cNvGraphicFramePr>
          <p:nvPr>
            <p:ph idx="1"/>
          </p:nvPr>
        </p:nvGraphicFramePr>
        <p:xfrm>
          <a:off x="792376" y="1675227"/>
          <a:ext cx="10607248" cy="4397859"/>
        </p:xfrm>
        <a:graphic>
          <a:graphicData uri="http://schemas.openxmlformats.org/drawingml/2006/table">
            <a:tbl>
              <a:tblPr firstRow="1" firstCol="1" bandRow="1">
                <a:noFill/>
                <a:tableStyleId>{5C22544A-7EE6-4342-B048-85BDC9FD1C3A}</a:tableStyleId>
              </a:tblPr>
              <a:tblGrid>
                <a:gridCol w="8248868">
                  <a:extLst>
                    <a:ext uri="{9D8B030D-6E8A-4147-A177-3AD203B41FA5}">
                      <a16:colId xmlns:a16="http://schemas.microsoft.com/office/drawing/2014/main" val="3358174216"/>
                    </a:ext>
                  </a:extLst>
                </a:gridCol>
                <a:gridCol w="2358380">
                  <a:extLst>
                    <a:ext uri="{9D8B030D-6E8A-4147-A177-3AD203B41FA5}">
                      <a16:colId xmlns:a16="http://schemas.microsoft.com/office/drawing/2014/main" val="2309339065"/>
                    </a:ext>
                  </a:extLst>
                </a:gridCol>
              </a:tblGrid>
              <a:tr h="438754">
                <a:tc>
                  <a:txBody>
                    <a:bodyPr/>
                    <a:lstStyle/>
                    <a:p>
                      <a:pPr algn="r">
                        <a:lnSpc>
                          <a:spcPct val="107000"/>
                        </a:lnSpc>
                        <a:spcAft>
                          <a:spcPts val="800"/>
                        </a:spcAft>
                      </a:pPr>
                      <a:r>
                        <a:rPr lang="tr-TR" sz="1500" b="1">
                          <a:solidFill>
                            <a:schemeClr val="tx1">
                              <a:lumMod val="75000"/>
                              <a:lumOff val="25000"/>
                            </a:schemeClr>
                          </a:solidFill>
                          <a:effectLst/>
                        </a:rPr>
                        <a:t>GTIP No</a:t>
                      </a:r>
                      <a:endParaRPr lang="tr-TR" sz="1500" b="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77623" marR="266435" marT="88812" marB="88812">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just">
                        <a:lnSpc>
                          <a:spcPct val="107000"/>
                        </a:lnSpc>
                        <a:spcAft>
                          <a:spcPts val="800"/>
                        </a:spcAft>
                      </a:pPr>
                      <a:r>
                        <a:rPr lang="tr-TR" sz="1500" b="1">
                          <a:solidFill>
                            <a:schemeClr val="tx1">
                              <a:lumMod val="75000"/>
                              <a:lumOff val="25000"/>
                            </a:schemeClr>
                          </a:solidFill>
                          <a:effectLst/>
                        </a:rPr>
                        <a:t>Sera gazı</a:t>
                      </a:r>
                      <a:endParaRPr lang="tr-TR" sz="1500" b="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77623" marR="66609" marT="88812" marB="88812">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3559238840"/>
                  </a:ext>
                </a:extLst>
              </a:tr>
              <a:tr h="676325">
                <a:tc>
                  <a:txBody>
                    <a:bodyPr/>
                    <a:lstStyle/>
                    <a:p>
                      <a:pPr algn="r">
                        <a:lnSpc>
                          <a:spcPct val="107000"/>
                        </a:lnSpc>
                        <a:spcAft>
                          <a:spcPts val="800"/>
                        </a:spcAft>
                      </a:pPr>
                      <a:r>
                        <a:rPr lang="tr-TR" sz="1500" b="1">
                          <a:solidFill>
                            <a:schemeClr val="tx1">
                              <a:lumMod val="75000"/>
                              <a:lumOff val="25000"/>
                            </a:schemeClr>
                          </a:solidFill>
                          <a:effectLst/>
                        </a:rPr>
                        <a:t>2808 00 00 – Nitrik asit; sülfonitrik asitler</a:t>
                      </a:r>
                      <a:endParaRPr lang="tr-TR" sz="1500" b="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77623" marR="266435" marT="88812" marB="88812">
                    <a:lnL w="12700" cmpd="sng">
                      <a:noFill/>
                      <a:prstDash val="solid"/>
                    </a:lnL>
                    <a:lnR w="9525" cap="flat" cmpd="sng" algn="ctr">
                      <a:solidFill>
                        <a:srgbClr val="D8DCDC"/>
                      </a:solidFill>
                      <a:prstDash val="solid"/>
                    </a:lnR>
                    <a:lnT w="9525" cap="flat" cmpd="sng" algn="ctr">
                      <a:solidFill>
                        <a:srgbClr val="D8DCDC"/>
                      </a:solidFill>
                      <a:prstDash val="solid"/>
                    </a:lnT>
                    <a:lnB w="12700" cmpd="sng">
                      <a:noFill/>
                      <a:prstDash val="solid"/>
                    </a:lnB>
                    <a:noFill/>
                  </a:tcPr>
                </a:tc>
                <a:tc>
                  <a:txBody>
                    <a:bodyPr/>
                    <a:lstStyle/>
                    <a:p>
                      <a:pPr algn="just">
                        <a:lnSpc>
                          <a:spcPct val="107000"/>
                        </a:lnSpc>
                        <a:spcAft>
                          <a:spcPts val="800"/>
                        </a:spcAft>
                      </a:pPr>
                      <a:r>
                        <a:rPr lang="tr-TR" sz="1500">
                          <a:solidFill>
                            <a:schemeClr val="tx1">
                              <a:lumMod val="75000"/>
                              <a:lumOff val="25000"/>
                            </a:schemeClr>
                          </a:solidFill>
                          <a:effectLst/>
                        </a:rPr>
                        <a:t>Karbondioksit ve azot oksit</a:t>
                      </a:r>
                      <a:endParaRPr lang="tr-TR" sz="150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77623" marR="66609" marT="88812" marB="88812">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3945561511"/>
                  </a:ext>
                </a:extLst>
              </a:tr>
              <a:tr h="438754">
                <a:tc>
                  <a:txBody>
                    <a:bodyPr/>
                    <a:lstStyle/>
                    <a:p>
                      <a:pPr algn="r">
                        <a:lnSpc>
                          <a:spcPct val="107000"/>
                        </a:lnSpc>
                        <a:spcAft>
                          <a:spcPts val="800"/>
                        </a:spcAft>
                      </a:pPr>
                      <a:r>
                        <a:rPr lang="tr-TR" sz="1500" b="1">
                          <a:solidFill>
                            <a:schemeClr val="tx1">
                              <a:lumMod val="75000"/>
                              <a:lumOff val="25000"/>
                            </a:schemeClr>
                          </a:solidFill>
                          <a:effectLst/>
                        </a:rPr>
                        <a:t>2814 - Amonyak, susuz veya sulu çözelti içinde</a:t>
                      </a:r>
                      <a:endParaRPr lang="tr-TR" sz="1500" b="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77623" marR="266435" marT="88812" marB="88812">
                    <a:lnL w="12700" cmpd="sng">
                      <a:noFill/>
                      <a:prstDash val="solid"/>
                    </a:lnL>
                    <a:lnR w="9525" cap="flat" cmpd="sng" algn="ctr">
                      <a:solidFill>
                        <a:srgbClr val="D8DCDC"/>
                      </a:solidFill>
                      <a:prstDash val="solid"/>
                    </a:lnR>
                    <a:lnT w="12700" cmpd="sng">
                      <a:noFill/>
                      <a:prstDash val="solid"/>
                    </a:lnT>
                    <a:lnB w="12700" cmpd="sng">
                      <a:noFill/>
                      <a:prstDash val="solid"/>
                    </a:lnB>
                    <a:noFill/>
                  </a:tcPr>
                </a:tc>
                <a:tc>
                  <a:txBody>
                    <a:bodyPr/>
                    <a:lstStyle/>
                    <a:p>
                      <a:pPr algn="just">
                        <a:lnSpc>
                          <a:spcPct val="107000"/>
                        </a:lnSpc>
                        <a:spcAft>
                          <a:spcPts val="800"/>
                        </a:spcAft>
                      </a:pPr>
                      <a:r>
                        <a:rPr lang="tr-TR" sz="1500">
                          <a:solidFill>
                            <a:schemeClr val="tx1">
                              <a:lumMod val="75000"/>
                              <a:lumOff val="25000"/>
                            </a:schemeClr>
                          </a:solidFill>
                          <a:effectLst/>
                        </a:rPr>
                        <a:t>Karbon dioksit</a:t>
                      </a:r>
                      <a:endParaRPr lang="tr-TR" sz="150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77623" marR="66609" marT="88812" marB="88812">
                    <a:lnL w="9525" cap="flat" cmpd="sng" algn="ctr">
                      <a:solidFill>
                        <a:srgbClr val="D8DC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902633536"/>
                  </a:ext>
                </a:extLst>
              </a:tr>
              <a:tr h="676325">
                <a:tc>
                  <a:txBody>
                    <a:bodyPr/>
                    <a:lstStyle/>
                    <a:p>
                      <a:pPr algn="r">
                        <a:lnSpc>
                          <a:spcPct val="107000"/>
                        </a:lnSpc>
                        <a:spcAft>
                          <a:spcPts val="800"/>
                        </a:spcAft>
                      </a:pPr>
                      <a:r>
                        <a:rPr lang="tr-TR" sz="1500" b="1" dirty="0">
                          <a:solidFill>
                            <a:schemeClr val="tx1">
                              <a:lumMod val="75000"/>
                              <a:lumOff val="25000"/>
                            </a:schemeClr>
                          </a:solidFill>
                          <a:effectLst/>
                        </a:rPr>
                        <a:t>2834 21 00 - Potasyum nitratları</a:t>
                      </a:r>
                      <a:endParaRPr lang="tr-TR" sz="1500" b="1"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77623" marR="266435" marT="88812" marB="88812">
                    <a:lnL w="12700" cmpd="sng">
                      <a:noFill/>
                      <a:prstDash val="solid"/>
                    </a:lnL>
                    <a:lnR w="9525" cap="flat" cmpd="sng" algn="ctr">
                      <a:solidFill>
                        <a:srgbClr val="D8DCDC"/>
                      </a:solidFill>
                      <a:prstDash val="solid"/>
                    </a:lnR>
                    <a:lnT w="12700" cmpd="sng">
                      <a:noFill/>
                      <a:prstDash val="solid"/>
                    </a:lnT>
                    <a:lnB w="12700" cmpd="sng">
                      <a:noFill/>
                      <a:prstDash val="solid"/>
                    </a:lnB>
                    <a:noFill/>
                  </a:tcPr>
                </a:tc>
                <a:tc>
                  <a:txBody>
                    <a:bodyPr/>
                    <a:lstStyle/>
                    <a:p>
                      <a:pPr algn="just">
                        <a:lnSpc>
                          <a:spcPct val="107000"/>
                        </a:lnSpc>
                        <a:spcAft>
                          <a:spcPts val="800"/>
                        </a:spcAft>
                      </a:pPr>
                      <a:r>
                        <a:rPr lang="tr-TR" sz="1500">
                          <a:solidFill>
                            <a:schemeClr val="tx1">
                              <a:lumMod val="75000"/>
                              <a:lumOff val="25000"/>
                            </a:schemeClr>
                          </a:solidFill>
                          <a:effectLst/>
                        </a:rPr>
                        <a:t>Karbondioksit ve azot oksit</a:t>
                      </a:r>
                      <a:endParaRPr lang="tr-TR" sz="150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77623" marR="66609" marT="88812" marB="88812">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919415123"/>
                  </a:ext>
                </a:extLst>
              </a:tr>
              <a:tr h="676325">
                <a:tc>
                  <a:txBody>
                    <a:bodyPr/>
                    <a:lstStyle/>
                    <a:p>
                      <a:pPr algn="r">
                        <a:lnSpc>
                          <a:spcPct val="107000"/>
                        </a:lnSpc>
                        <a:spcAft>
                          <a:spcPts val="800"/>
                        </a:spcAft>
                      </a:pPr>
                      <a:r>
                        <a:rPr lang="tr-TR" sz="1500" b="1">
                          <a:solidFill>
                            <a:schemeClr val="tx1">
                              <a:lumMod val="75000"/>
                              <a:lumOff val="25000"/>
                            </a:schemeClr>
                          </a:solidFill>
                          <a:effectLst/>
                        </a:rPr>
                        <a:t>3102 - Mineral veya kimyasal gübreler, azotlu</a:t>
                      </a:r>
                      <a:endParaRPr lang="tr-TR" sz="1500" b="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77623" marR="266435" marT="88812" marB="88812">
                    <a:lnL w="12700" cmpd="sng">
                      <a:noFill/>
                      <a:prstDash val="solid"/>
                    </a:lnL>
                    <a:lnR w="9525" cap="flat" cmpd="sng" algn="ctr">
                      <a:solidFill>
                        <a:srgbClr val="D8DCDC"/>
                      </a:solidFill>
                      <a:prstDash val="solid"/>
                    </a:lnR>
                    <a:lnT w="12700" cmpd="sng">
                      <a:noFill/>
                      <a:prstDash val="solid"/>
                    </a:lnT>
                    <a:lnB w="12700" cmpd="sng">
                      <a:noFill/>
                      <a:prstDash val="solid"/>
                    </a:lnB>
                    <a:noFill/>
                  </a:tcPr>
                </a:tc>
                <a:tc>
                  <a:txBody>
                    <a:bodyPr/>
                    <a:lstStyle/>
                    <a:p>
                      <a:pPr algn="just">
                        <a:lnSpc>
                          <a:spcPct val="107000"/>
                        </a:lnSpc>
                        <a:spcAft>
                          <a:spcPts val="800"/>
                        </a:spcAft>
                      </a:pPr>
                      <a:r>
                        <a:rPr lang="tr-TR" sz="1500">
                          <a:solidFill>
                            <a:schemeClr val="tx1">
                              <a:lumMod val="75000"/>
                              <a:lumOff val="25000"/>
                            </a:schemeClr>
                          </a:solidFill>
                          <a:effectLst/>
                        </a:rPr>
                        <a:t>Karbondioksit ve azot oksit</a:t>
                      </a:r>
                      <a:endParaRPr lang="tr-TR" sz="150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77623" marR="66609" marT="88812" marB="88812">
                    <a:lnL w="9525" cap="flat" cmpd="sng" algn="ctr">
                      <a:solidFill>
                        <a:srgbClr val="D8DC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1408370339"/>
                  </a:ext>
                </a:extLst>
              </a:tr>
              <a:tr h="1487718">
                <a:tc>
                  <a:txBody>
                    <a:bodyPr/>
                    <a:lstStyle/>
                    <a:p>
                      <a:pPr algn="r">
                        <a:lnSpc>
                          <a:spcPct val="107000"/>
                        </a:lnSpc>
                        <a:spcAft>
                          <a:spcPts val="800"/>
                        </a:spcAft>
                      </a:pPr>
                      <a:r>
                        <a:rPr lang="tr-TR" sz="1500" b="1">
                          <a:solidFill>
                            <a:schemeClr val="tx1">
                              <a:lumMod val="75000"/>
                              <a:lumOff val="25000"/>
                            </a:schemeClr>
                          </a:solidFill>
                          <a:effectLst/>
                        </a:rPr>
                        <a:t>3105 - Azot, fosfor ve potasyum gübreleme elementlerinden iki veya üçünü içeren mineral veya kimyasal gübreler; diğer gübreler; Bu fasıldaki eşya tablet veya benzeri şekillerde veya brüt ağırlığı 10 kg'ı geçmeyen ambalajlarda</a:t>
                      </a:r>
                    </a:p>
                    <a:p>
                      <a:pPr marL="297180" algn="r">
                        <a:lnSpc>
                          <a:spcPct val="107000"/>
                        </a:lnSpc>
                        <a:spcAft>
                          <a:spcPts val="800"/>
                        </a:spcAft>
                      </a:pPr>
                      <a:r>
                        <a:rPr lang="tr-TR" sz="1500" b="1">
                          <a:solidFill>
                            <a:schemeClr val="tx1">
                              <a:lumMod val="75000"/>
                              <a:lumOff val="25000"/>
                            </a:schemeClr>
                          </a:solidFill>
                          <a:effectLst/>
                        </a:rPr>
                        <a:t>-Hariç: 3105 60 00 - İki gübreleme elementi fosfor ve potasyum içeren mineral veya kimyasal gübreler</a:t>
                      </a:r>
                      <a:endParaRPr lang="tr-TR" sz="1500" b="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77623" marR="266435" marT="88812" marB="88812">
                    <a:lnL w="12700" cmpd="sng">
                      <a:noFill/>
                      <a:prstDash val="solid"/>
                    </a:lnL>
                    <a:lnR w="9525" cap="flat" cmpd="sng" algn="ctr">
                      <a:solidFill>
                        <a:srgbClr val="D8DCDC"/>
                      </a:solidFill>
                      <a:prstDash val="solid"/>
                    </a:lnR>
                    <a:lnT w="12700" cmpd="sng">
                      <a:noFill/>
                      <a:prstDash val="solid"/>
                    </a:lnT>
                    <a:lnB w="12700" cmpd="sng">
                      <a:noFill/>
                      <a:prstDash val="solid"/>
                    </a:lnB>
                    <a:noFill/>
                  </a:tcPr>
                </a:tc>
                <a:tc>
                  <a:txBody>
                    <a:bodyPr/>
                    <a:lstStyle/>
                    <a:p>
                      <a:pPr algn="just">
                        <a:lnSpc>
                          <a:spcPct val="107000"/>
                        </a:lnSpc>
                        <a:spcAft>
                          <a:spcPts val="800"/>
                        </a:spcAft>
                      </a:pPr>
                      <a:r>
                        <a:rPr lang="tr-TR" sz="1500" dirty="0">
                          <a:solidFill>
                            <a:schemeClr val="tx1">
                              <a:lumMod val="75000"/>
                              <a:lumOff val="25000"/>
                            </a:schemeClr>
                          </a:solidFill>
                          <a:effectLst/>
                        </a:rPr>
                        <a:t>Karbondioksit ve azot oksit</a:t>
                      </a:r>
                      <a:endParaRPr lang="tr-TR" sz="15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177623" marR="66609" marT="88812" marB="88812">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730348835"/>
                  </a:ext>
                </a:extLst>
              </a:tr>
            </a:tbl>
          </a:graphicData>
        </a:graphic>
      </p:graphicFrame>
      <p:pic>
        <p:nvPicPr>
          <p:cNvPr id="6" name="Resim 5">
            <a:extLst>
              <a:ext uri="{FF2B5EF4-FFF2-40B4-BE49-F238E27FC236}">
                <a16:creationId xmlns:a16="http://schemas.microsoft.com/office/drawing/2014/main" id="{303DECA3-7297-466D-A02D-76F81671BF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0" y="132467"/>
            <a:ext cx="1714962" cy="524557"/>
          </a:xfrm>
          <a:prstGeom prst="rect">
            <a:avLst/>
          </a:prstGeom>
        </p:spPr>
      </p:pic>
      <p:pic>
        <p:nvPicPr>
          <p:cNvPr id="7" name="Resim 6">
            <a:extLst>
              <a:ext uri="{FF2B5EF4-FFF2-40B4-BE49-F238E27FC236}">
                <a16:creationId xmlns:a16="http://schemas.microsoft.com/office/drawing/2014/main" id="{06FA0BE7-8880-4E39-9964-4133F7089D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976" y="10211"/>
            <a:ext cx="1176024" cy="646813"/>
          </a:xfrm>
          <a:prstGeom prst="rect">
            <a:avLst/>
          </a:prstGeom>
        </p:spPr>
      </p:pic>
    </p:spTree>
    <p:extLst>
      <p:ext uri="{BB962C8B-B14F-4D97-AF65-F5344CB8AC3E}">
        <p14:creationId xmlns:p14="http://schemas.microsoft.com/office/powerpoint/2010/main" val="26437415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Başlık 1">
            <a:extLst>
              <a:ext uri="{FF2B5EF4-FFF2-40B4-BE49-F238E27FC236}">
                <a16:creationId xmlns:a16="http://schemas.microsoft.com/office/drawing/2014/main" id="{C8C8EF71-D808-471F-A660-A0945B17D8E2}"/>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r>
              <a:rPr lang="tr-TR" sz="3200" b="1" dirty="0">
                <a:solidFill>
                  <a:srgbClr val="FFFF00"/>
                </a:solidFill>
              </a:rPr>
              <a:t>CBAM Kapsamında Sınırda Karbon Vergisi Ödeyecek Sektörler - </a:t>
            </a:r>
            <a:r>
              <a:rPr lang="en-US" sz="3200" kern="1200" dirty="0">
                <a:solidFill>
                  <a:schemeClr val="bg1"/>
                </a:solidFill>
                <a:latin typeface="+mj-lt"/>
                <a:ea typeface="+mj-ea"/>
                <a:cs typeface="+mj-cs"/>
              </a:rPr>
              <a:t>Demir Çelik</a:t>
            </a:r>
          </a:p>
        </p:txBody>
      </p:sp>
      <p:sp>
        <p:nvSpPr>
          <p:cNvPr id="4" name="Alt Bilgi Yer Tutucusu 3">
            <a:extLst>
              <a:ext uri="{FF2B5EF4-FFF2-40B4-BE49-F238E27FC236}">
                <a16:creationId xmlns:a16="http://schemas.microsoft.com/office/drawing/2014/main" id="{2E0A56F3-CC73-4CE7-A603-E7CCBD3D1B8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www.qsi.com.tr</a:t>
            </a:r>
          </a:p>
        </p:txBody>
      </p:sp>
      <p:graphicFrame>
        <p:nvGraphicFramePr>
          <p:cNvPr id="8" name="İçerik Yer Tutucusu 7">
            <a:extLst>
              <a:ext uri="{FF2B5EF4-FFF2-40B4-BE49-F238E27FC236}">
                <a16:creationId xmlns:a16="http://schemas.microsoft.com/office/drawing/2014/main" id="{B1FCB7DA-50EF-4E1C-81C5-DC08F59C209B}"/>
              </a:ext>
            </a:extLst>
          </p:cNvPr>
          <p:cNvGraphicFramePr>
            <a:graphicFrameLocks noGrp="1"/>
          </p:cNvGraphicFramePr>
          <p:nvPr>
            <p:ph idx="1"/>
          </p:nvPr>
        </p:nvGraphicFramePr>
        <p:xfrm>
          <a:off x="114300" y="1396588"/>
          <a:ext cx="11830050" cy="4809660"/>
        </p:xfrm>
        <a:graphic>
          <a:graphicData uri="http://schemas.openxmlformats.org/drawingml/2006/table">
            <a:tbl>
              <a:tblPr firstRow="1" firstCol="1" bandRow="1">
                <a:solidFill>
                  <a:schemeClr val="bg1">
                    <a:lumMod val="95000"/>
                  </a:schemeClr>
                </a:solidFill>
                <a:tableStyleId>{5C22544A-7EE6-4342-B048-85BDC9FD1C3A}</a:tableStyleId>
              </a:tblPr>
              <a:tblGrid>
                <a:gridCol w="10290302">
                  <a:extLst>
                    <a:ext uri="{9D8B030D-6E8A-4147-A177-3AD203B41FA5}">
                      <a16:colId xmlns:a16="http://schemas.microsoft.com/office/drawing/2014/main" val="3237248680"/>
                    </a:ext>
                  </a:extLst>
                </a:gridCol>
                <a:gridCol w="1539748">
                  <a:extLst>
                    <a:ext uri="{9D8B030D-6E8A-4147-A177-3AD203B41FA5}">
                      <a16:colId xmlns:a16="http://schemas.microsoft.com/office/drawing/2014/main" val="843542684"/>
                    </a:ext>
                  </a:extLst>
                </a:gridCol>
              </a:tblGrid>
              <a:tr h="632169">
                <a:tc>
                  <a:txBody>
                    <a:bodyPr/>
                    <a:lstStyle/>
                    <a:p>
                      <a:pPr algn="just">
                        <a:lnSpc>
                          <a:spcPct val="107000"/>
                        </a:lnSpc>
                        <a:spcAft>
                          <a:spcPts val="800"/>
                        </a:spcAft>
                      </a:pPr>
                      <a:r>
                        <a:rPr lang="tr-TR" sz="1800" b="0" cap="none" spc="0">
                          <a:solidFill>
                            <a:schemeClr val="tx1"/>
                          </a:solidFill>
                          <a:effectLst/>
                        </a:rPr>
                        <a:t>GTIP NO</a:t>
                      </a:r>
                      <a:endParaRPr lang="tr-TR" sz="1800" b="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7553" marR="72378" marT="19301" marB="144756"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just">
                        <a:lnSpc>
                          <a:spcPct val="107000"/>
                        </a:lnSpc>
                        <a:spcAft>
                          <a:spcPts val="800"/>
                        </a:spcAft>
                      </a:pPr>
                      <a:r>
                        <a:rPr lang="tr-TR" sz="1800" b="0" cap="none" spc="0">
                          <a:solidFill>
                            <a:schemeClr val="tx1"/>
                          </a:solidFill>
                          <a:effectLst/>
                        </a:rPr>
                        <a:t>Sera gazı</a:t>
                      </a:r>
                      <a:endParaRPr lang="tr-TR" sz="1800" b="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7553" marR="72378" marT="19301" marB="144756" anchor="b">
                    <a:lnL w="12700" cmpd="sng">
                      <a:noFill/>
                    </a:lnL>
                    <a:lnR w="12700" cmpd="sng">
                      <a:noFill/>
                    </a:lnR>
                    <a:lnT w="9525" cap="flat" cmpd="sng" algn="ctr">
                      <a:noFill/>
                      <a:prstDash val="solid"/>
                    </a:lnT>
                    <a:lnB w="38100" cmpd="sng">
                      <a:noFill/>
                    </a:lnB>
                    <a:solidFill>
                      <a:schemeClr val="bg1">
                        <a:lumMod val="95000"/>
                      </a:schemeClr>
                    </a:solidFill>
                  </a:tcPr>
                </a:tc>
                <a:extLst>
                  <a:ext uri="{0D108BD9-81ED-4DB2-BD59-A6C34878D82A}">
                    <a16:rowId xmlns:a16="http://schemas.microsoft.com/office/drawing/2014/main" val="3086924639"/>
                  </a:ext>
                </a:extLst>
              </a:tr>
              <a:tr h="879068">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tr-TR" sz="1800" b="0" cap="none" spc="0" dirty="0">
                          <a:solidFill>
                            <a:schemeClr val="tx1"/>
                          </a:solidFill>
                          <a:effectLst/>
                        </a:rPr>
                        <a:t>72 – Demir ve çelik </a:t>
                      </a:r>
                      <a:r>
                        <a:rPr lang="tr-TR" sz="1800" b="1" cap="none" spc="0" dirty="0">
                          <a:solidFill>
                            <a:srgbClr val="FF0000"/>
                          </a:solidFill>
                          <a:effectLst/>
                        </a:rPr>
                        <a:t>(7202 – </a:t>
                      </a:r>
                      <a:r>
                        <a:rPr lang="tr-TR" sz="1800" b="1" cap="none" spc="0" dirty="0" err="1">
                          <a:solidFill>
                            <a:srgbClr val="FF0000"/>
                          </a:solidFill>
                          <a:effectLst/>
                        </a:rPr>
                        <a:t>Ferro</a:t>
                      </a:r>
                      <a:r>
                        <a:rPr lang="tr-TR" sz="1800" b="1" cap="none" spc="0" dirty="0">
                          <a:solidFill>
                            <a:srgbClr val="FF0000"/>
                          </a:solidFill>
                          <a:effectLst/>
                        </a:rPr>
                        <a:t> alaşımlar ve 7204 – Demirli atık ve hurdalar; hurda külçeleri ve çeliği yeniden eritme</a:t>
                      </a:r>
                      <a:r>
                        <a:rPr lang="tr-TR" sz="1800" b="1" cap="none" spc="0" dirty="0">
                          <a:solidFill>
                            <a:srgbClr val="FF0000"/>
                          </a:solidFill>
                          <a:effectLst/>
                          <a:latin typeface="Calibri" panose="020F0502020204030204" pitchFamily="34" charset="0"/>
                          <a:cs typeface="Arial" panose="020B0604020202020204" pitchFamily="34" charset="0"/>
                        </a:rPr>
                        <a:t> HARİÇ)</a:t>
                      </a:r>
                      <a:endParaRPr lang="tr-TR" sz="1800" b="1" cap="none" spc="0" dirty="0">
                        <a:solidFill>
                          <a:srgbClr val="FF0000"/>
                        </a:solidFill>
                        <a:effectLst/>
                      </a:endParaRPr>
                    </a:p>
                  </a:txBody>
                  <a:tcPr marL="67553" marR="72378" marT="19301" marB="144756">
                    <a:lnL w="12700" cap="flat" cmpd="sng" algn="ctr">
                      <a:solidFill>
                        <a:schemeClr val="tx1"/>
                      </a:solid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algn="just">
                        <a:lnSpc>
                          <a:spcPct val="107000"/>
                        </a:lnSpc>
                        <a:spcAft>
                          <a:spcPts val="800"/>
                        </a:spcAft>
                      </a:pPr>
                      <a:r>
                        <a:rPr lang="tr-TR" sz="1800" b="0" cap="none" spc="0">
                          <a:solidFill>
                            <a:schemeClr val="tx1"/>
                          </a:solidFill>
                          <a:effectLst/>
                        </a:rPr>
                        <a:t>Karbon dioksit</a:t>
                      </a:r>
                      <a:endParaRPr lang="tr-TR" sz="1800" b="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7553" marR="72378" marT="19301" marB="144756">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extLst>
                  <a:ext uri="{0D108BD9-81ED-4DB2-BD59-A6C34878D82A}">
                    <a16:rowId xmlns:a16="http://schemas.microsoft.com/office/drawing/2014/main" val="3139177336"/>
                  </a:ext>
                </a:extLst>
              </a:tr>
              <a:tr h="824606">
                <a:tc>
                  <a:txBody>
                    <a:bodyPr/>
                    <a:lstStyle/>
                    <a:p>
                      <a:pPr algn="just">
                        <a:lnSpc>
                          <a:spcPct val="107000"/>
                        </a:lnSpc>
                        <a:spcAft>
                          <a:spcPts val="800"/>
                        </a:spcAft>
                      </a:pPr>
                      <a:r>
                        <a:rPr lang="tr-TR" sz="1800" b="0" cap="none" spc="0" dirty="0">
                          <a:solidFill>
                            <a:schemeClr val="tx1"/>
                          </a:solidFill>
                          <a:effectLst/>
                        </a:rPr>
                        <a:t>7301- Demir veya çelikten yığma (delinmiş, zımbalanmış veya birleştirilmiş elemanlardan yapılmış olsun olmasın); demir veya çelikten kaynaklı köşebentler, şekiller ve bölümler</a:t>
                      </a:r>
                      <a:endParaRPr lang="tr-TR" sz="18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7553" marR="72378" marT="19301" marB="144756">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just">
                        <a:lnSpc>
                          <a:spcPct val="107000"/>
                        </a:lnSpc>
                        <a:spcAft>
                          <a:spcPts val="800"/>
                        </a:spcAft>
                      </a:pPr>
                      <a:r>
                        <a:rPr lang="tr-TR" sz="1800" b="0" cap="none" spc="0">
                          <a:solidFill>
                            <a:schemeClr val="tx1"/>
                          </a:solidFill>
                          <a:effectLst/>
                        </a:rPr>
                        <a:t>Karbon dioksit</a:t>
                      </a:r>
                      <a:endParaRPr lang="tr-TR" sz="1800" b="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7553" marR="72378" marT="19301" marB="144756">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342235149"/>
                  </a:ext>
                </a:extLst>
              </a:tr>
              <a:tr h="1387305">
                <a:tc>
                  <a:txBody>
                    <a:bodyPr/>
                    <a:lstStyle/>
                    <a:p>
                      <a:pPr algn="just">
                        <a:lnSpc>
                          <a:spcPct val="107000"/>
                        </a:lnSpc>
                        <a:spcAft>
                          <a:spcPts val="800"/>
                        </a:spcAft>
                      </a:pPr>
                      <a:r>
                        <a:rPr lang="tr-TR" sz="1800" b="0" cap="none" spc="0">
                          <a:solidFill>
                            <a:schemeClr val="tx1"/>
                          </a:solidFill>
                          <a:effectLst/>
                        </a:rPr>
                        <a:t>7302 - Demir veya çelikten demiryolu veya tramvay yolu inşaat malzemesi, aşağıdakiler: raylar, kontrol rayları ve raf rayları, makas bıçakları, geçiş kurbağaları, nokta çubukları ve diğer geçiş parçaları, traversler (çapraz bağlar), oltalar, sandalyeler , sandalye takozları, taban plakaları (taban plakaları), ray klipsleri, taban plakaları, bağlar ve rayları birleştirmek veya sabitlemek için özelleşmiş diğer malzemeler</a:t>
                      </a:r>
                      <a:endParaRPr lang="tr-TR" sz="1800" b="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7553" marR="72378" marT="19301" marB="144756">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algn="just">
                        <a:lnSpc>
                          <a:spcPct val="107000"/>
                        </a:lnSpc>
                        <a:spcAft>
                          <a:spcPts val="800"/>
                        </a:spcAft>
                      </a:pPr>
                      <a:r>
                        <a:rPr lang="tr-TR" sz="1800" b="0" cap="none" spc="0">
                          <a:solidFill>
                            <a:schemeClr val="tx1"/>
                          </a:solidFill>
                          <a:effectLst/>
                        </a:rPr>
                        <a:t>Karbon dioksit</a:t>
                      </a:r>
                      <a:endParaRPr lang="tr-TR" sz="1800" b="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7553" marR="72378" marT="19301" marB="144756">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2899495478"/>
                  </a:ext>
                </a:extLst>
              </a:tr>
              <a:tr h="543256">
                <a:tc>
                  <a:txBody>
                    <a:bodyPr/>
                    <a:lstStyle/>
                    <a:p>
                      <a:pPr algn="just">
                        <a:lnSpc>
                          <a:spcPct val="107000"/>
                        </a:lnSpc>
                        <a:spcAft>
                          <a:spcPts val="800"/>
                        </a:spcAft>
                      </a:pPr>
                      <a:r>
                        <a:rPr lang="tr-TR" sz="1800" b="0" cap="none" spc="0">
                          <a:solidFill>
                            <a:schemeClr val="tx1"/>
                          </a:solidFill>
                          <a:effectLst/>
                        </a:rPr>
                        <a:t>7303 00 - Dökme demirden tüpler, borular ve içi boş profiller</a:t>
                      </a:r>
                      <a:endParaRPr lang="tr-TR" sz="1800" b="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7553" marR="72378" marT="19301" marB="144756">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just">
                        <a:lnSpc>
                          <a:spcPct val="107000"/>
                        </a:lnSpc>
                        <a:spcAft>
                          <a:spcPts val="800"/>
                        </a:spcAft>
                      </a:pPr>
                      <a:r>
                        <a:rPr lang="tr-TR" sz="1800" b="0" cap="none" spc="0">
                          <a:solidFill>
                            <a:schemeClr val="tx1"/>
                          </a:solidFill>
                          <a:effectLst/>
                        </a:rPr>
                        <a:t>Karbon dioksit</a:t>
                      </a:r>
                      <a:endParaRPr lang="tr-TR" sz="1800" b="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7553" marR="72378" marT="19301" marB="144756">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3796322047"/>
                  </a:ext>
                </a:extLst>
              </a:tr>
              <a:tr h="543256">
                <a:tc>
                  <a:txBody>
                    <a:bodyPr/>
                    <a:lstStyle/>
                    <a:p>
                      <a:pPr algn="just">
                        <a:lnSpc>
                          <a:spcPct val="107000"/>
                        </a:lnSpc>
                        <a:spcAft>
                          <a:spcPts val="800"/>
                        </a:spcAft>
                      </a:pPr>
                      <a:r>
                        <a:rPr lang="tr-TR" sz="1800" b="0" cap="none" spc="0">
                          <a:solidFill>
                            <a:schemeClr val="tx1"/>
                          </a:solidFill>
                          <a:effectLst/>
                        </a:rPr>
                        <a:t>7304 - Demir (dökme demir hariç) veya çelikten dikişsiz borular, borular ve içi boş profiller</a:t>
                      </a:r>
                      <a:endParaRPr lang="tr-TR" sz="1800" b="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7553" marR="72378" marT="19301" marB="144756">
                    <a:lnL w="12700" cap="flat" cmpd="sng" algn="ctr">
                      <a:solidFill>
                        <a:schemeClr val="tx1"/>
                      </a:solid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just">
                        <a:lnSpc>
                          <a:spcPct val="107000"/>
                        </a:lnSpc>
                        <a:spcAft>
                          <a:spcPts val="800"/>
                        </a:spcAft>
                      </a:pPr>
                      <a:r>
                        <a:rPr lang="tr-TR" sz="1800" b="0" cap="none" spc="0" dirty="0">
                          <a:solidFill>
                            <a:schemeClr val="tx1"/>
                          </a:solidFill>
                          <a:effectLst/>
                        </a:rPr>
                        <a:t>Karbon dioksit</a:t>
                      </a:r>
                      <a:endParaRPr lang="tr-TR" sz="18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7553" marR="72378" marT="19301" marB="144756">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3160643936"/>
                  </a:ext>
                </a:extLst>
              </a:tr>
            </a:tbl>
          </a:graphicData>
        </a:graphic>
      </p:graphicFrame>
      <p:pic>
        <p:nvPicPr>
          <p:cNvPr id="6" name="Resim 5">
            <a:extLst>
              <a:ext uri="{FF2B5EF4-FFF2-40B4-BE49-F238E27FC236}">
                <a16:creationId xmlns:a16="http://schemas.microsoft.com/office/drawing/2014/main" id="{2289DE9E-0219-4DBC-8E89-C6B3FF7638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0" y="113613"/>
            <a:ext cx="1714962" cy="524557"/>
          </a:xfrm>
          <a:prstGeom prst="rect">
            <a:avLst/>
          </a:prstGeom>
        </p:spPr>
      </p:pic>
      <p:pic>
        <p:nvPicPr>
          <p:cNvPr id="7" name="Resim 6">
            <a:extLst>
              <a:ext uri="{FF2B5EF4-FFF2-40B4-BE49-F238E27FC236}">
                <a16:creationId xmlns:a16="http://schemas.microsoft.com/office/drawing/2014/main" id="{0FCBE912-BF76-4809-B4A9-6D2B330E7C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976" y="-8643"/>
            <a:ext cx="1176024" cy="646813"/>
          </a:xfrm>
          <a:prstGeom prst="rect">
            <a:avLst/>
          </a:prstGeom>
        </p:spPr>
      </p:pic>
    </p:spTree>
    <p:extLst>
      <p:ext uri="{BB962C8B-B14F-4D97-AF65-F5344CB8AC3E}">
        <p14:creationId xmlns:p14="http://schemas.microsoft.com/office/powerpoint/2010/main" val="10515854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11AB552A-F207-4FF2-92F9-9946BB13601F}"/>
              </a:ext>
            </a:extLst>
          </p:cNvPr>
          <p:cNvSpPr>
            <a:spLocks noGrp="1"/>
          </p:cNvSpPr>
          <p:nvPr>
            <p:ph type="title"/>
          </p:nvPr>
        </p:nvSpPr>
        <p:spPr>
          <a:xfrm>
            <a:off x="320040" y="672747"/>
            <a:ext cx="11033760" cy="715556"/>
          </a:xfrm>
        </p:spPr>
        <p:txBody>
          <a:bodyPr>
            <a:normAutofit fontScale="90000"/>
          </a:bodyPr>
          <a:lstStyle/>
          <a:p>
            <a:pPr algn="ctr"/>
            <a:r>
              <a:rPr lang="tr-TR" sz="3200" b="1" dirty="0">
                <a:solidFill>
                  <a:srgbClr val="FFFF00"/>
                </a:solidFill>
              </a:rPr>
              <a:t>CBAM Kapsamında Sınırda Karbon Vergisi Ödeyecek Sektörler - </a:t>
            </a:r>
            <a:r>
              <a:rPr lang="tr-TR" sz="3200" dirty="0">
                <a:solidFill>
                  <a:schemeClr val="bg1"/>
                </a:solidFill>
              </a:rPr>
              <a:t>Demir Çelik</a:t>
            </a:r>
          </a:p>
        </p:txBody>
      </p:sp>
      <p:sp>
        <p:nvSpPr>
          <p:cNvPr id="4" name="Alt Bilgi Yer Tutucusu 3">
            <a:extLst>
              <a:ext uri="{FF2B5EF4-FFF2-40B4-BE49-F238E27FC236}">
                <a16:creationId xmlns:a16="http://schemas.microsoft.com/office/drawing/2014/main" id="{8CBB4A71-D892-4561-9284-42BEF7EA3F6A}"/>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www.qsi.com.tr</a:t>
            </a:r>
          </a:p>
        </p:txBody>
      </p:sp>
      <p:graphicFrame>
        <p:nvGraphicFramePr>
          <p:cNvPr id="5" name="İçerik Yer Tutucusu 4">
            <a:extLst>
              <a:ext uri="{FF2B5EF4-FFF2-40B4-BE49-F238E27FC236}">
                <a16:creationId xmlns:a16="http://schemas.microsoft.com/office/drawing/2014/main" id="{47C996C1-E27D-4C47-AA5D-F4EE91C66010}"/>
              </a:ext>
            </a:extLst>
          </p:cNvPr>
          <p:cNvGraphicFramePr>
            <a:graphicFrameLocks noGrp="1"/>
          </p:cNvGraphicFramePr>
          <p:nvPr>
            <p:ph idx="1"/>
          </p:nvPr>
        </p:nvGraphicFramePr>
        <p:xfrm>
          <a:off x="320040" y="1645918"/>
          <a:ext cx="11658600" cy="4432514"/>
        </p:xfrm>
        <a:graphic>
          <a:graphicData uri="http://schemas.openxmlformats.org/drawingml/2006/table">
            <a:tbl>
              <a:tblPr firstRow="1" firstCol="1" bandRow="1">
                <a:solidFill>
                  <a:schemeClr val="accent1">
                    <a:lumMod val="20000"/>
                    <a:lumOff val="80000"/>
                  </a:schemeClr>
                </a:solidFill>
                <a:tableStyleId>{5C22544A-7EE6-4342-B048-85BDC9FD1C3A}</a:tableStyleId>
              </a:tblPr>
              <a:tblGrid>
                <a:gridCol w="10089506">
                  <a:extLst>
                    <a:ext uri="{9D8B030D-6E8A-4147-A177-3AD203B41FA5}">
                      <a16:colId xmlns:a16="http://schemas.microsoft.com/office/drawing/2014/main" val="3549495397"/>
                    </a:ext>
                  </a:extLst>
                </a:gridCol>
                <a:gridCol w="1569094">
                  <a:extLst>
                    <a:ext uri="{9D8B030D-6E8A-4147-A177-3AD203B41FA5}">
                      <a16:colId xmlns:a16="http://schemas.microsoft.com/office/drawing/2014/main" val="1750649245"/>
                    </a:ext>
                  </a:extLst>
                </a:gridCol>
              </a:tblGrid>
              <a:tr h="1120142">
                <a:tc>
                  <a:txBody>
                    <a:bodyPr/>
                    <a:lstStyle/>
                    <a:p>
                      <a:pPr algn="just">
                        <a:lnSpc>
                          <a:spcPct val="107000"/>
                        </a:lnSpc>
                        <a:spcAft>
                          <a:spcPts val="800"/>
                        </a:spcAft>
                      </a:pPr>
                      <a:r>
                        <a:rPr lang="tr-TR" sz="2000" b="0" cap="all" spc="60" dirty="0">
                          <a:solidFill>
                            <a:schemeClr val="tx1"/>
                          </a:solidFill>
                          <a:effectLst/>
                        </a:rPr>
                        <a:t>7305 - </a:t>
                      </a:r>
                      <a:r>
                        <a:rPr lang="tr-TR" sz="2000" b="0" cap="none" spc="0" dirty="0">
                          <a:solidFill>
                            <a:schemeClr val="tx1"/>
                          </a:solidFill>
                          <a:effectLst/>
                        </a:rPr>
                        <a:t>Demir veya çelikten tüpler ve borular </a:t>
                      </a:r>
                      <a:r>
                        <a:rPr lang="tr-TR" sz="2000" b="0" cap="all" spc="60" dirty="0">
                          <a:solidFill>
                            <a:schemeClr val="tx1"/>
                          </a:solidFill>
                          <a:effectLst/>
                        </a:rPr>
                        <a:t>(</a:t>
                      </a:r>
                      <a:r>
                        <a:rPr lang="tr-TR" sz="2000" b="0" kern="1200" cap="none" spc="0" dirty="0">
                          <a:solidFill>
                            <a:schemeClr val="tx1"/>
                          </a:solidFill>
                          <a:effectLst/>
                          <a:latin typeface="+mn-lt"/>
                          <a:ea typeface="+mn-ea"/>
                          <a:cs typeface="+mn-cs"/>
                        </a:rPr>
                        <a:t>Kaynaklı, Perçinli veya benzeri şekilde kapatılmış), dairesel kesitli, dış çapı 406,4 mm'yi geçen, demir veya çelikten)</a:t>
                      </a:r>
                    </a:p>
                  </a:txBody>
                  <a:tcPr marL="111191" marR="111191" marT="111191" marB="111191">
                    <a:lnL w="12700" cmpd="sng">
                      <a:noFill/>
                    </a:lnL>
                    <a:lnR w="12700" cmpd="sng">
                      <a:noFill/>
                    </a:lnR>
                    <a:lnT w="12700" cmpd="sng">
                      <a:noFill/>
                    </a:lnT>
                    <a:lnB w="38100" cmpd="sng">
                      <a:noFill/>
                    </a:lnB>
                    <a:noFill/>
                  </a:tcPr>
                </a:tc>
                <a:tc>
                  <a:txBody>
                    <a:bodyPr/>
                    <a:lstStyle/>
                    <a:p>
                      <a:pPr algn="ctr">
                        <a:lnSpc>
                          <a:spcPct val="107000"/>
                        </a:lnSpc>
                        <a:spcAft>
                          <a:spcPts val="800"/>
                        </a:spcAft>
                      </a:pPr>
                      <a:r>
                        <a:rPr lang="tr-TR" sz="2000" b="0" cap="none" spc="0" dirty="0">
                          <a:solidFill>
                            <a:schemeClr val="tx1"/>
                          </a:solidFill>
                          <a:effectLst/>
                        </a:rPr>
                        <a:t>Karbon dioksit</a:t>
                      </a:r>
                      <a:endParaRPr lang="tr-TR" sz="20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111191" marR="111191" marT="111191" marB="111191">
                    <a:lnL w="12700" cmpd="sng">
                      <a:noFill/>
                    </a:lnL>
                    <a:lnR w="12700" cmpd="sng">
                      <a:noFill/>
                    </a:lnR>
                    <a:lnT w="12700" cmpd="sng">
                      <a:noFill/>
                    </a:lnT>
                    <a:lnB w="38100" cmpd="sng">
                      <a:noFill/>
                    </a:lnB>
                    <a:noFill/>
                  </a:tcPr>
                </a:tc>
                <a:extLst>
                  <a:ext uri="{0D108BD9-81ED-4DB2-BD59-A6C34878D82A}">
                    <a16:rowId xmlns:a16="http://schemas.microsoft.com/office/drawing/2014/main" val="4122847019"/>
                  </a:ext>
                </a:extLst>
              </a:tr>
              <a:tr h="910122">
                <a:tc>
                  <a:txBody>
                    <a:bodyPr/>
                    <a:lstStyle/>
                    <a:p>
                      <a:pPr algn="just">
                        <a:lnSpc>
                          <a:spcPct val="107000"/>
                        </a:lnSpc>
                        <a:spcAft>
                          <a:spcPts val="800"/>
                        </a:spcAft>
                      </a:pPr>
                      <a:r>
                        <a:rPr lang="tr-TR" sz="2000" b="0" cap="none" spc="0" dirty="0">
                          <a:solidFill>
                            <a:schemeClr val="tx1"/>
                          </a:solidFill>
                          <a:effectLst/>
                        </a:rPr>
                        <a:t>7306 - Demir veya çelikten diğer tüpler, borular ve içi boş profiller (örneğin, açık veya kaynaklı, perçinlenmiş veya benzer şekilde kapatılmış)</a:t>
                      </a:r>
                      <a:endParaRPr lang="tr-TR" sz="20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2251" marR="52251" marT="0" marB="74127">
                    <a:lnL w="12700" cmpd="sng">
                      <a:noFill/>
                      <a:prstDash val="solid"/>
                    </a:lnL>
                    <a:lnR w="12700" cmpd="sng">
                      <a:noFill/>
                      <a:prstDash val="solid"/>
                    </a:lnR>
                    <a:lnT w="38100" cmpd="sng">
                      <a:noFill/>
                    </a:lnT>
                    <a:lnB w="12700" cmpd="sng">
                      <a:noFill/>
                      <a:prstDash val="solid"/>
                    </a:lnB>
                    <a:noFill/>
                  </a:tcPr>
                </a:tc>
                <a:tc>
                  <a:txBody>
                    <a:bodyPr/>
                    <a:lstStyle/>
                    <a:p>
                      <a:pPr algn="ctr">
                        <a:lnSpc>
                          <a:spcPct val="107000"/>
                        </a:lnSpc>
                        <a:spcAft>
                          <a:spcPts val="800"/>
                        </a:spcAft>
                      </a:pPr>
                      <a:r>
                        <a:rPr lang="tr-TR" sz="2000" b="0" cap="none" spc="0" dirty="0">
                          <a:solidFill>
                            <a:schemeClr val="tx1"/>
                          </a:solidFill>
                          <a:effectLst/>
                        </a:rPr>
                        <a:t>Karbon dioksit</a:t>
                      </a:r>
                      <a:endParaRPr lang="tr-TR" sz="20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2251" marR="52251" marT="0" marB="74127">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2980268862"/>
                  </a:ext>
                </a:extLst>
              </a:tr>
              <a:tr h="671054">
                <a:tc>
                  <a:txBody>
                    <a:bodyPr/>
                    <a:lstStyle/>
                    <a:p>
                      <a:pPr algn="just">
                        <a:lnSpc>
                          <a:spcPct val="107000"/>
                        </a:lnSpc>
                        <a:spcAft>
                          <a:spcPts val="800"/>
                        </a:spcAft>
                      </a:pPr>
                      <a:r>
                        <a:rPr lang="tr-TR" sz="2000" b="0" cap="none" spc="0" dirty="0">
                          <a:solidFill>
                            <a:schemeClr val="tx1"/>
                          </a:solidFill>
                          <a:effectLst/>
                        </a:rPr>
                        <a:t>7307 - Demir veya çelikten boru veya boru bağlantı parçaları (örneğin, </a:t>
                      </a:r>
                      <a:r>
                        <a:rPr lang="tr-TR" sz="2000" b="0" cap="none" spc="0" dirty="0" err="1">
                          <a:solidFill>
                            <a:schemeClr val="tx1"/>
                          </a:solidFill>
                          <a:effectLst/>
                        </a:rPr>
                        <a:t>kaplinler</a:t>
                      </a:r>
                      <a:r>
                        <a:rPr lang="tr-TR" sz="2000" b="0" cap="none" spc="0" dirty="0">
                          <a:solidFill>
                            <a:schemeClr val="tx1"/>
                          </a:solidFill>
                          <a:effectLst/>
                        </a:rPr>
                        <a:t>, dirsekler, manşonlar)</a:t>
                      </a:r>
                      <a:endParaRPr lang="tr-TR" sz="20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2251" marR="52251" marT="0" marB="74127">
                    <a:lnL w="12700" cmpd="sng">
                      <a:noFill/>
                      <a:prstDash val="solid"/>
                    </a:lnL>
                    <a:lnR w="12700" cmpd="sng">
                      <a:noFill/>
                      <a:prstDash val="solid"/>
                    </a:lnR>
                    <a:lnT w="12700" cmpd="sng">
                      <a:noFill/>
                      <a:prstDash val="solid"/>
                    </a:lnT>
                    <a:lnB w="12700" cmpd="sng">
                      <a:noFill/>
                      <a:prstDash val="solid"/>
                    </a:lnB>
                    <a:solidFill>
                      <a:srgbClr val="DAE3F3">
                        <a:alpha val="50196"/>
                      </a:srgbClr>
                    </a:solidFill>
                  </a:tcPr>
                </a:tc>
                <a:tc>
                  <a:txBody>
                    <a:bodyPr/>
                    <a:lstStyle/>
                    <a:p>
                      <a:pPr algn="ctr">
                        <a:lnSpc>
                          <a:spcPct val="107000"/>
                        </a:lnSpc>
                        <a:spcAft>
                          <a:spcPts val="800"/>
                        </a:spcAft>
                      </a:pPr>
                      <a:r>
                        <a:rPr lang="tr-TR" sz="2000" b="0" cap="none" spc="0" dirty="0">
                          <a:solidFill>
                            <a:schemeClr val="tx1"/>
                          </a:solidFill>
                          <a:effectLst/>
                        </a:rPr>
                        <a:t>Karbon dioksit</a:t>
                      </a:r>
                      <a:endParaRPr lang="tr-TR" sz="20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2251" marR="52251" marT="0" marB="74127">
                    <a:lnL w="12700" cmpd="sng">
                      <a:noFill/>
                      <a:prstDash val="solid"/>
                    </a:lnL>
                    <a:lnR w="12700" cmpd="sng">
                      <a:noFill/>
                      <a:prstDash val="solid"/>
                    </a:lnR>
                    <a:lnT w="12700" cmpd="sng">
                      <a:noFill/>
                      <a:prstDash val="solid"/>
                    </a:lnT>
                    <a:lnB w="12700" cmpd="sng">
                      <a:noFill/>
                      <a:prstDash val="solid"/>
                    </a:lnB>
                    <a:solidFill>
                      <a:srgbClr val="DAE3F3">
                        <a:alpha val="50196"/>
                      </a:srgbClr>
                    </a:solidFill>
                  </a:tcPr>
                </a:tc>
                <a:extLst>
                  <a:ext uri="{0D108BD9-81ED-4DB2-BD59-A6C34878D82A}">
                    <a16:rowId xmlns:a16="http://schemas.microsoft.com/office/drawing/2014/main" val="2736834518"/>
                  </a:ext>
                </a:extLst>
              </a:tr>
              <a:tr h="1639779">
                <a:tc>
                  <a:txBody>
                    <a:bodyPr/>
                    <a:lstStyle/>
                    <a:p>
                      <a:pPr algn="just">
                        <a:lnSpc>
                          <a:spcPct val="107000"/>
                        </a:lnSpc>
                        <a:spcAft>
                          <a:spcPts val="800"/>
                        </a:spcAft>
                      </a:pPr>
                      <a:r>
                        <a:rPr lang="tr-TR" sz="2000" b="0" cap="none" spc="0" dirty="0">
                          <a:solidFill>
                            <a:schemeClr val="tx1"/>
                          </a:solidFill>
                          <a:effectLst/>
                        </a:rPr>
                        <a:t>7308 - Yapılar (9406 pozisyonundaki prefabrik yapılar hariç) ve yapı parçaları (örneğin, köprüler ve köprü bölümleri, kilit kapıları, kuleler, kafes direkler, çatılar, çatı çerçeveleri, kapılar ve pencereler ve bunların çerçeveleri ve kapı eşikleri, panjurlar, korkuluklar, sütunlar ve sütunlar); Demir veya çelikten yapılarda kullanılmak üzere hazırlanmış levhalar, çubuklar, köşebentler, şekiller, kesitler, borular ve benzerleri</a:t>
                      </a:r>
                      <a:endParaRPr lang="tr-TR" sz="20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2251" marR="52251" marT="0" marB="74127">
                    <a:lnL w="12700" cmpd="sng">
                      <a:noFill/>
                      <a:prstDash val="solid"/>
                    </a:lnL>
                    <a:lnR w="12700" cmpd="sng">
                      <a:noFill/>
                      <a:prstDash val="solid"/>
                    </a:lnR>
                    <a:lnT w="12700" cmpd="sng">
                      <a:noFill/>
                      <a:prstDash val="solid"/>
                    </a:lnT>
                    <a:lnB w="12700" cmpd="sng">
                      <a:noFill/>
                      <a:prstDash val="solid"/>
                    </a:lnB>
                    <a:noFill/>
                  </a:tcPr>
                </a:tc>
                <a:tc>
                  <a:txBody>
                    <a:bodyPr/>
                    <a:lstStyle/>
                    <a:p>
                      <a:pPr algn="ctr">
                        <a:lnSpc>
                          <a:spcPct val="107000"/>
                        </a:lnSpc>
                        <a:spcAft>
                          <a:spcPts val="800"/>
                        </a:spcAft>
                      </a:pPr>
                      <a:r>
                        <a:rPr lang="tr-TR" sz="2000" b="0" cap="none" spc="0" dirty="0">
                          <a:solidFill>
                            <a:schemeClr val="tx1"/>
                          </a:solidFill>
                          <a:effectLst/>
                        </a:rPr>
                        <a:t>Karbon dioksit</a:t>
                      </a:r>
                      <a:endParaRPr lang="tr-TR" sz="20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2251" marR="52251" marT="0" marB="7412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521605445"/>
                  </a:ext>
                </a:extLst>
              </a:tr>
            </a:tbl>
          </a:graphicData>
        </a:graphic>
      </p:graphicFrame>
      <p:pic>
        <p:nvPicPr>
          <p:cNvPr id="6" name="Resim 5">
            <a:extLst>
              <a:ext uri="{FF2B5EF4-FFF2-40B4-BE49-F238E27FC236}">
                <a16:creationId xmlns:a16="http://schemas.microsoft.com/office/drawing/2014/main" id="{6912DF07-074A-4335-9094-321C98313F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0" y="113613"/>
            <a:ext cx="1714962" cy="524557"/>
          </a:xfrm>
          <a:prstGeom prst="rect">
            <a:avLst/>
          </a:prstGeom>
        </p:spPr>
      </p:pic>
      <p:pic>
        <p:nvPicPr>
          <p:cNvPr id="7" name="Resim 6">
            <a:extLst>
              <a:ext uri="{FF2B5EF4-FFF2-40B4-BE49-F238E27FC236}">
                <a16:creationId xmlns:a16="http://schemas.microsoft.com/office/drawing/2014/main" id="{6F3CAE69-B3D6-4004-B90A-2D666F9A86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976" y="-8643"/>
            <a:ext cx="1176024" cy="646813"/>
          </a:xfrm>
          <a:prstGeom prst="rect">
            <a:avLst/>
          </a:prstGeom>
        </p:spPr>
      </p:pic>
    </p:spTree>
    <p:extLst>
      <p:ext uri="{BB962C8B-B14F-4D97-AF65-F5344CB8AC3E}">
        <p14:creationId xmlns:p14="http://schemas.microsoft.com/office/powerpoint/2010/main" val="15514070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11AB552A-F207-4FF2-92F9-9946BB13601F}"/>
              </a:ext>
            </a:extLst>
          </p:cNvPr>
          <p:cNvSpPr>
            <a:spLocks noGrp="1"/>
          </p:cNvSpPr>
          <p:nvPr>
            <p:ph type="title"/>
          </p:nvPr>
        </p:nvSpPr>
        <p:spPr>
          <a:xfrm>
            <a:off x="320040" y="672747"/>
            <a:ext cx="11033760" cy="715556"/>
          </a:xfrm>
        </p:spPr>
        <p:txBody>
          <a:bodyPr>
            <a:normAutofit fontScale="90000"/>
          </a:bodyPr>
          <a:lstStyle/>
          <a:p>
            <a:pPr algn="ctr"/>
            <a:r>
              <a:rPr lang="tr-TR" sz="3200" b="1" dirty="0">
                <a:solidFill>
                  <a:srgbClr val="FFFF00"/>
                </a:solidFill>
              </a:rPr>
              <a:t>CBAM Kapsamında Sınırda Karbon Vergisi Ödeyecek Sektörler - </a:t>
            </a:r>
            <a:r>
              <a:rPr lang="tr-TR" sz="3200" dirty="0">
                <a:solidFill>
                  <a:schemeClr val="bg1"/>
                </a:solidFill>
              </a:rPr>
              <a:t>Demir Çelik</a:t>
            </a:r>
          </a:p>
        </p:txBody>
      </p:sp>
      <p:sp>
        <p:nvSpPr>
          <p:cNvPr id="4" name="Alt Bilgi Yer Tutucusu 3">
            <a:extLst>
              <a:ext uri="{FF2B5EF4-FFF2-40B4-BE49-F238E27FC236}">
                <a16:creationId xmlns:a16="http://schemas.microsoft.com/office/drawing/2014/main" id="{8CBB4A71-D892-4561-9284-42BEF7EA3F6A}"/>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www.qsi.com.tr</a:t>
            </a:r>
          </a:p>
        </p:txBody>
      </p:sp>
      <p:graphicFrame>
        <p:nvGraphicFramePr>
          <p:cNvPr id="5" name="İçerik Yer Tutucusu 4">
            <a:extLst>
              <a:ext uri="{FF2B5EF4-FFF2-40B4-BE49-F238E27FC236}">
                <a16:creationId xmlns:a16="http://schemas.microsoft.com/office/drawing/2014/main" id="{47C996C1-E27D-4C47-AA5D-F4EE91C66010}"/>
              </a:ext>
            </a:extLst>
          </p:cNvPr>
          <p:cNvGraphicFramePr>
            <a:graphicFrameLocks noGrp="1"/>
          </p:cNvGraphicFramePr>
          <p:nvPr>
            <p:ph idx="1"/>
          </p:nvPr>
        </p:nvGraphicFramePr>
        <p:xfrm>
          <a:off x="320040" y="1645918"/>
          <a:ext cx="11750040" cy="4560329"/>
        </p:xfrm>
        <a:graphic>
          <a:graphicData uri="http://schemas.openxmlformats.org/drawingml/2006/table">
            <a:tbl>
              <a:tblPr firstRow="1" firstCol="1" bandRow="1">
                <a:solidFill>
                  <a:schemeClr val="accent1">
                    <a:lumMod val="20000"/>
                    <a:lumOff val="80000"/>
                  </a:schemeClr>
                </a:solidFill>
                <a:tableStyleId>{5C22544A-7EE6-4342-B048-85BDC9FD1C3A}</a:tableStyleId>
              </a:tblPr>
              <a:tblGrid>
                <a:gridCol w="10168639">
                  <a:extLst>
                    <a:ext uri="{9D8B030D-6E8A-4147-A177-3AD203B41FA5}">
                      <a16:colId xmlns:a16="http://schemas.microsoft.com/office/drawing/2014/main" val="3549495397"/>
                    </a:ext>
                  </a:extLst>
                </a:gridCol>
                <a:gridCol w="1581401">
                  <a:extLst>
                    <a:ext uri="{9D8B030D-6E8A-4147-A177-3AD203B41FA5}">
                      <a16:colId xmlns:a16="http://schemas.microsoft.com/office/drawing/2014/main" val="1750649245"/>
                    </a:ext>
                  </a:extLst>
                </a:gridCol>
              </a:tblGrid>
              <a:tr h="1800560">
                <a:tc>
                  <a:txBody>
                    <a:bodyPr/>
                    <a:lstStyle/>
                    <a:p>
                      <a:pPr algn="just">
                        <a:lnSpc>
                          <a:spcPct val="107000"/>
                        </a:lnSpc>
                        <a:spcAft>
                          <a:spcPts val="800"/>
                        </a:spcAft>
                      </a:pPr>
                      <a:r>
                        <a:rPr lang="tr-TR" sz="2400" b="0" cap="none" spc="0" dirty="0">
                          <a:solidFill>
                            <a:schemeClr val="tx1"/>
                          </a:solidFill>
                          <a:effectLst/>
                        </a:rPr>
                        <a:t>7309 - Herhangi bir malzeme için (sıkıştırılmış veya sıvılaştırılmış gaz hariç), demir veya çelikten, 300 litreyi aşan, kaplanmış veya ısı yalıtımlı olsun olmasın rezervuarlar, tanklar, fıçılar ve benzeri kaplar, ancak mekanik veya termal ile donatılmamış teçhizat</a:t>
                      </a:r>
                      <a:endParaRPr lang="tr-TR" sz="24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2251" marR="52251" marT="0" marB="74127">
                    <a:lnL w="12700" cmpd="sng">
                      <a:noFill/>
                      <a:prstDash val="solid"/>
                    </a:lnL>
                    <a:lnR w="12700" cmpd="sng">
                      <a:noFill/>
                      <a:prstDash val="solid"/>
                    </a:lnR>
                    <a:lnT w="12700" cmpd="sng">
                      <a:noFill/>
                      <a:prstDash val="solid"/>
                    </a:lnT>
                    <a:lnB w="12700" cmpd="sng">
                      <a:noFill/>
                      <a:prstDash val="solid"/>
                    </a:lnB>
                    <a:solidFill>
                      <a:srgbClr val="DAE3F3">
                        <a:alpha val="50196"/>
                      </a:srgbClr>
                    </a:solidFill>
                  </a:tcPr>
                </a:tc>
                <a:tc>
                  <a:txBody>
                    <a:bodyPr/>
                    <a:lstStyle/>
                    <a:p>
                      <a:pPr algn="ctr">
                        <a:lnSpc>
                          <a:spcPct val="107000"/>
                        </a:lnSpc>
                        <a:spcAft>
                          <a:spcPts val="800"/>
                        </a:spcAft>
                      </a:pPr>
                      <a:r>
                        <a:rPr lang="tr-TR" sz="2400" b="0" cap="none" spc="0" dirty="0">
                          <a:solidFill>
                            <a:schemeClr val="tx1"/>
                          </a:solidFill>
                          <a:effectLst/>
                        </a:rPr>
                        <a:t>Karbon dioksit</a:t>
                      </a:r>
                      <a:endParaRPr lang="tr-TR" sz="24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2251" marR="52251" marT="0" marB="74127">
                    <a:lnL w="12700" cmpd="sng">
                      <a:noFill/>
                      <a:prstDash val="solid"/>
                    </a:lnL>
                    <a:lnR w="12700" cmpd="sng">
                      <a:noFill/>
                      <a:prstDash val="solid"/>
                    </a:lnR>
                    <a:lnT w="12700" cmpd="sng">
                      <a:noFill/>
                      <a:prstDash val="solid"/>
                    </a:lnT>
                    <a:lnB w="12700" cmpd="sng">
                      <a:noFill/>
                      <a:prstDash val="solid"/>
                    </a:lnB>
                    <a:solidFill>
                      <a:srgbClr val="DAE3F3">
                        <a:alpha val="50196"/>
                      </a:srgbClr>
                    </a:solidFill>
                  </a:tcPr>
                </a:tc>
                <a:extLst>
                  <a:ext uri="{0D108BD9-81ED-4DB2-BD59-A6C34878D82A}">
                    <a16:rowId xmlns:a16="http://schemas.microsoft.com/office/drawing/2014/main" val="3016567371"/>
                  </a:ext>
                </a:extLst>
              </a:tr>
              <a:tr h="1800560">
                <a:tc>
                  <a:txBody>
                    <a:bodyPr/>
                    <a:lstStyle/>
                    <a:p>
                      <a:pPr algn="just">
                        <a:lnSpc>
                          <a:spcPct val="107000"/>
                        </a:lnSpc>
                        <a:spcAft>
                          <a:spcPts val="800"/>
                        </a:spcAft>
                      </a:pPr>
                      <a:r>
                        <a:rPr lang="tr-TR" sz="2400" b="0" cap="none" spc="0" dirty="0">
                          <a:solidFill>
                            <a:schemeClr val="tx1"/>
                          </a:solidFill>
                          <a:effectLst/>
                        </a:rPr>
                        <a:t>7310 - Tanklar, fıçılar, variller, teneke kutular, kutular ve benzeri kaplar (sıkıştırılmış veya sıvılaştırılmış gaz hariç), demir veya çelikten, 300 litreyi geçmeyen, kaplanmış veya ısı yalıtımlı olsun olmasın, ancak mekanik veya termal ekipmanla donatılmamış</a:t>
                      </a:r>
                      <a:endParaRPr lang="tr-TR" sz="24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2251" marR="52251" marT="0" marB="74127">
                    <a:lnL w="12700" cmpd="sng">
                      <a:noFill/>
                      <a:prstDash val="solid"/>
                    </a:lnL>
                    <a:lnR w="12700" cmpd="sng">
                      <a:noFill/>
                      <a:prstDash val="solid"/>
                    </a:lnR>
                    <a:lnT w="12700" cmpd="sng">
                      <a:noFill/>
                      <a:prstDash val="solid"/>
                    </a:lnT>
                    <a:lnB w="12700" cmpd="sng">
                      <a:noFill/>
                      <a:prstDash val="solid"/>
                    </a:lnB>
                    <a:noFill/>
                  </a:tcPr>
                </a:tc>
                <a:tc>
                  <a:txBody>
                    <a:bodyPr/>
                    <a:lstStyle/>
                    <a:p>
                      <a:pPr algn="ctr">
                        <a:lnSpc>
                          <a:spcPct val="107000"/>
                        </a:lnSpc>
                        <a:spcAft>
                          <a:spcPts val="800"/>
                        </a:spcAft>
                      </a:pPr>
                      <a:r>
                        <a:rPr lang="tr-TR" sz="2400" b="0" cap="none" spc="0" dirty="0">
                          <a:solidFill>
                            <a:schemeClr val="tx1"/>
                          </a:solidFill>
                          <a:effectLst/>
                        </a:rPr>
                        <a:t>Karbon dioksit</a:t>
                      </a:r>
                      <a:endParaRPr lang="tr-TR" sz="24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2251" marR="52251" marT="0" marB="74127">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089523733"/>
                  </a:ext>
                </a:extLst>
              </a:tr>
              <a:tr h="959209">
                <a:tc>
                  <a:txBody>
                    <a:bodyPr/>
                    <a:lstStyle/>
                    <a:p>
                      <a:pPr algn="just">
                        <a:lnSpc>
                          <a:spcPct val="107000"/>
                        </a:lnSpc>
                        <a:spcAft>
                          <a:spcPts val="800"/>
                        </a:spcAft>
                      </a:pPr>
                      <a:r>
                        <a:rPr lang="tr-TR" sz="2400" b="0" cap="none" spc="0" dirty="0">
                          <a:solidFill>
                            <a:schemeClr val="tx1"/>
                          </a:solidFill>
                          <a:effectLst/>
                        </a:rPr>
                        <a:t>7311 - Sıkıştırılmış veya sıvılaştırılmış gaz, demir veya çelikten konteynerler</a:t>
                      </a:r>
                      <a:endParaRPr lang="tr-TR" sz="24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2251" marR="52251" marT="0" marB="74127">
                    <a:lnL w="12700" cmpd="sng">
                      <a:noFill/>
                      <a:prstDash val="solid"/>
                    </a:lnL>
                    <a:lnR w="12700" cmpd="sng">
                      <a:noFill/>
                      <a:prstDash val="solid"/>
                    </a:lnR>
                    <a:lnT w="12700" cmpd="sng">
                      <a:noFill/>
                      <a:prstDash val="solid"/>
                    </a:lnT>
                    <a:lnB w="12700" cmpd="sng">
                      <a:noFill/>
                      <a:prstDash val="solid"/>
                    </a:lnB>
                    <a:solidFill>
                      <a:srgbClr val="DAE3F3">
                        <a:alpha val="50196"/>
                      </a:srgbClr>
                    </a:solidFill>
                  </a:tcPr>
                </a:tc>
                <a:tc>
                  <a:txBody>
                    <a:bodyPr/>
                    <a:lstStyle/>
                    <a:p>
                      <a:pPr algn="ctr">
                        <a:lnSpc>
                          <a:spcPct val="107000"/>
                        </a:lnSpc>
                        <a:spcAft>
                          <a:spcPts val="800"/>
                        </a:spcAft>
                      </a:pPr>
                      <a:r>
                        <a:rPr lang="tr-TR" sz="2400" b="0" cap="none" spc="0" dirty="0">
                          <a:solidFill>
                            <a:schemeClr val="tx1"/>
                          </a:solidFill>
                          <a:effectLst/>
                        </a:rPr>
                        <a:t>Karbon dioksit</a:t>
                      </a:r>
                      <a:endParaRPr lang="tr-TR" sz="24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2251" marR="52251" marT="0" marB="74127">
                    <a:lnL w="12700" cmpd="sng">
                      <a:noFill/>
                      <a:prstDash val="solid"/>
                    </a:lnL>
                    <a:lnR w="12700" cmpd="sng">
                      <a:noFill/>
                      <a:prstDash val="solid"/>
                    </a:lnR>
                    <a:lnT w="12700" cmpd="sng">
                      <a:noFill/>
                      <a:prstDash val="solid"/>
                    </a:lnT>
                    <a:lnB w="12700" cmpd="sng">
                      <a:noFill/>
                      <a:prstDash val="solid"/>
                    </a:lnB>
                    <a:solidFill>
                      <a:srgbClr val="DAE3F3">
                        <a:alpha val="50196"/>
                      </a:srgbClr>
                    </a:solidFill>
                  </a:tcPr>
                </a:tc>
                <a:extLst>
                  <a:ext uri="{0D108BD9-81ED-4DB2-BD59-A6C34878D82A}">
                    <a16:rowId xmlns:a16="http://schemas.microsoft.com/office/drawing/2014/main" val="913758696"/>
                  </a:ext>
                </a:extLst>
              </a:tr>
            </a:tbl>
          </a:graphicData>
        </a:graphic>
      </p:graphicFrame>
      <p:pic>
        <p:nvPicPr>
          <p:cNvPr id="6" name="Resim 5">
            <a:extLst>
              <a:ext uri="{FF2B5EF4-FFF2-40B4-BE49-F238E27FC236}">
                <a16:creationId xmlns:a16="http://schemas.microsoft.com/office/drawing/2014/main" id="{C496583A-4AA2-4EEA-853E-422FDBD8B9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0" y="123040"/>
            <a:ext cx="1714962" cy="524557"/>
          </a:xfrm>
          <a:prstGeom prst="rect">
            <a:avLst/>
          </a:prstGeom>
        </p:spPr>
      </p:pic>
      <p:pic>
        <p:nvPicPr>
          <p:cNvPr id="7" name="Resim 6">
            <a:extLst>
              <a:ext uri="{FF2B5EF4-FFF2-40B4-BE49-F238E27FC236}">
                <a16:creationId xmlns:a16="http://schemas.microsoft.com/office/drawing/2014/main" id="{D03A2B3A-829F-4FC7-A823-75763D54F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976" y="784"/>
            <a:ext cx="1176024" cy="646813"/>
          </a:xfrm>
          <a:prstGeom prst="rect">
            <a:avLst/>
          </a:prstGeom>
        </p:spPr>
      </p:pic>
    </p:spTree>
    <p:extLst>
      <p:ext uri="{BB962C8B-B14F-4D97-AF65-F5344CB8AC3E}">
        <p14:creationId xmlns:p14="http://schemas.microsoft.com/office/powerpoint/2010/main" val="18575859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918796-2918-40D6-BE3A-4600C47FCD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C9281EF3-2D73-4652-B247-4950E793B94B}"/>
              </a:ext>
            </a:extLst>
          </p:cNvPr>
          <p:cNvSpPr>
            <a:spLocks noGrp="1"/>
          </p:cNvSpPr>
          <p:nvPr>
            <p:ph type="title"/>
          </p:nvPr>
        </p:nvSpPr>
        <p:spPr>
          <a:xfrm>
            <a:off x="318135" y="672747"/>
            <a:ext cx="11035665" cy="715556"/>
          </a:xfrm>
        </p:spPr>
        <p:txBody>
          <a:bodyPr>
            <a:normAutofit fontScale="90000"/>
          </a:bodyPr>
          <a:lstStyle/>
          <a:p>
            <a:pPr algn="ctr"/>
            <a:r>
              <a:rPr lang="tr-TR" sz="3200" b="1" dirty="0">
                <a:solidFill>
                  <a:srgbClr val="FFFF00"/>
                </a:solidFill>
              </a:rPr>
              <a:t>CBAM Kapsamında Sınırda Karbon Vergisi Ödeyecek Sektörler - </a:t>
            </a:r>
            <a:r>
              <a:rPr lang="tr-TR" sz="3200" dirty="0">
                <a:solidFill>
                  <a:schemeClr val="bg1"/>
                </a:solidFill>
              </a:rPr>
              <a:t>Alüminyum</a:t>
            </a:r>
          </a:p>
        </p:txBody>
      </p:sp>
      <p:sp>
        <p:nvSpPr>
          <p:cNvPr id="4" name="Alt Bilgi Yer Tutucusu 3">
            <a:extLst>
              <a:ext uri="{FF2B5EF4-FFF2-40B4-BE49-F238E27FC236}">
                <a16:creationId xmlns:a16="http://schemas.microsoft.com/office/drawing/2014/main" id="{6D717364-5400-4A67-9A3A-C0E763F00BC7}"/>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www.qsi.com.tr</a:t>
            </a:r>
          </a:p>
        </p:txBody>
      </p:sp>
      <p:graphicFrame>
        <p:nvGraphicFramePr>
          <p:cNvPr id="5" name="İçerik Yer Tutucusu 4">
            <a:extLst>
              <a:ext uri="{FF2B5EF4-FFF2-40B4-BE49-F238E27FC236}">
                <a16:creationId xmlns:a16="http://schemas.microsoft.com/office/drawing/2014/main" id="{C8E0A8FA-D351-41C9-BD63-B5676BA68B28}"/>
              </a:ext>
            </a:extLst>
          </p:cNvPr>
          <p:cNvGraphicFramePr>
            <a:graphicFrameLocks noGrp="1"/>
          </p:cNvGraphicFramePr>
          <p:nvPr>
            <p:ph idx="1"/>
          </p:nvPr>
        </p:nvGraphicFramePr>
        <p:xfrm>
          <a:off x="318135" y="1409298"/>
          <a:ext cx="11555730" cy="4628906"/>
        </p:xfrm>
        <a:graphic>
          <a:graphicData uri="http://schemas.openxmlformats.org/drawingml/2006/table">
            <a:tbl>
              <a:tblPr firstRow="1" firstCol="1" bandRow="1">
                <a:noFill/>
                <a:tableStyleId>{5C22544A-7EE6-4342-B048-85BDC9FD1C3A}</a:tableStyleId>
              </a:tblPr>
              <a:tblGrid>
                <a:gridCol w="8448193">
                  <a:extLst>
                    <a:ext uri="{9D8B030D-6E8A-4147-A177-3AD203B41FA5}">
                      <a16:colId xmlns:a16="http://schemas.microsoft.com/office/drawing/2014/main" val="1493683719"/>
                    </a:ext>
                  </a:extLst>
                </a:gridCol>
                <a:gridCol w="3107537">
                  <a:extLst>
                    <a:ext uri="{9D8B030D-6E8A-4147-A177-3AD203B41FA5}">
                      <a16:colId xmlns:a16="http://schemas.microsoft.com/office/drawing/2014/main" val="1083304121"/>
                    </a:ext>
                  </a:extLst>
                </a:gridCol>
              </a:tblGrid>
              <a:tr h="344023">
                <a:tc>
                  <a:txBody>
                    <a:bodyPr/>
                    <a:lstStyle/>
                    <a:p>
                      <a:pPr algn="just">
                        <a:lnSpc>
                          <a:spcPct val="107000"/>
                        </a:lnSpc>
                        <a:spcAft>
                          <a:spcPts val="800"/>
                        </a:spcAft>
                      </a:pPr>
                      <a:r>
                        <a:rPr lang="tr-TR" sz="1600" b="0" cap="none" spc="30">
                          <a:solidFill>
                            <a:schemeClr val="tx1"/>
                          </a:solidFill>
                          <a:effectLst/>
                        </a:rPr>
                        <a:t>GTIP No</a:t>
                      </a:r>
                      <a:endParaRPr lang="tr-TR" sz="1600" b="0" cap="none" spc="3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0" marR="8265" marT="0" marB="0" anchor="ctr">
                    <a:lnL w="12700" cmpd="sng">
                      <a:noFill/>
                    </a:lnL>
                    <a:lnR w="12700" cmpd="sng">
                      <a:noFill/>
                    </a:lnR>
                    <a:lnT w="19050" cap="flat" cmpd="sng" algn="ctr">
                      <a:solidFill>
                        <a:schemeClr val="accent1"/>
                      </a:solidFill>
                      <a:prstDash val="solid"/>
                    </a:lnT>
                    <a:lnB w="38100" cmpd="sng">
                      <a:noFill/>
                    </a:lnB>
                    <a:noFill/>
                  </a:tcPr>
                </a:tc>
                <a:tc>
                  <a:txBody>
                    <a:bodyPr/>
                    <a:lstStyle/>
                    <a:p>
                      <a:pPr algn="ctr">
                        <a:lnSpc>
                          <a:spcPct val="107000"/>
                        </a:lnSpc>
                        <a:spcAft>
                          <a:spcPts val="800"/>
                        </a:spcAft>
                      </a:pPr>
                      <a:r>
                        <a:rPr lang="tr-TR" sz="1600" b="0" cap="none" spc="30" dirty="0">
                          <a:solidFill>
                            <a:schemeClr val="tx1"/>
                          </a:solidFill>
                          <a:effectLst/>
                        </a:rPr>
                        <a:t>Sera gazı</a:t>
                      </a:r>
                      <a:endParaRPr lang="tr-TR" sz="1600" b="0" cap="none" spc="3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0" marR="8265" marT="0" marB="0" anchor="ctr">
                    <a:lnL w="12700" cmpd="sng">
                      <a:noFill/>
                    </a:lnL>
                    <a:lnR w="12700" cmpd="sng">
                      <a:noFill/>
                    </a:lnR>
                    <a:lnT w="19050" cap="flat" cmpd="sng" algn="ctr">
                      <a:solidFill>
                        <a:schemeClr val="accent1"/>
                      </a:solidFill>
                      <a:prstDash val="solid"/>
                    </a:lnT>
                    <a:lnB w="38100" cmpd="sng">
                      <a:noFill/>
                    </a:lnB>
                    <a:noFill/>
                  </a:tcPr>
                </a:tc>
                <a:extLst>
                  <a:ext uri="{0D108BD9-81ED-4DB2-BD59-A6C34878D82A}">
                    <a16:rowId xmlns:a16="http://schemas.microsoft.com/office/drawing/2014/main" val="3165301095"/>
                  </a:ext>
                </a:extLst>
              </a:tr>
              <a:tr h="506007">
                <a:tc>
                  <a:txBody>
                    <a:bodyPr/>
                    <a:lstStyle/>
                    <a:p>
                      <a:pPr algn="just">
                        <a:lnSpc>
                          <a:spcPct val="107000"/>
                        </a:lnSpc>
                        <a:spcAft>
                          <a:spcPts val="800"/>
                        </a:spcAft>
                      </a:pPr>
                      <a:r>
                        <a:rPr lang="tr-TR" sz="1600" b="0" cap="none" spc="0">
                          <a:solidFill>
                            <a:schemeClr val="tx1"/>
                          </a:solidFill>
                          <a:effectLst/>
                        </a:rPr>
                        <a:t>7601 – İşlenmemiş alüminyum</a:t>
                      </a:r>
                      <a:endParaRPr lang="tr-TR" sz="1600" b="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0" marR="61989" marT="0" marB="0">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algn="ctr">
                        <a:lnSpc>
                          <a:spcPct val="107000"/>
                        </a:lnSpc>
                        <a:spcAft>
                          <a:spcPts val="800"/>
                        </a:spcAft>
                      </a:pPr>
                      <a:r>
                        <a:rPr lang="tr-TR" sz="1600" b="0" cap="none" spc="0" dirty="0">
                          <a:solidFill>
                            <a:schemeClr val="tx1"/>
                          </a:solidFill>
                          <a:effectLst/>
                        </a:rPr>
                        <a:t>Karbondioksit ve </a:t>
                      </a:r>
                      <a:r>
                        <a:rPr lang="tr-TR" sz="1600" b="0" cap="none" spc="0" dirty="0" err="1">
                          <a:solidFill>
                            <a:schemeClr val="tx1"/>
                          </a:solidFill>
                          <a:effectLst/>
                        </a:rPr>
                        <a:t>perflorokarbonlar</a:t>
                      </a:r>
                      <a:endParaRPr lang="tr-TR" sz="16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0" marR="61989" marT="0" marB="0">
                    <a:lnL w="12700" cmpd="sng">
                      <a:noFill/>
                      <a:prstDash val="solid"/>
                    </a:lnL>
                    <a:lnR w="12700" cmpd="sng">
                      <a:noFill/>
                      <a:prstDash val="solid"/>
                    </a:lnR>
                    <a:lnT w="38100" cmpd="sng">
                      <a:noFill/>
                    </a:lnT>
                    <a:lnB w="9525" cap="flat" cmpd="sng" algn="ctr">
                      <a:solidFill>
                        <a:schemeClr val="accent1"/>
                      </a:solidFill>
                      <a:prstDash val="solid"/>
                    </a:lnB>
                    <a:noFill/>
                  </a:tcPr>
                </a:tc>
                <a:extLst>
                  <a:ext uri="{0D108BD9-81ED-4DB2-BD59-A6C34878D82A}">
                    <a16:rowId xmlns:a16="http://schemas.microsoft.com/office/drawing/2014/main" val="3954188514"/>
                  </a:ext>
                </a:extLst>
              </a:tr>
              <a:tr h="506007">
                <a:tc>
                  <a:txBody>
                    <a:bodyPr/>
                    <a:lstStyle/>
                    <a:p>
                      <a:pPr algn="just">
                        <a:lnSpc>
                          <a:spcPct val="107000"/>
                        </a:lnSpc>
                        <a:spcAft>
                          <a:spcPts val="800"/>
                        </a:spcAft>
                      </a:pPr>
                      <a:r>
                        <a:rPr lang="tr-TR" sz="1600" b="0" cap="none" spc="0" dirty="0">
                          <a:solidFill>
                            <a:schemeClr val="tx1"/>
                          </a:solidFill>
                          <a:effectLst/>
                        </a:rPr>
                        <a:t>7603 – Alüminyum tozları ve pulları</a:t>
                      </a:r>
                      <a:endParaRPr lang="tr-TR" sz="16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326" marR="61989" marT="0" marB="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a:lnSpc>
                          <a:spcPct val="107000"/>
                        </a:lnSpc>
                        <a:spcAft>
                          <a:spcPts val="800"/>
                        </a:spcAft>
                      </a:pPr>
                      <a:r>
                        <a:rPr lang="tr-TR" sz="1600" b="0" cap="none" spc="0" dirty="0">
                          <a:solidFill>
                            <a:schemeClr val="tx1"/>
                          </a:solidFill>
                          <a:effectLst/>
                        </a:rPr>
                        <a:t>Karbondioksit ve </a:t>
                      </a:r>
                      <a:r>
                        <a:rPr lang="tr-TR" sz="1600" b="0" cap="none" spc="0" dirty="0" err="1">
                          <a:solidFill>
                            <a:schemeClr val="tx1"/>
                          </a:solidFill>
                          <a:effectLst/>
                        </a:rPr>
                        <a:t>perflorokarbonlar</a:t>
                      </a:r>
                      <a:endParaRPr lang="tr-TR" sz="16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326" marR="61989" marT="0" marB="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2142472192"/>
                  </a:ext>
                </a:extLst>
              </a:tr>
              <a:tr h="506007">
                <a:tc>
                  <a:txBody>
                    <a:bodyPr/>
                    <a:lstStyle/>
                    <a:p>
                      <a:pPr algn="just">
                        <a:lnSpc>
                          <a:spcPct val="107000"/>
                        </a:lnSpc>
                        <a:spcAft>
                          <a:spcPts val="800"/>
                        </a:spcAft>
                      </a:pPr>
                      <a:r>
                        <a:rPr lang="tr-TR" sz="1600" b="0" cap="none" spc="0" dirty="0">
                          <a:solidFill>
                            <a:schemeClr val="tx1"/>
                          </a:solidFill>
                          <a:effectLst/>
                        </a:rPr>
                        <a:t>7604 – Alüminyum çubuklar, çubuklar ve profiller</a:t>
                      </a:r>
                      <a:endParaRPr lang="tr-TR" sz="16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0" marR="61989" marT="0" marB="0">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ctr">
                        <a:lnSpc>
                          <a:spcPct val="107000"/>
                        </a:lnSpc>
                        <a:spcAft>
                          <a:spcPts val="800"/>
                        </a:spcAft>
                      </a:pPr>
                      <a:r>
                        <a:rPr lang="tr-TR" sz="1600" b="0" cap="none" spc="0" dirty="0">
                          <a:solidFill>
                            <a:schemeClr val="tx1"/>
                          </a:solidFill>
                          <a:effectLst/>
                        </a:rPr>
                        <a:t>Karbondioksit ve </a:t>
                      </a:r>
                      <a:r>
                        <a:rPr lang="tr-TR" sz="1600" b="0" cap="none" spc="0" dirty="0" err="1">
                          <a:solidFill>
                            <a:schemeClr val="tx1"/>
                          </a:solidFill>
                          <a:effectLst/>
                        </a:rPr>
                        <a:t>perflorokarbonlar</a:t>
                      </a:r>
                      <a:endParaRPr lang="tr-TR" sz="16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0" marR="61989" marT="0" marB="0">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2431286341"/>
                  </a:ext>
                </a:extLst>
              </a:tr>
              <a:tr h="506007">
                <a:tc>
                  <a:txBody>
                    <a:bodyPr/>
                    <a:lstStyle/>
                    <a:p>
                      <a:pPr algn="just">
                        <a:lnSpc>
                          <a:spcPct val="107000"/>
                        </a:lnSpc>
                        <a:spcAft>
                          <a:spcPts val="800"/>
                        </a:spcAft>
                      </a:pPr>
                      <a:r>
                        <a:rPr lang="tr-TR" sz="1600" b="0" cap="none" spc="0">
                          <a:solidFill>
                            <a:schemeClr val="tx1"/>
                          </a:solidFill>
                          <a:effectLst/>
                        </a:rPr>
                        <a:t>7605 – Alüminyum tel</a:t>
                      </a:r>
                      <a:endParaRPr lang="tr-TR" sz="1600" b="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326" marR="61989" marT="0" marB="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a:lnSpc>
                          <a:spcPct val="107000"/>
                        </a:lnSpc>
                        <a:spcAft>
                          <a:spcPts val="800"/>
                        </a:spcAft>
                      </a:pPr>
                      <a:r>
                        <a:rPr lang="tr-TR" sz="1600" b="0" cap="none" spc="0" dirty="0">
                          <a:solidFill>
                            <a:schemeClr val="tx1"/>
                          </a:solidFill>
                          <a:effectLst/>
                        </a:rPr>
                        <a:t>Karbondioksit ve </a:t>
                      </a:r>
                      <a:r>
                        <a:rPr lang="tr-TR" sz="1600" b="0" cap="none" spc="0" dirty="0" err="1">
                          <a:solidFill>
                            <a:schemeClr val="tx1"/>
                          </a:solidFill>
                          <a:effectLst/>
                        </a:rPr>
                        <a:t>perflorokarbonlar</a:t>
                      </a:r>
                      <a:endParaRPr lang="tr-TR" sz="16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326" marR="61989" marT="0" marB="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2382370523"/>
                  </a:ext>
                </a:extLst>
              </a:tr>
              <a:tr h="506007">
                <a:tc>
                  <a:txBody>
                    <a:bodyPr/>
                    <a:lstStyle/>
                    <a:p>
                      <a:pPr algn="just">
                        <a:lnSpc>
                          <a:spcPct val="107000"/>
                        </a:lnSpc>
                        <a:spcAft>
                          <a:spcPts val="800"/>
                        </a:spcAft>
                      </a:pPr>
                      <a:r>
                        <a:rPr lang="tr-TR" sz="1600" b="0" cap="none" spc="0">
                          <a:solidFill>
                            <a:schemeClr val="tx1"/>
                          </a:solidFill>
                          <a:effectLst/>
                        </a:rPr>
                        <a:t>7606 - Kalınlığı 0,2 mm'yi geçen alüminyum levhalar, levhalar ve şeritler</a:t>
                      </a:r>
                      <a:endParaRPr lang="tr-TR" sz="1600" b="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0" marR="61989" marT="0" marB="0">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ctr">
                        <a:lnSpc>
                          <a:spcPct val="107000"/>
                        </a:lnSpc>
                        <a:spcAft>
                          <a:spcPts val="800"/>
                        </a:spcAft>
                      </a:pPr>
                      <a:r>
                        <a:rPr lang="tr-TR" sz="1600" b="0" cap="none" spc="0" dirty="0">
                          <a:solidFill>
                            <a:schemeClr val="tx1"/>
                          </a:solidFill>
                          <a:effectLst/>
                        </a:rPr>
                        <a:t>Karbondioksit ve </a:t>
                      </a:r>
                      <a:r>
                        <a:rPr lang="tr-TR" sz="1600" b="0" cap="none" spc="0" dirty="0" err="1">
                          <a:solidFill>
                            <a:schemeClr val="tx1"/>
                          </a:solidFill>
                          <a:effectLst/>
                        </a:rPr>
                        <a:t>perflorokarbonlar</a:t>
                      </a:r>
                      <a:endParaRPr lang="tr-TR" sz="16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0" marR="61989" marT="0" marB="0">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3942247436"/>
                  </a:ext>
                </a:extLst>
              </a:tr>
              <a:tr h="742834">
                <a:tc>
                  <a:txBody>
                    <a:bodyPr/>
                    <a:lstStyle/>
                    <a:p>
                      <a:pPr algn="just">
                        <a:lnSpc>
                          <a:spcPct val="107000"/>
                        </a:lnSpc>
                        <a:spcAft>
                          <a:spcPts val="800"/>
                        </a:spcAft>
                      </a:pPr>
                      <a:r>
                        <a:rPr lang="tr-TR" sz="1600" b="0" cap="none" spc="0">
                          <a:solidFill>
                            <a:schemeClr val="tx1"/>
                          </a:solidFill>
                          <a:effectLst/>
                        </a:rPr>
                        <a:t>7607 - Kalınlığı (herhangi bir arkalık hariç) 0,2 mm'yi geçmeyen alüminyum folyo (baskılı veya arkası kağıt, karton, plastik veya benzeri arka malzemelerle kaplı olsun veya olmasın)</a:t>
                      </a:r>
                      <a:endParaRPr lang="tr-TR" sz="1600" b="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326" marR="61989" marT="0" marB="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a:lnSpc>
                          <a:spcPct val="107000"/>
                        </a:lnSpc>
                        <a:spcAft>
                          <a:spcPts val="800"/>
                        </a:spcAft>
                      </a:pPr>
                      <a:r>
                        <a:rPr lang="tr-TR" sz="1600" b="0" cap="none" spc="0" dirty="0">
                          <a:solidFill>
                            <a:schemeClr val="tx1"/>
                          </a:solidFill>
                          <a:effectLst/>
                        </a:rPr>
                        <a:t>Karbondioksit ve </a:t>
                      </a:r>
                      <a:r>
                        <a:rPr lang="tr-TR" sz="1600" b="0" cap="none" spc="0" dirty="0" err="1">
                          <a:solidFill>
                            <a:schemeClr val="tx1"/>
                          </a:solidFill>
                          <a:effectLst/>
                        </a:rPr>
                        <a:t>perflorokarbonlar</a:t>
                      </a:r>
                      <a:endParaRPr lang="tr-TR" sz="16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326" marR="61989" marT="0" marB="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4252210944"/>
                  </a:ext>
                </a:extLst>
              </a:tr>
              <a:tr h="506007">
                <a:tc>
                  <a:txBody>
                    <a:bodyPr/>
                    <a:lstStyle/>
                    <a:p>
                      <a:pPr algn="just">
                        <a:lnSpc>
                          <a:spcPct val="107000"/>
                        </a:lnSpc>
                        <a:spcAft>
                          <a:spcPts val="800"/>
                        </a:spcAft>
                      </a:pPr>
                      <a:r>
                        <a:rPr lang="tr-TR" sz="1600" b="0" cap="none" spc="0">
                          <a:solidFill>
                            <a:schemeClr val="tx1"/>
                          </a:solidFill>
                          <a:effectLst/>
                        </a:rPr>
                        <a:t>7608 – Alüminyum borular ve borular</a:t>
                      </a:r>
                      <a:endParaRPr lang="tr-TR" sz="1600" b="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0" marR="61989" marT="0" marB="0">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ctr">
                        <a:lnSpc>
                          <a:spcPct val="107000"/>
                        </a:lnSpc>
                        <a:spcAft>
                          <a:spcPts val="800"/>
                        </a:spcAft>
                      </a:pPr>
                      <a:r>
                        <a:rPr lang="tr-TR" sz="1600" b="0" cap="none" spc="0" dirty="0">
                          <a:solidFill>
                            <a:schemeClr val="tx1"/>
                          </a:solidFill>
                          <a:effectLst/>
                        </a:rPr>
                        <a:t>Karbondioksit ve </a:t>
                      </a:r>
                      <a:r>
                        <a:rPr lang="tr-TR" sz="1600" b="0" cap="none" spc="0" dirty="0" err="1">
                          <a:solidFill>
                            <a:schemeClr val="tx1"/>
                          </a:solidFill>
                          <a:effectLst/>
                        </a:rPr>
                        <a:t>perflorokarbonlar</a:t>
                      </a:r>
                      <a:endParaRPr lang="tr-TR" sz="16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0" marR="61989" marT="0" marB="0">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3909726909"/>
                  </a:ext>
                </a:extLst>
              </a:tr>
              <a:tr h="506007">
                <a:tc>
                  <a:txBody>
                    <a:bodyPr/>
                    <a:lstStyle/>
                    <a:p>
                      <a:pPr algn="just">
                        <a:lnSpc>
                          <a:spcPct val="107000"/>
                        </a:lnSpc>
                        <a:spcAft>
                          <a:spcPts val="800"/>
                        </a:spcAft>
                      </a:pPr>
                      <a:r>
                        <a:rPr lang="tr-TR" sz="1600" b="0" cap="none" spc="0">
                          <a:solidFill>
                            <a:schemeClr val="tx1"/>
                          </a:solidFill>
                          <a:effectLst/>
                        </a:rPr>
                        <a:t>7609 00 00 – Alüminyum boru veya boru bağlantı parçaları (örneğin, kaplinler, dirsekler, manşonlar)</a:t>
                      </a:r>
                      <a:endParaRPr lang="tr-TR" sz="1600" b="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326" marR="61989" marT="0" marB="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a:lnSpc>
                          <a:spcPct val="107000"/>
                        </a:lnSpc>
                        <a:spcAft>
                          <a:spcPts val="800"/>
                        </a:spcAft>
                      </a:pPr>
                      <a:r>
                        <a:rPr lang="tr-TR" sz="1600" b="0" cap="none" spc="0" dirty="0">
                          <a:solidFill>
                            <a:schemeClr val="tx1"/>
                          </a:solidFill>
                          <a:effectLst/>
                        </a:rPr>
                        <a:t>Karbondioksit ve </a:t>
                      </a:r>
                      <a:r>
                        <a:rPr lang="tr-TR" sz="1600" b="0" cap="none" spc="0" dirty="0" err="1">
                          <a:solidFill>
                            <a:schemeClr val="tx1"/>
                          </a:solidFill>
                          <a:effectLst/>
                        </a:rPr>
                        <a:t>perflorokarbonlar</a:t>
                      </a:r>
                      <a:endParaRPr lang="tr-TR" sz="1600" b="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326" marR="61989" marT="0" marB="0">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4233365254"/>
                  </a:ext>
                </a:extLst>
              </a:tr>
            </a:tbl>
          </a:graphicData>
        </a:graphic>
      </p:graphicFrame>
      <p:pic>
        <p:nvPicPr>
          <p:cNvPr id="6" name="Resim 5">
            <a:extLst>
              <a:ext uri="{FF2B5EF4-FFF2-40B4-BE49-F238E27FC236}">
                <a16:creationId xmlns:a16="http://schemas.microsoft.com/office/drawing/2014/main" id="{6E30359D-77B5-4374-83F5-BB3F742F41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0" y="113613"/>
            <a:ext cx="1714962" cy="524557"/>
          </a:xfrm>
          <a:prstGeom prst="rect">
            <a:avLst/>
          </a:prstGeom>
        </p:spPr>
      </p:pic>
      <p:pic>
        <p:nvPicPr>
          <p:cNvPr id="7" name="Resim 6">
            <a:extLst>
              <a:ext uri="{FF2B5EF4-FFF2-40B4-BE49-F238E27FC236}">
                <a16:creationId xmlns:a16="http://schemas.microsoft.com/office/drawing/2014/main" id="{5102F68B-459B-4C1A-AD7C-A6D58DB2FA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976" y="-8643"/>
            <a:ext cx="1176024" cy="646813"/>
          </a:xfrm>
          <a:prstGeom prst="rect">
            <a:avLst/>
          </a:prstGeom>
        </p:spPr>
      </p:pic>
    </p:spTree>
    <p:extLst>
      <p:ext uri="{BB962C8B-B14F-4D97-AF65-F5344CB8AC3E}">
        <p14:creationId xmlns:p14="http://schemas.microsoft.com/office/powerpoint/2010/main" val="3000225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6">
            <a:extLst>
              <a:ext uri="{FF2B5EF4-FFF2-40B4-BE49-F238E27FC236}">
                <a16:creationId xmlns:a16="http://schemas.microsoft.com/office/drawing/2014/main" id="{F6333DC4-88F7-4E5F-BE7C-AE6909BEF328}"/>
              </a:ext>
            </a:extLst>
          </p:cNvPr>
          <p:cNvPicPr>
            <a:picLocks noChangeAspect="1"/>
          </p:cNvPicPr>
          <p:nvPr/>
        </p:nvPicPr>
        <p:blipFill rotWithShape="1">
          <a:blip r:embed="rId2">
            <a:alphaModFix amt="35000"/>
          </a:blip>
          <a:srcRect b="25000"/>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7F76C960-22B3-42E4-AE6A-7C7A349F0EA3}"/>
              </a:ext>
            </a:extLst>
          </p:cNvPr>
          <p:cNvSpPr>
            <a:spLocks noGrp="1"/>
          </p:cNvSpPr>
          <p:nvPr>
            <p:ph type="title"/>
          </p:nvPr>
        </p:nvSpPr>
        <p:spPr>
          <a:xfrm>
            <a:off x="838200" y="365125"/>
            <a:ext cx="10515600" cy="1325563"/>
          </a:xfrm>
        </p:spPr>
        <p:txBody>
          <a:bodyPr>
            <a:normAutofit/>
          </a:bodyPr>
          <a:lstStyle/>
          <a:p>
            <a:r>
              <a:rPr lang="tr-TR">
                <a:solidFill>
                  <a:srgbClr val="FFFFFF"/>
                </a:solidFill>
              </a:rPr>
              <a:t>CBAM Nasıl İşleyecek ?</a:t>
            </a:r>
          </a:p>
        </p:txBody>
      </p:sp>
      <p:sp>
        <p:nvSpPr>
          <p:cNvPr id="4" name="Alt Bilgi Yer Tutucusu 3">
            <a:extLst>
              <a:ext uri="{FF2B5EF4-FFF2-40B4-BE49-F238E27FC236}">
                <a16:creationId xmlns:a16="http://schemas.microsoft.com/office/drawing/2014/main" id="{92348B94-F875-4E4C-8022-6D1567CE29F1}"/>
              </a:ext>
            </a:extLst>
          </p:cNvPr>
          <p:cNvSpPr>
            <a:spLocks noGrp="1"/>
          </p:cNvSpPr>
          <p:nvPr>
            <p:ph type="ftr" sz="quarter" idx="11"/>
          </p:nvPr>
        </p:nvSpPr>
        <p:spPr>
          <a:xfrm>
            <a:off x="4038600" y="6356350"/>
            <a:ext cx="4114800" cy="365125"/>
          </a:xfrm>
        </p:spPr>
        <p:txBody>
          <a:bodyPr>
            <a:normAutofit/>
          </a:bodyPr>
          <a:lstStyle/>
          <a:p>
            <a:pPr>
              <a:spcAft>
                <a:spcPts val="600"/>
              </a:spcAft>
            </a:pPr>
            <a:r>
              <a:rPr lang="tr-TR" sz="1200">
                <a:solidFill>
                  <a:srgbClr val="FFFFFF"/>
                </a:solidFill>
              </a:rPr>
              <a:t>www.qsi.com.tr</a:t>
            </a:r>
          </a:p>
        </p:txBody>
      </p:sp>
      <p:graphicFrame>
        <p:nvGraphicFramePr>
          <p:cNvPr id="17" name="İçerik Yer Tutucusu 2">
            <a:extLst>
              <a:ext uri="{FF2B5EF4-FFF2-40B4-BE49-F238E27FC236}">
                <a16:creationId xmlns:a16="http://schemas.microsoft.com/office/drawing/2014/main" id="{F438F425-0173-43D6-854F-05B49023A34F}"/>
              </a:ext>
            </a:extLst>
          </p:cNvPr>
          <p:cNvGraphicFramePr>
            <a:graphicFrameLocks noGrp="1"/>
          </p:cNvGraphicFramePr>
          <p:nvPr>
            <p:ph idx="1"/>
            <p:extLst>
              <p:ext uri="{D42A27DB-BD31-4B8C-83A1-F6EECF244321}">
                <p14:modId xmlns:p14="http://schemas.microsoft.com/office/powerpoint/2010/main" val="95128967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Resim 6">
            <a:extLst>
              <a:ext uri="{FF2B5EF4-FFF2-40B4-BE49-F238E27FC236}">
                <a16:creationId xmlns:a16="http://schemas.microsoft.com/office/drawing/2014/main" id="{128F5F3B-2484-409D-9CDC-EAAD6F3A03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8" name="Resim 7">
            <a:extLst>
              <a:ext uri="{FF2B5EF4-FFF2-40B4-BE49-F238E27FC236}">
                <a16:creationId xmlns:a16="http://schemas.microsoft.com/office/drawing/2014/main" id="{28193E44-B740-4E9E-AE60-EED4CE648F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333349309"/>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5E82844-6E49-496F-B44B-AEAA92EDBBBC}"/>
              </a:ext>
            </a:extLst>
          </p:cNvPr>
          <p:cNvPicPr>
            <a:picLocks noChangeAspect="1"/>
          </p:cNvPicPr>
          <p:nvPr/>
        </p:nvPicPr>
        <p:blipFill rotWithShape="1">
          <a:blip r:embed="rId3">
            <a:alphaModFix amt="35000"/>
          </a:blip>
          <a:srcRect t="16045"/>
          <a:stretch/>
        </p:blipFill>
        <p:spPr>
          <a:xfrm>
            <a:off x="20" y="10"/>
            <a:ext cx="12191980" cy="6857990"/>
          </a:xfrm>
          <a:prstGeom prst="rect">
            <a:avLst/>
          </a:prstGeom>
        </p:spPr>
      </p:pic>
      <p:sp>
        <p:nvSpPr>
          <p:cNvPr id="2" name="Başlık 1">
            <a:extLst>
              <a:ext uri="{FF2B5EF4-FFF2-40B4-BE49-F238E27FC236}">
                <a16:creationId xmlns:a16="http://schemas.microsoft.com/office/drawing/2014/main" id="{F119FAD0-9AF0-4149-8D4D-899B33B277EC}"/>
              </a:ext>
            </a:extLst>
          </p:cNvPr>
          <p:cNvSpPr>
            <a:spLocks noGrp="1"/>
          </p:cNvSpPr>
          <p:nvPr>
            <p:ph type="title"/>
          </p:nvPr>
        </p:nvSpPr>
        <p:spPr>
          <a:xfrm>
            <a:off x="1924302" y="183244"/>
            <a:ext cx="10515600" cy="965162"/>
          </a:xfrm>
        </p:spPr>
        <p:txBody>
          <a:bodyPr>
            <a:normAutofit/>
          </a:bodyPr>
          <a:lstStyle/>
          <a:p>
            <a:r>
              <a:rPr lang="tr-TR" dirty="0">
                <a:solidFill>
                  <a:srgbClr val="FFFFFF"/>
                </a:solidFill>
              </a:rPr>
              <a:t>Geçiş Aşaması</a:t>
            </a:r>
          </a:p>
        </p:txBody>
      </p:sp>
      <p:sp>
        <p:nvSpPr>
          <p:cNvPr id="4" name="Alt Bilgi Yer Tutucusu 3">
            <a:extLst>
              <a:ext uri="{FF2B5EF4-FFF2-40B4-BE49-F238E27FC236}">
                <a16:creationId xmlns:a16="http://schemas.microsoft.com/office/drawing/2014/main" id="{26974E57-419B-4C81-AC26-CAC232CF7761}"/>
              </a:ext>
            </a:extLst>
          </p:cNvPr>
          <p:cNvSpPr>
            <a:spLocks noGrp="1"/>
          </p:cNvSpPr>
          <p:nvPr>
            <p:ph type="ftr" sz="quarter" idx="11"/>
          </p:nvPr>
        </p:nvSpPr>
        <p:spPr>
          <a:xfrm>
            <a:off x="4038600" y="6356350"/>
            <a:ext cx="4114800" cy="365125"/>
          </a:xfrm>
        </p:spPr>
        <p:txBody>
          <a:bodyPr>
            <a:normAutofit/>
          </a:bodyPr>
          <a:lstStyle/>
          <a:p>
            <a:pPr>
              <a:spcAft>
                <a:spcPts val="600"/>
              </a:spcAft>
            </a:pPr>
            <a:r>
              <a:rPr lang="tr-TR" sz="1200">
                <a:solidFill>
                  <a:srgbClr val="FFFFFF"/>
                </a:solidFill>
              </a:rPr>
              <a:t>www.qsi.com.tr</a:t>
            </a:r>
          </a:p>
        </p:txBody>
      </p:sp>
      <p:graphicFrame>
        <p:nvGraphicFramePr>
          <p:cNvPr id="6" name="İçerik Yer Tutucusu 2">
            <a:extLst>
              <a:ext uri="{FF2B5EF4-FFF2-40B4-BE49-F238E27FC236}">
                <a16:creationId xmlns:a16="http://schemas.microsoft.com/office/drawing/2014/main" id="{93152770-48E1-4178-A7F2-3B7FF1B01D50}"/>
              </a:ext>
            </a:extLst>
          </p:cNvPr>
          <p:cNvGraphicFramePr>
            <a:graphicFrameLocks noGrp="1"/>
          </p:cNvGraphicFramePr>
          <p:nvPr>
            <p:ph idx="1"/>
            <p:extLst>
              <p:ext uri="{D42A27DB-BD31-4B8C-83A1-F6EECF244321}">
                <p14:modId xmlns:p14="http://schemas.microsoft.com/office/powerpoint/2010/main" val="1841610528"/>
              </p:ext>
            </p:extLst>
          </p:nvPr>
        </p:nvGraphicFramePr>
        <p:xfrm>
          <a:off x="838200" y="1331639"/>
          <a:ext cx="10515600" cy="46172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Resim 7">
            <a:extLst>
              <a:ext uri="{FF2B5EF4-FFF2-40B4-BE49-F238E27FC236}">
                <a16:creationId xmlns:a16="http://schemas.microsoft.com/office/drawing/2014/main" id="{D452C79E-D499-4184-B3B7-07B3333816F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9" name="Resim 8">
            <a:extLst>
              <a:ext uri="{FF2B5EF4-FFF2-40B4-BE49-F238E27FC236}">
                <a16:creationId xmlns:a16="http://schemas.microsoft.com/office/drawing/2014/main" id="{18A78A04-AE85-4DDE-BEDF-3B09926492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545027362"/>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814C3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02468264-F3F0-42EF-8241-07B75F1BE5E3}"/>
              </a:ext>
            </a:extLst>
          </p:cNvPr>
          <p:cNvSpPr>
            <a:spLocks noGrp="1"/>
          </p:cNvSpPr>
          <p:nvPr>
            <p:ph type="title"/>
          </p:nvPr>
        </p:nvSpPr>
        <p:spPr>
          <a:xfrm>
            <a:off x="524256" y="491260"/>
            <a:ext cx="6594189" cy="1625210"/>
          </a:xfrm>
        </p:spPr>
        <p:txBody>
          <a:bodyPr>
            <a:normAutofit/>
          </a:bodyPr>
          <a:lstStyle/>
          <a:p>
            <a:r>
              <a:rPr lang="tr-TR">
                <a:solidFill>
                  <a:srgbClr val="FFFFFF"/>
                </a:solidFill>
              </a:rPr>
              <a:t>Uygulama Aşaması</a:t>
            </a:r>
          </a:p>
        </p:txBody>
      </p:sp>
      <p:sp>
        <p:nvSpPr>
          <p:cNvPr id="4" name="Alt Bilgi Yer Tutucusu 3">
            <a:extLst>
              <a:ext uri="{FF2B5EF4-FFF2-40B4-BE49-F238E27FC236}">
                <a16:creationId xmlns:a16="http://schemas.microsoft.com/office/drawing/2014/main" id="{14C689B9-7776-477B-AE1A-9914DAA84CFF}"/>
              </a:ext>
            </a:extLst>
          </p:cNvPr>
          <p:cNvSpPr>
            <a:spLocks noGrp="1"/>
          </p:cNvSpPr>
          <p:nvPr>
            <p:ph type="ftr" sz="quarter" idx="11"/>
          </p:nvPr>
        </p:nvSpPr>
        <p:spPr>
          <a:xfrm>
            <a:off x="524256" y="6535157"/>
            <a:ext cx="6594189" cy="274320"/>
          </a:xfrm>
        </p:spPr>
        <p:txBody>
          <a:bodyPr>
            <a:normAutofit/>
          </a:bodyPr>
          <a:lstStyle/>
          <a:p>
            <a:pPr algn="l">
              <a:spcAft>
                <a:spcPts val="600"/>
              </a:spcAft>
            </a:pPr>
            <a:r>
              <a:rPr lang="tr-TR" sz="1050">
                <a:solidFill>
                  <a:schemeClr val="tx1">
                    <a:lumMod val="50000"/>
                    <a:lumOff val="50000"/>
                  </a:schemeClr>
                </a:solidFill>
              </a:rPr>
              <a:t>www.qsi.com.tr</a:t>
            </a:r>
          </a:p>
        </p:txBody>
      </p:sp>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DF411FC2-483D-41B6-AE50-6049FCE7E08F}"/>
              </a:ext>
            </a:extLst>
          </p:cNvPr>
          <p:cNvSpPr>
            <a:spLocks noGrp="1"/>
          </p:cNvSpPr>
          <p:nvPr>
            <p:ph idx="1"/>
          </p:nvPr>
        </p:nvSpPr>
        <p:spPr>
          <a:xfrm>
            <a:off x="7678757" y="491260"/>
            <a:ext cx="4185696" cy="6043897"/>
          </a:xfrm>
        </p:spPr>
        <p:txBody>
          <a:bodyPr anchor="ctr">
            <a:normAutofit/>
          </a:bodyPr>
          <a:lstStyle/>
          <a:p>
            <a:pPr marL="0" indent="0">
              <a:buNone/>
            </a:pPr>
            <a:r>
              <a:rPr lang="tr-TR" sz="2400" dirty="0">
                <a:solidFill>
                  <a:srgbClr val="FFFFFF"/>
                </a:solidFill>
                <a:latin typeface="Calibri" panose="020F0502020204030204" pitchFamily="34" charset="0"/>
              </a:rPr>
              <a:t>1 Ocak 2026 tarihi itibariyle ithalatçılar, </a:t>
            </a:r>
            <a:r>
              <a:rPr lang="tr-TR" sz="2400" b="1" dirty="0">
                <a:solidFill>
                  <a:schemeClr val="accent6">
                    <a:lumMod val="60000"/>
                    <a:lumOff val="40000"/>
                  </a:schemeClr>
                </a:solidFill>
                <a:latin typeface="Calibri" panose="020F0502020204030204" pitchFamily="34" charset="0"/>
              </a:rPr>
              <a:t>(üretim esnasında açığa çıkan sera gazı emisyonuna (Kapsam 1) </a:t>
            </a:r>
            <a:r>
              <a:rPr lang="tr-TR" sz="2400" b="0" dirty="0">
                <a:solidFill>
                  <a:srgbClr val="FFFFFF"/>
                </a:solidFill>
                <a:latin typeface="Calibri" panose="020F0502020204030204" pitchFamily="34" charset="0"/>
              </a:rPr>
              <a:t>ilişkin </a:t>
            </a:r>
            <a:r>
              <a:rPr lang="tr-TR" sz="2400" b="1" dirty="0">
                <a:solidFill>
                  <a:srgbClr val="FF3300"/>
                </a:solidFill>
                <a:latin typeface="Calibri" panose="020F0502020204030204" pitchFamily="34" charset="0"/>
              </a:rPr>
              <a:t>doğrulanmış</a:t>
            </a:r>
            <a:r>
              <a:rPr lang="tr-TR" sz="2400" b="0" dirty="0">
                <a:solidFill>
                  <a:srgbClr val="FFFFFF"/>
                </a:solidFill>
                <a:latin typeface="Calibri" panose="020F0502020204030204" pitchFamily="34" charset="0"/>
              </a:rPr>
              <a:t> emisyon miktarına eşdeğer miktarda </a:t>
            </a:r>
            <a:r>
              <a:rPr lang="tr-TR" sz="2400" b="1" dirty="0">
                <a:solidFill>
                  <a:schemeClr val="accent4">
                    <a:lumMod val="60000"/>
                    <a:lumOff val="40000"/>
                  </a:schemeClr>
                </a:solidFill>
                <a:latin typeface="Calibri" panose="020F0502020204030204" pitchFamily="34" charset="0"/>
              </a:rPr>
              <a:t>SKDM Sertifikasını </a:t>
            </a:r>
            <a:r>
              <a:rPr lang="tr-TR" sz="2400" b="0" dirty="0">
                <a:solidFill>
                  <a:srgbClr val="FFFFFF"/>
                </a:solidFill>
                <a:latin typeface="Calibri" panose="020F0502020204030204" pitchFamily="34" charset="0"/>
              </a:rPr>
              <a:t>ibraz etmeleri gerekecektir. </a:t>
            </a:r>
            <a:r>
              <a:rPr lang="tr-TR" sz="2400" b="0" dirty="0">
                <a:solidFill>
                  <a:srgbClr val="FFFFFF"/>
                </a:solidFill>
                <a:latin typeface="Arial" panose="020B0604020202020204" pitchFamily="34" charset="0"/>
              </a:rPr>
              <a:t> </a:t>
            </a:r>
          </a:p>
          <a:p>
            <a:pPr marL="0" indent="0">
              <a:buNone/>
            </a:pPr>
            <a:endParaRPr lang="tr-TR" sz="2400" b="1" u="sng" dirty="0">
              <a:solidFill>
                <a:srgbClr val="FFFF00"/>
              </a:solidFill>
              <a:latin typeface="Calibri" panose="020F0502020204030204" pitchFamily="34" charset="0"/>
            </a:endParaRPr>
          </a:p>
          <a:p>
            <a:pPr marL="0" indent="0">
              <a:buNone/>
            </a:pPr>
            <a:endParaRPr lang="tr-TR" sz="2400" b="1" u="sng" dirty="0">
              <a:solidFill>
                <a:srgbClr val="FFFF00"/>
              </a:solidFill>
              <a:latin typeface="Calibri" panose="020F0502020204030204" pitchFamily="34" charset="0"/>
            </a:endParaRPr>
          </a:p>
          <a:p>
            <a:pPr marL="0" indent="0">
              <a:buNone/>
            </a:pPr>
            <a:r>
              <a:rPr lang="tr-TR" sz="2400" b="1" u="sng" dirty="0">
                <a:solidFill>
                  <a:srgbClr val="FFFF00"/>
                </a:solidFill>
                <a:latin typeface="Calibri" panose="020F0502020204030204" pitchFamily="34" charset="0"/>
              </a:rPr>
              <a:t>Geçiş dönemi sonundaki Komisyon raporu çerçevesinde sektörler ve emisyon kapsamı genişleyebilir. </a:t>
            </a:r>
            <a:endParaRPr lang="tr-TR" sz="2400" b="1" u="sng" dirty="0">
              <a:solidFill>
                <a:srgbClr val="FFFF00"/>
              </a:solidFill>
            </a:endParaRPr>
          </a:p>
        </p:txBody>
      </p:sp>
      <p:pic>
        <p:nvPicPr>
          <p:cNvPr id="1026" name="Picture 2" descr="Greenhouse Gas Inventory and Carbon Accounting">
            <a:extLst>
              <a:ext uri="{FF2B5EF4-FFF2-40B4-BE49-F238E27FC236}">
                <a16:creationId xmlns:a16="http://schemas.microsoft.com/office/drawing/2014/main" id="{60873DFE-B656-4A76-8FB0-29C07C7052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730" y="2285998"/>
            <a:ext cx="7058307" cy="3970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544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5" name="Freeform: Shape 74">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solidFill>
              <a:effectLst/>
              <a:uLnTx/>
              <a:uFillTx/>
              <a:latin typeface="Calibri"/>
              <a:ea typeface="+mn-ea"/>
              <a:cs typeface="+mn-cs"/>
            </a:endParaRPr>
          </a:p>
        </p:txBody>
      </p:sp>
      <p:sp>
        <p:nvSpPr>
          <p:cNvPr id="2" name="Başlık 1">
            <a:extLst>
              <a:ext uri="{FF2B5EF4-FFF2-40B4-BE49-F238E27FC236}">
                <a16:creationId xmlns:a16="http://schemas.microsoft.com/office/drawing/2014/main" id="{60E5F26B-F424-4643-B025-67BEC8B4848E}"/>
              </a:ext>
            </a:extLst>
          </p:cNvPr>
          <p:cNvSpPr>
            <a:spLocks noGrp="1"/>
          </p:cNvSpPr>
          <p:nvPr>
            <p:ph type="title"/>
          </p:nvPr>
        </p:nvSpPr>
        <p:spPr>
          <a:xfrm>
            <a:off x="451607" y="2771502"/>
            <a:ext cx="4463623" cy="1314996"/>
          </a:xfrm>
        </p:spPr>
        <p:txBody>
          <a:bodyPr anchor="b">
            <a:normAutofit/>
          </a:bodyPr>
          <a:lstStyle/>
          <a:p>
            <a:r>
              <a:rPr lang="tr-TR" dirty="0">
                <a:solidFill>
                  <a:schemeClr val="bg1"/>
                </a:solidFill>
              </a:rPr>
              <a:t>Sürdürülebilirlik Bileşenleri</a:t>
            </a:r>
          </a:p>
        </p:txBody>
      </p:sp>
      <p:sp>
        <p:nvSpPr>
          <p:cNvPr id="77" name="Freeform: Shape 76">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Freeform: Shape 78">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Freeform: Shape 80">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B9BD5"/>
              </a:solidFill>
              <a:effectLst/>
              <a:uLnTx/>
              <a:uFillTx/>
              <a:latin typeface="Calibri"/>
              <a:ea typeface="+mn-ea"/>
              <a:cs typeface="+mn-cs"/>
            </a:endParaRPr>
          </a:p>
        </p:txBody>
      </p:sp>
      <p:sp>
        <p:nvSpPr>
          <p:cNvPr id="83" name="Freeform: Shape 82">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5" name="Freeform: Shape 84">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7410" name="Picture 2" descr="sürdürülebilirlik">
            <a:extLst>
              <a:ext uri="{FF2B5EF4-FFF2-40B4-BE49-F238E27FC236}">
                <a16:creationId xmlns:a16="http://schemas.microsoft.com/office/drawing/2014/main" id="{5C13C27E-6B4F-4BA4-8C45-BA5A408F65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3"/>
          <a:stretch/>
        </p:blipFill>
        <p:spPr bwMode="auto">
          <a:xfrm>
            <a:off x="5534664" y="292656"/>
            <a:ext cx="6300692" cy="6300692"/>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a:noFill/>
          <a:extLst>
            <a:ext uri="{909E8E84-426E-40DD-AFC4-6F175D3DCCD1}">
              <a14:hiddenFill xmlns:a14="http://schemas.microsoft.com/office/drawing/2010/main">
                <a:solidFill>
                  <a:srgbClr val="FFFFFF"/>
                </a:solidFill>
              </a14:hiddenFill>
            </a:ext>
          </a:extLst>
        </p:spPr>
      </p:pic>
      <p:sp>
        <p:nvSpPr>
          <p:cNvPr id="4" name="Alt Bilgi Yer Tutucusu 3">
            <a:extLst>
              <a:ext uri="{FF2B5EF4-FFF2-40B4-BE49-F238E27FC236}">
                <a16:creationId xmlns:a16="http://schemas.microsoft.com/office/drawing/2014/main" id="{F6F1F5C9-6C8C-4A72-8A08-ADF9C022783B}"/>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1200" b="0" i="0" u="none" strike="noStrike" kern="1200" cap="none" spc="0" normalizeH="0" baseline="0" noProof="0">
                <a:ln>
                  <a:noFill/>
                </a:ln>
                <a:solidFill>
                  <a:prstClr val="white"/>
                </a:solidFill>
                <a:effectLst/>
                <a:uLnTx/>
                <a:uFillTx/>
                <a:latin typeface="Calibri"/>
                <a:ea typeface="+mn-ea"/>
                <a:cs typeface="+mn-cs"/>
              </a:rPr>
              <a:t>www.qsi.com.tr</a:t>
            </a:r>
          </a:p>
        </p:txBody>
      </p:sp>
      <p:sp>
        <p:nvSpPr>
          <p:cNvPr id="5" name="Slayt Numarası Yer Tutucusu 4">
            <a:extLst>
              <a:ext uri="{FF2B5EF4-FFF2-40B4-BE49-F238E27FC236}">
                <a16:creationId xmlns:a16="http://schemas.microsoft.com/office/drawing/2014/main" id="{A7DD36A5-660D-4B87-9816-75F8C2CDE465}"/>
              </a:ext>
            </a:extLst>
          </p:cNvPr>
          <p:cNvSpPr>
            <a:spLocks noGrp="1"/>
          </p:cNvSpPr>
          <p:nvPr>
            <p:ph type="sldNum" sz="quarter" idx="12"/>
          </p:nvPr>
        </p:nvSpPr>
        <p:spPr>
          <a:xfrm>
            <a:off x="8610600" y="6356350"/>
            <a:ext cx="27432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F5B207CF-7D58-4FF4-9836-E4F6C3645CBE}" type="slidenum">
              <a:rPr kumimoji="0" lang="tr-TR" sz="1400" b="0" i="0" u="none" strike="noStrike" kern="1200" cap="none" spc="0" normalizeH="0" baseline="0" noProof="0">
                <a:ln>
                  <a:noFill/>
                </a:ln>
                <a:solidFill>
                  <a:srgbClr val="1B1B1B"/>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6</a:t>
            </a:fld>
            <a:endParaRPr kumimoji="0" lang="tr-TR" sz="1400" b="0" i="0" u="none" strike="noStrike" kern="1200" cap="none" spc="0" normalizeH="0" baseline="0" noProof="0">
              <a:ln>
                <a:noFill/>
              </a:ln>
              <a:solidFill>
                <a:srgbClr val="1B1B1B"/>
              </a:solidFill>
              <a:effectLst/>
              <a:uLnTx/>
              <a:uFillTx/>
              <a:latin typeface="Calibri"/>
              <a:ea typeface="+mn-ea"/>
              <a:cs typeface="+mn-cs"/>
            </a:endParaRPr>
          </a:p>
        </p:txBody>
      </p:sp>
      <p:grpSp>
        <p:nvGrpSpPr>
          <p:cNvPr id="87"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88" name="Freeform: Shape 87">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Freeform: Shape 88">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Freeform: Shape 89">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Freeform: Shape 90">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Freeform: Shape 91">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Resim 18">
            <a:extLst>
              <a:ext uri="{FF2B5EF4-FFF2-40B4-BE49-F238E27FC236}">
                <a16:creationId xmlns:a16="http://schemas.microsoft.com/office/drawing/2014/main" id="{B0BE2269-C624-4B46-BA0B-D75FCE04F4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37" y="6267341"/>
            <a:ext cx="1714962" cy="524557"/>
          </a:xfrm>
          <a:prstGeom prst="rect">
            <a:avLst/>
          </a:prstGeom>
        </p:spPr>
      </p:pic>
      <p:pic>
        <p:nvPicPr>
          <p:cNvPr id="20" name="Resim 19">
            <a:extLst>
              <a:ext uri="{FF2B5EF4-FFF2-40B4-BE49-F238E27FC236}">
                <a16:creationId xmlns:a16="http://schemas.microsoft.com/office/drawing/2014/main" id="{42A32085-9BC5-498B-B2E9-111B326E61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3033" y="6201644"/>
            <a:ext cx="1176024" cy="646813"/>
          </a:xfrm>
          <a:prstGeom prst="rect">
            <a:avLst/>
          </a:prstGeom>
        </p:spPr>
      </p:pic>
    </p:spTree>
    <p:extLst>
      <p:ext uri="{BB962C8B-B14F-4D97-AF65-F5344CB8AC3E}">
        <p14:creationId xmlns:p14="http://schemas.microsoft.com/office/powerpoint/2010/main" val="10946252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B4A7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2A3AD2F5-A2BC-4D52-80B2-CC46939C03C0}"/>
              </a:ext>
            </a:extLst>
          </p:cNvPr>
          <p:cNvSpPr>
            <a:spLocks noGrp="1"/>
          </p:cNvSpPr>
          <p:nvPr>
            <p:ph type="title"/>
          </p:nvPr>
        </p:nvSpPr>
        <p:spPr>
          <a:xfrm>
            <a:off x="524256" y="491260"/>
            <a:ext cx="6594189" cy="1625210"/>
          </a:xfrm>
        </p:spPr>
        <p:txBody>
          <a:bodyPr>
            <a:normAutofit fontScale="90000"/>
          </a:bodyPr>
          <a:lstStyle/>
          <a:p>
            <a:r>
              <a:rPr lang="tr-TR" dirty="0">
                <a:solidFill>
                  <a:srgbClr val="FFFFFF"/>
                </a:solidFill>
              </a:rPr>
              <a:t>CBAM Karbon Doğrulamasını Kim Yapacak ?</a:t>
            </a:r>
          </a:p>
        </p:txBody>
      </p:sp>
      <p:pic>
        <p:nvPicPr>
          <p:cNvPr id="17410" name="Picture 2" descr="Employment Verification – Welcome to the City of Fort Worth">
            <a:extLst>
              <a:ext uri="{FF2B5EF4-FFF2-40B4-BE49-F238E27FC236}">
                <a16:creationId xmlns:a16="http://schemas.microsoft.com/office/drawing/2014/main" id="{60EAA76C-FA77-461D-A791-653080A39D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59" r="10246" b="-1"/>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4" name="Alt Bilgi Yer Tutucusu 3">
            <a:extLst>
              <a:ext uri="{FF2B5EF4-FFF2-40B4-BE49-F238E27FC236}">
                <a16:creationId xmlns:a16="http://schemas.microsoft.com/office/drawing/2014/main" id="{1BEA0C18-4311-46D2-B0C2-E380CDB06BA4}"/>
              </a:ext>
            </a:extLst>
          </p:cNvPr>
          <p:cNvSpPr>
            <a:spLocks noGrp="1"/>
          </p:cNvSpPr>
          <p:nvPr>
            <p:ph type="ftr" sz="quarter" idx="11"/>
          </p:nvPr>
        </p:nvSpPr>
        <p:spPr>
          <a:xfrm>
            <a:off x="524256" y="6535157"/>
            <a:ext cx="6594189" cy="274320"/>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tr-TR" sz="1050" b="0" i="0" u="none" strike="noStrike" kern="1200" cap="none" spc="0" normalizeH="0" baseline="0" noProof="0">
                <a:ln>
                  <a:noFill/>
                </a:ln>
                <a:solidFill>
                  <a:prstClr val="black">
                    <a:lumMod val="50000"/>
                    <a:lumOff val="50000"/>
                  </a:prstClr>
                </a:solidFill>
                <a:effectLst/>
                <a:uLnTx/>
                <a:uFillTx/>
                <a:latin typeface="Calibri"/>
                <a:ea typeface="+mn-ea"/>
                <a:cs typeface="+mn-cs"/>
              </a:rPr>
              <a:t>www.qsi.com.tr</a:t>
            </a:r>
          </a:p>
        </p:txBody>
      </p:sp>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6029967F-CF1C-4B1B-B8E8-24A43C5DCBC3}"/>
              </a:ext>
            </a:extLst>
          </p:cNvPr>
          <p:cNvSpPr>
            <a:spLocks noGrp="1"/>
          </p:cNvSpPr>
          <p:nvPr>
            <p:ph idx="1"/>
          </p:nvPr>
        </p:nvSpPr>
        <p:spPr>
          <a:xfrm>
            <a:off x="7582563" y="321732"/>
            <a:ext cx="4085181" cy="6012967"/>
          </a:xfrm>
        </p:spPr>
        <p:txBody>
          <a:bodyPr anchor="ctr">
            <a:normAutofit/>
          </a:bodyPr>
          <a:lstStyle/>
          <a:p>
            <a:r>
              <a:rPr lang="tr-TR" sz="3200" dirty="0">
                <a:solidFill>
                  <a:srgbClr val="FFFFFF"/>
                </a:solidFill>
              </a:rPr>
              <a:t>Doğrulama İşlemleri </a:t>
            </a:r>
            <a:r>
              <a:rPr lang="tr-TR" sz="3200" b="1" dirty="0">
                <a:solidFill>
                  <a:srgbClr val="FFFF00"/>
                </a:solidFill>
              </a:rPr>
              <a:t>Akredite Kuruluşlarca Yapılacak</a:t>
            </a:r>
          </a:p>
          <a:p>
            <a:r>
              <a:rPr lang="tr-TR" sz="3200" dirty="0">
                <a:solidFill>
                  <a:srgbClr val="FFFFFF"/>
                </a:solidFill>
              </a:rPr>
              <a:t>(AB) 2018/2067 Sayılı Ab Emisyon Ticaret Sistemi – EU ETS uyarınca akredite edilmiş kuruluşlar bu kapsama dahil edilecek.</a:t>
            </a:r>
          </a:p>
        </p:txBody>
      </p:sp>
    </p:spTree>
    <p:extLst>
      <p:ext uri="{BB962C8B-B14F-4D97-AF65-F5344CB8AC3E}">
        <p14:creationId xmlns:p14="http://schemas.microsoft.com/office/powerpoint/2010/main" val="6947792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F6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596FAACD-3F0C-48EB-8A86-530E0360D608}"/>
              </a:ext>
            </a:extLst>
          </p:cNvPr>
          <p:cNvSpPr>
            <a:spLocks noGrp="1"/>
          </p:cNvSpPr>
          <p:nvPr>
            <p:ph type="title"/>
          </p:nvPr>
        </p:nvSpPr>
        <p:spPr>
          <a:xfrm>
            <a:off x="524256" y="516804"/>
            <a:ext cx="6594189" cy="1625210"/>
          </a:xfrm>
        </p:spPr>
        <p:txBody>
          <a:bodyPr>
            <a:normAutofit/>
          </a:bodyPr>
          <a:lstStyle/>
          <a:p>
            <a:r>
              <a:rPr lang="tr-TR">
                <a:solidFill>
                  <a:srgbClr val="FFFFFF"/>
                </a:solidFill>
              </a:rPr>
              <a:t>Döngüsel Ekonomi Eylem Planı</a:t>
            </a:r>
          </a:p>
        </p:txBody>
      </p:sp>
      <p:sp>
        <p:nvSpPr>
          <p:cNvPr id="73" name="Rectangle 72">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lt Bilgi Yer Tutucusu 3">
            <a:extLst>
              <a:ext uri="{FF2B5EF4-FFF2-40B4-BE49-F238E27FC236}">
                <a16:creationId xmlns:a16="http://schemas.microsoft.com/office/drawing/2014/main" id="{C97ACDA4-EE45-4BAD-8E33-54A98DE8EED1}"/>
              </a:ext>
            </a:extLst>
          </p:cNvPr>
          <p:cNvSpPr>
            <a:spLocks noGrp="1"/>
          </p:cNvSpPr>
          <p:nvPr>
            <p:ph type="ftr" sz="quarter" idx="11"/>
          </p:nvPr>
        </p:nvSpPr>
        <p:spPr>
          <a:xfrm>
            <a:off x="524256" y="6535157"/>
            <a:ext cx="6594189" cy="274320"/>
          </a:xfrm>
        </p:spPr>
        <p:txBody>
          <a:bodyPr>
            <a:normAutofit/>
          </a:bodyPr>
          <a:lstStyle/>
          <a:p>
            <a:pPr algn="l">
              <a:spcAft>
                <a:spcPts val="600"/>
              </a:spcAft>
            </a:pPr>
            <a:r>
              <a:rPr lang="tr-TR" sz="1050">
                <a:solidFill>
                  <a:schemeClr val="tx1">
                    <a:lumMod val="50000"/>
                    <a:lumOff val="50000"/>
                  </a:schemeClr>
                </a:solidFill>
              </a:rPr>
              <a:t>www.qsi.com.tr</a:t>
            </a:r>
          </a:p>
        </p:txBody>
      </p:sp>
      <p:sp>
        <p:nvSpPr>
          <p:cNvPr id="75"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D390F8DC-06F4-46E0-9ED4-0AF09FC4E367}"/>
              </a:ext>
            </a:extLst>
          </p:cNvPr>
          <p:cNvSpPr>
            <a:spLocks noGrp="1"/>
          </p:cNvSpPr>
          <p:nvPr>
            <p:ph idx="1"/>
          </p:nvPr>
        </p:nvSpPr>
        <p:spPr>
          <a:xfrm>
            <a:off x="7527203" y="516804"/>
            <a:ext cx="4335613" cy="5839929"/>
          </a:xfrm>
        </p:spPr>
        <p:txBody>
          <a:bodyPr anchor="ctr">
            <a:normAutofit/>
          </a:bodyPr>
          <a:lstStyle/>
          <a:p>
            <a:pPr marL="0" indent="0">
              <a:buNone/>
            </a:pPr>
            <a:r>
              <a:rPr lang="tr-TR" sz="3200" b="0" i="0" dirty="0">
                <a:solidFill>
                  <a:srgbClr val="FFFFFF"/>
                </a:solidFill>
                <a:effectLst/>
                <a:latin typeface="Titillium Web" panose="020B0604020202020204" pitchFamily="2" charset="-94"/>
              </a:rPr>
              <a:t>‘Al-Yap-Tüket-At’ şekline dayalı doğrusal ekonomi modeline bir alternatif olarak karşımıza çıkan döngüsel ekonomi </a:t>
            </a:r>
            <a:r>
              <a:rPr lang="tr-TR" sz="3200" b="0" i="0" dirty="0">
                <a:solidFill>
                  <a:schemeClr val="accent2">
                    <a:lumMod val="60000"/>
                    <a:lumOff val="40000"/>
                  </a:schemeClr>
                </a:solidFill>
                <a:effectLst/>
                <a:latin typeface="Titillium Web" panose="020B0604020202020204" pitchFamily="2" charset="-94"/>
              </a:rPr>
              <a:t>atık yönetiminin yanı sıra verimli ve etkin kaynak kullanımı ve yönetimini </a:t>
            </a:r>
            <a:r>
              <a:rPr lang="tr-TR" sz="3200" b="0" i="0" dirty="0">
                <a:solidFill>
                  <a:srgbClr val="FFFFFF"/>
                </a:solidFill>
                <a:effectLst/>
                <a:latin typeface="Titillium Web" panose="020B0604020202020204" pitchFamily="2" charset="-94"/>
              </a:rPr>
              <a:t>ifade ediyor. </a:t>
            </a:r>
          </a:p>
          <a:p>
            <a:pPr marL="0" indent="0">
              <a:buNone/>
            </a:pPr>
            <a:endParaRPr lang="tr-TR" sz="3200" dirty="0">
              <a:solidFill>
                <a:srgbClr val="FFFFFF"/>
              </a:solidFill>
              <a:latin typeface="Titillium Web" panose="020B0604020202020204" pitchFamily="2" charset="-94"/>
            </a:endParaRPr>
          </a:p>
          <a:p>
            <a:pPr marL="0" indent="0" algn="ctr">
              <a:buNone/>
            </a:pPr>
            <a:r>
              <a:rPr lang="tr-TR" b="1" i="0" dirty="0">
                <a:solidFill>
                  <a:srgbClr val="FF3300"/>
                </a:solidFill>
                <a:effectLst/>
                <a:latin typeface="Titillium Web" panose="020B0604020202020204" pitchFamily="2" charset="-94"/>
              </a:rPr>
              <a:t>SÜRDÜRÜLEBİLİRLİK !...</a:t>
            </a:r>
          </a:p>
        </p:txBody>
      </p:sp>
      <p:pic>
        <p:nvPicPr>
          <p:cNvPr id="2050" name="Picture 2" descr="ESP's carbon emissions 2021 - ESP">
            <a:extLst>
              <a:ext uri="{FF2B5EF4-FFF2-40B4-BE49-F238E27FC236}">
                <a16:creationId xmlns:a16="http://schemas.microsoft.com/office/drawing/2014/main" id="{A5BB1AA5-4D9F-4DCF-92F3-9CE2A5C2C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648" y="2580974"/>
            <a:ext cx="5044965" cy="376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1178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Rectangle 7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Başlık 1">
            <a:extLst>
              <a:ext uri="{FF2B5EF4-FFF2-40B4-BE49-F238E27FC236}">
                <a16:creationId xmlns:a16="http://schemas.microsoft.com/office/drawing/2014/main" id="{95165E71-F675-4964-9185-03CFDD84BEB7}"/>
              </a:ext>
            </a:extLst>
          </p:cNvPr>
          <p:cNvSpPr>
            <a:spLocks noGrp="1"/>
          </p:cNvSpPr>
          <p:nvPr>
            <p:ph type="title"/>
          </p:nvPr>
        </p:nvSpPr>
        <p:spPr>
          <a:xfrm>
            <a:off x="1047280" y="759805"/>
            <a:ext cx="10306520" cy="1325563"/>
          </a:xfrm>
        </p:spPr>
        <p:txBody>
          <a:bodyPr>
            <a:normAutofit/>
          </a:bodyPr>
          <a:lstStyle/>
          <a:p>
            <a:r>
              <a:rPr lang="tr-TR" sz="4000">
                <a:solidFill>
                  <a:srgbClr val="FFFFFF"/>
                </a:solidFill>
              </a:rPr>
              <a:t>Döngüsel Eylem Planı / Kaynak Yoğun Sektörler</a:t>
            </a:r>
          </a:p>
        </p:txBody>
      </p:sp>
      <p:sp>
        <p:nvSpPr>
          <p:cNvPr id="3" name="İçerik Yer Tutucusu 2">
            <a:extLst>
              <a:ext uri="{FF2B5EF4-FFF2-40B4-BE49-F238E27FC236}">
                <a16:creationId xmlns:a16="http://schemas.microsoft.com/office/drawing/2014/main" id="{23B79393-0CF6-4D75-A521-6B5DDDF73249}"/>
              </a:ext>
            </a:extLst>
          </p:cNvPr>
          <p:cNvSpPr>
            <a:spLocks noGrp="1"/>
          </p:cNvSpPr>
          <p:nvPr>
            <p:ph idx="1"/>
          </p:nvPr>
        </p:nvSpPr>
        <p:spPr>
          <a:xfrm>
            <a:off x="1119322" y="2494450"/>
            <a:ext cx="4973787" cy="3974930"/>
          </a:xfrm>
        </p:spPr>
        <p:txBody>
          <a:bodyPr>
            <a:normAutofit/>
          </a:bodyPr>
          <a:lstStyle/>
          <a:p>
            <a:r>
              <a:rPr lang="tr-TR" dirty="0"/>
              <a:t>Gıda, Su, Besin Maddeleri</a:t>
            </a:r>
          </a:p>
          <a:p>
            <a:r>
              <a:rPr lang="tr-TR" dirty="0"/>
              <a:t>Elektrikli ve Elektronik Eşyalar</a:t>
            </a:r>
          </a:p>
          <a:p>
            <a:r>
              <a:rPr lang="tr-TR" dirty="0"/>
              <a:t>Ambalaj ve Plastik</a:t>
            </a:r>
          </a:p>
          <a:p>
            <a:r>
              <a:rPr lang="tr-TR" dirty="0"/>
              <a:t>Tekstil</a:t>
            </a:r>
          </a:p>
          <a:p>
            <a:r>
              <a:rPr lang="tr-TR" dirty="0"/>
              <a:t>Piller ve Akümülatörler</a:t>
            </a:r>
          </a:p>
          <a:p>
            <a:r>
              <a:rPr lang="tr-TR" dirty="0"/>
              <a:t>Yapı Malzemeleri</a:t>
            </a:r>
          </a:p>
          <a:p>
            <a:endParaRPr lang="tr-TR" dirty="0"/>
          </a:p>
        </p:txBody>
      </p:sp>
      <p:pic>
        <p:nvPicPr>
          <p:cNvPr id="19458" name="Picture 2" descr="İşletmeler için Döngüsel Ekonomi Rehberi">
            <a:extLst>
              <a:ext uri="{FF2B5EF4-FFF2-40B4-BE49-F238E27FC236}">
                <a16:creationId xmlns:a16="http://schemas.microsoft.com/office/drawing/2014/main" id="{4DEB4B99-3F35-4B96-9C93-5C777A6BAA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71" r="2" b="2"/>
          <a:stretch/>
        </p:blipFill>
        <p:spPr bwMode="auto">
          <a:xfrm>
            <a:off x="6098892" y="2492376"/>
            <a:ext cx="4802404" cy="3563372"/>
          </a:xfrm>
          <a:prstGeom prst="rect">
            <a:avLst/>
          </a:prstGeom>
          <a:noFill/>
          <a:extLst>
            <a:ext uri="{909E8E84-426E-40DD-AFC4-6F175D3DCCD1}">
              <a14:hiddenFill xmlns:a14="http://schemas.microsoft.com/office/drawing/2010/main">
                <a:solidFill>
                  <a:srgbClr val="FFFFFF"/>
                </a:solidFill>
              </a14:hiddenFill>
            </a:ext>
          </a:extLst>
        </p:spPr>
      </p:pic>
      <p:sp>
        <p:nvSpPr>
          <p:cNvPr id="4" name="Alt Bilgi Yer Tutucusu 3">
            <a:extLst>
              <a:ext uri="{FF2B5EF4-FFF2-40B4-BE49-F238E27FC236}">
                <a16:creationId xmlns:a16="http://schemas.microsoft.com/office/drawing/2014/main" id="{EBCF8977-71B7-4623-BC9B-68C8B62C3EA2}"/>
              </a:ext>
            </a:extLst>
          </p:cNvPr>
          <p:cNvSpPr>
            <a:spLocks noGrp="1"/>
          </p:cNvSpPr>
          <p:nvPr>
            <p:ph type="ftr" sz="quarter" idx="11"/>
          </p:nvPr>
        </p:nvSpPr>
        <p:spPr>
          <a:xfrm>
            <a:off x="795528" y="6382512"/>
            <a:ext cx="6757416" cy="320040"/>
          </a:xfrm>
        </p:spPr>
        <p:txBody>
          <a:bodyPr>
            <a:normAutofit/>
          </a:bodyPr>
          <a:lstStyle/>
          <a:p>
            <a:pPr algn="l">
              <a:spcAft>
                <a:spcPts val="600"/>
              </a:spcAft>
            </a:pPr>
            <a:r>
              <a:rPr lang="tr-TR" sz="1000"/>
              <a:t>www.qsi.com.tr</a:t>
            </a:r>
          </a:p>
        </p:txBody>
      </p:sp>
      <p:pic>
        <p:nvPicPr>
          <p:cNvPr id="13" name="Resim 12">
            <a:extLst>
              <a:ext uri="{FF2B5EF4-FFF2-40B4-BE49-F238E27FC236}">
                <a16:creationId xmlns:a16="http://schemas.microsoft.com/office/drawing/2014/main" id="{6808B5EB-7D6D-42B5-B05E-7AA02AD20E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94759"/>
            <a:ext cx="1714962" cy="524557"/>
          </a:xfrm>
          <a:prstGeom prst="rect">
            <a:avLst/>
          </a:prstGeom>
        </p:spPr>
      </p:pic>
      <p:pic>
        <p:nvPicPr>
          <p:cNvPr id="14" name="Resim 13">
            <a:extLst>
              <a:ext uri="{FF2B5EF4-FFF2-40B4-BE49-F238E27FC236}">
                <a16:creationId xmlns:a16="http://schemas.microsoft.com/office/drawing/2014/main" id="{68006639-1C6F-4F02-A14F-C9645C39C2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27497"/>
            <a:ext cx="1176024" cy="646813"/>
          </a:xfrm>
          <a:prstGeom prst="rect">
            <a:avLst/>
          </a:prstGeom>
        </p:spPr>
      </p:pic>
    </p:spTree>
    <p:extLst>
      <p:ext uri="{BB962C8B-B14F-4D97-AF65-F5344CB8AC3E}">
        <p14:creationId xmlns:p14="http://schemas.microsoft.com/office/powerpoint/2010/main" val="21407232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ED099EE-728B-46F8-9F12-AF8A459F59BA}"/>
              </a:ext>
            </a:extLst>
          </p:cNvPr>
          <p:cNvSpPr>
            <a:spLocks noGrp="1"/>
          </p:cNvSpPr>
          <p:nvPr>
            <p:ph type="title"/>
          </p:nvPr>
        </p:nvSpPr>
        <p:spPr>
          <a:xfrm>
            <a:off x="6525218" y="248515"/>
            <a:ext cx="4840010" cy="1234440"/>
          </a:xfrm>
        </p:spPr>
        <p:txBody>
          <a:bodyPr>
            <a:normAutofit fontScale="90000"/>
          </a:bodyPr>
          <a:lstStyle/>
          <a:p>
            <a:r>
              <a:rPr lang="tr-TR" b="1" dirty="0">
                <a:latin typeface="+mn-lt"/>
              </a:rPr>
              <a:t>Pil ve Akümülatörler Neden Önemli ?</a:t>
            </a:r>
          </a:p>
        </p:txBody>
      </p:sp>
      <p:pic>
        <p:nvPicPr>
          <p:cNvPr id="3074" name="Picture 2" descr="Ambalaj Sanayicileri Derneği - Geri Kazanım Katılım Payı Yönetmeliğinde  Değişiklik Yapıldı">
            <a:extLst>
              <a:ext uri="{FF2B5EF4-FFF2-40B4-BE49-F238E27FC236}">
                <a16:creationId xmlns:a16="http://schemas.microsoft.com/office/drawing/2014/main" id="{28936354-C159-4E24-925C-4C3092A997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08" r="21458" b="-1"/>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28D3F218-23BC-48F4-9FCE-00BA5B9D4263}"/>
              </a:ext>
            </a:extLst>
          </p:cNvPr>
          <p:cNvSpPr>
            <a:spLocks noGrp="1"/>
          </p:cNvSpPr>
          <p:nvPr>
            <p:ph idx="1"/>
          </p:nvPr>
        </p:nvSpPr>
        <p:spPr>
          <a:xfrm>
            <a:off x="6411817" y="1908810"/>
            <a:ext cx="5453349" cy="4311015"/>
          </a:xfrm>
        </p:spPr>
        <p:txBody>
          <a:bodyPr>
            <a:normAutofit fontScale="92500"/>
          </a:bodyPr>
          <a:lstStyle/>
          <a:p>
            <a:r>
              <a:rPr lang="tr-TR" dirty="0"/>
              <a:t>2030 yılına kadar pil talebinin 14 kat artması beklenmektedir. Bu artışın %17’sinin AB kaynaklı olacağı tahmin edilmektedir. </a:t>
            </a:r>
          </a:p>
          <a:p>
            <a:r>
              <a:rPr lang="tr-TR" dirty="0"/>
              <a:t>Özellikle elektrikli araçlar nedeniyle pillerin küresel düzeyde stratejik bir noktaya gelmesi beklenmektedir. </a:t>
            </a:r>
          </a:p>
          <a:p>
            <a:r>
              <a:rPr lang="tr-TR" dirty="0"/>
              <a:t>Geri dönüştürülmesi gereken lityum pillerin miktarının 2020 ile 2040 yılları arasında 700 kat artması beklenmektedir. </a:t>
            </a:r>
          </a:p>
        </p:txBody>
      </p:sp>
      <p:sp>
        <p:nvSpPr>
          <p:cNvPr id="4" name="Alt Bilgi Yer Tutucusu 3">
            <a:extLst>
              <a:ext uri="{FF2B5EF4-FFF2-40B4-BE49-F238E27FC236}">
                <a16:creationId xmlns:a16="http://schemas.microsoft.com/office/drawing/2014/main" id="{64FB54F8-9D7D-434E-A077-258C802971CF}"/>
              </a:ext>
            </a:extLst>
          </p:cNvPr>
          <p:cNvSpPr>
            <a:spLocks noGrp="1"/>
          </p:cNvSpPr>
          <p:nvPr>
            <p:ph type="ftr" sz="quarter" idx="11"/>
          </p:nvPr>
        </p:nvSpPr>
        <p:spPr>
          <a:xfrm>
            <a:off x="4038600" y="6356350"/>
            <a:ext cx="4114800" cy="365125"/>
          </a:xfrm>
        </p:spPr>
        <p:txBody>
          <a:bodyPr>
            <a:normAutofit/>
          </a:bodyPr>
          <a:lstStyle/>
          <a:p>
            <a:pPr>
              <a:spcAft>
                <a:spcPts val="600"/>
              </a:spcAft>
            </a:pPr>
            <a:r>
              <a:rPr lang="tr-TR"/>
              <a:t>www.qsi.com.tr</a:t>
            </a:r>
          </a:p>
        </p:txBody>
      </p:sp>
      <p:pic>
        <p:nvPicPr>
          <p:cNvPr id="7" name="Resim 6">
            <a:extLst>
              <a:ext uri="{FF2B5EF4-FFF2-40B4-BE49-F238E27FC236}">
                <a16:creationId xmlns:a16="http://schemas.microsoft.com/office/drawing/2014/main" id="{BC40076A-D1E0-48D1-8193-784BA0FF4A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8" name="Resim 7">
            <a:extLst>
              <a:ext uri="{FF2B5EF4-FFF2-40B4-BE49-F238E27FC236}">
                <a16:creationId xmlns:a16="http://schemas.microsoft.com/office/drawing/2014/main" id="{4B8B1272-A90D-4208-B894-89A717485D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33277058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38" name="Rectangle 13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2" name="Rectangle 141">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6ED099EE-728B-46F8-9F12-AF8A459F59BA}"/>
              </a:ext>
            </a:extLst>
          </p:cNvPr>
          <p:cNvSpPr>
            <a:spLocks noGrp="1"/>
          </p:cNvSpPr>
          <p:nvPr>
            <p:ph type="title"/>
          </p:nvPr>
        </p:nvSpPr>
        <p:spPr>
          <a:xfrm>
            <a:off x="1043631" y="873940"/>
            <a:ext cx="4928291" cy="1035781"/>
          </a:xfrm>
        </p:spPr>
        <p:txBody>
          <a:bodyPr anchor="ctr">
            <a:normAutofit/>
          </a:bodyPr>
          <a:lstStyle/>
          <a:p>
            <a:r>
              <a:rPr lang="tr-TR" sz="3300" b="1" dirty="0">
                <a:latin typeface="+mn-lt"/>
              </a:rPr>
              <a:t>Pil ve Akümülatörler İçin Yenilikler</a:t>
            </a:r>
          </a:p>
        </p:txBody>
      </p:sp>
      <p:sp>
        <p:nvSpPr>
          <p:cNvPr id="3" name="İçerik Yer Tutucusu 2">
            <a:extLst>
              <a:ext uri="{FF2B5EF4-FFF2-40B4-BE49-F238E27FC236}">
                <a16:creationId xmlns:a16="http://schemas.microsoft.com/office/drawing/2014/main" id="{28D3F218-23BC-48F4-9FCE-00BA5B9D4263}"/>
              </a:ext>
            </a:extLst>
          </p:cNvPr>
          <p:cNvSpPr>
            <a:spLocks noGrp="1"/>
          </p:cNvSpPr>
          <p:nvPr>
            <p:ph idx="1"/>
          </p:nvPr>
        </p:nvSpPr>
        <p:spPr>
          <a:xfrm>
            <a:off x="445872" y="2305531"/>
            <a:ext cx="6000647" cy="4008688"/>
          </a:xfrm>
        </p:spPr>
        <p:txBody>
          <a:bodyPr anchor="ctr">
            <a:normAutofit fontScale="92500" lnSpcReduction="20000"/>
          </a:bodyPr>
          <a:lstStyle/>
          <a:p>
            <a:r>
              <a:rPr lang="tr-TR" sz="2400" dirty="0"/>
              <a:t>Şarj edilebilir, kapasitesi 2 </a:t>
            </a:r>
            <a:r>
              <a:rPr lang="tr-TR" sz="2400" dirty="0" err="1"/>
              <a:t>kWh'den</a:t>
            </a:r>
            <a:r>
              <a:rPr lang="tr-TR" sz="2400" dirty="0"/>
              <a:t> fazla olan dahili depolamaya sahip elektrikli araç pilleri her bir üretim partisi için </a:t>
            </a:r>
            <a:r>
              <a:rPr lang="tr-TR" sz="2400" b="1" dirty="0"/>
              <a:t>karbon ayak izi </a:t>
            </a:r>
            <a:r>
              <a:rPr lang="tr-TR" sz="2400" dirty="0"/>
              <a:t>bilgisine sahip olmalıdır. </a:t>
            </a:r>
          </a:p>
          <a:p>
            <a:r>
              <a:rPr lang="tr-TR" sz="2400" dirty="0"/>
              <a:t>1 Temmuz 2024 tarihinden itibaren, piyasada sadece karbon ayak izi hesaplanmış olan şarj edilebilir sanayi ve elektrikli araç pillerinin bulunmasına izin verilecektir. </a:t>
            </a:r>
          </a:p>
          <a:p>
            <a:r>
              <a:rPr lang="tr-TR" sz="2400" dirty="0"/>
              <a:t>1 Ocak 2026 tarihinden itibaren etiketlerinde karbon yoğunluk performans sınıfı bilgisinin yer alması zorunlu olacaktır. </a:t>
            </a:r>
          </a:p>
          <a:p>
            <a:r>
              <a:rPr lang="tr-TR" sz="2400" dirty="0"/>
              <a:t>1 Temmuz 2027 tarihi itibari ile ise söz konusu pillerin maksimum karbon ayak izi miktarına uyumlu olması beklenecektir.</a:t>
            </a:r>
          </a:p>
        </p:txBody>
      </p:sp>
      <p:pic>
        <p:nvPicPr>
          <p:cNvPr id="6146" name="Picture 2" descr="Atık Pil Nedir? Nasıl Muhafaza Edilmelidir?">
            <a:extLst>
              <a:ext uri="{FF2B5EF4-FFF2-40B4-BE49-F238E27FC236}">
                <a16:creationId xmlns:a16="http://schemas.microsoft.com/office/drawing/2014/main" id="{A8F53AC2-DE32-4776-BCE9-06776B1183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745" r="21344"/>
          <a:stretch/>
        </p:blipFill>
        <p:spPr bwMode="auto">
          <a:xfrm>
            <a:off x="6788383" y="613147"/>
            <a:ext cx="4565417" cy="5593443"/>
          </a:xfrm>
          <a:prstGeom prst="rect">
            <a:avLst/>
          </a:prstGeom>
          <a:noFill/>
          <a:extLst>
            <a:ext uri="{909E8E84-426E-40DD-AFC4-6F175D3DCCD1}">
              <a14:hiddenFill xmlns:a14="http://schemas.microsoft.com/office/drawing/2010/main">
                <a:solidFill>
                  <a:srgbClr val="FFFFFF"/>
                </a:solidFill>
              </a14:hiddenFill>
            </a:ext>
          </a:extLst>
        </p:spPr>
      </p:pic>
      <p:cxnSp>
        <p:nvCxnSpPr>
          <p:cNvPr id="144" name="Straight Connector 143">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Alt Bilgi Yer Tutucusu 3">
            <a:extLst>
              <a:ext uri="{FF2B5EF4-FFF2-40B4-BE49-F238E27FC236}">
                <a16:creationId xmlns:a16="http://schemas.microsoft.com/office/drawing/2014/main" id="{64FB54F8-9D7D-434E-A077-258C802971CF}"/>
              </a:ext>
            </a:extLst>
          </p:cNvPr>
          <p:cNvSpPr>
            <a:spLocks noGrp="1"/>
          </p:cNvSpPr>
          <p:nvPr>
            <p:ph type="ftr" sz="quarter" idx="11"/>
          </p:nvPr>
        </p:nvSpPr>
        <p:spPr>
          <a:xfrm>
            <a:off x="4038600" y="6492240"/>
            <a:ext cx="4114800" cy="365125"/>
          </a:xfrm>
        </p:spPr>
        <p:txBody>
          <a:bodyPr>
            <a:normAutofit/>
          </a:bodyPr>
          <a:lstStyle/>
          <a:p>
            <a:pPr>
              <a:spcAft>
                <a:spcPts val="600"/>
              </a:spcAft>
            </a:pPr>
            <a:r>
              <a:rPr lang="tr-TR"/>
              <a:t>www.qsi.com.tr</a:t>
            </a:r>
          </a:p>
        </p:txBody>
      </p:sp>
      <p:pic>
        <p:nvPicPr>
          <p:cNvPr id="13" name="Resim 12">
            <a:extLst>
              <a:ext uri="{FF2B5EF4-FFF2-40B4-BE49-F238E27FC236}">
                <a16:creationId xmlns:a16="http://schemas.microsoft.com/office/drawing/2014/main" id="{19C7F579-3FB2-4365-85F0-EFDD3B9876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14" name="Resim 13">
            <a:extLst>
              <a:ext uri="{FF2B5EF4-FFF2-40B4-BE49-F238E27FC236}">
                <a16:creationId xmlns:a16="http://schemas.microsoft.com/office/drawing/2014/main" id="{D724256A-96CB-4D69-B6FF-AADD9F07C5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12706632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A24D15D-719A-455A-8CC5-2877E72DF577}"/>
              </a:ext>
            </a:extLst>
          </p:cNvPr>
          <p:cNvSpPr>
            <a:spLocks noGrp="1"/>
          </p:cNvSpPr>
          <p:nvPr>
            <p:ph type="title"/>
          </p:nvPr>
        </p:nvSpPr>
        <p:spPr>
          <a:xfrm>
            <a:off x="793662" y="386930"/>
            <a:ext cx="10066122" cy="1298448"/>
          </a:xfrm>
        </p:spPr>
        <p:txBody>
          <a:bodyPr anchor="b">
            <a:normAutofit/>
          </a:bodyPr>
          <a:lstStyle/>
          <a:p>
            <a:r>
              <a:rPr lang="tr-TR" sz="4800" b="1"/>
              <a:t>Ambalaj ve Plastik</a:t>
            </a:r>
          </a:p>
        </p:txBody>
      </p:sp>
      <p:sp>
        <p:nvSpPr>
          <p:cNvPr id="76" name="Rectangle 75">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6E03D850-37C0-4448-BB98-D71DEFFB312C}"/>
              </a:ext>
            </a:extLst>
          </p:cNvPr>
          <p:cNvSpPr>
            <a:spLocks noGrp="1"/>
          </p:cNvSpPr>
          <p:nvPr>
            <p:ph idx="1"/>
          </p:nvPr>
        </p:nvSpPr>
        <p:spPr>
          <a:xfrm>
            <a:off x="274320" y="2320290"/>
            <a:ext cx="5729429" cy="3878209"/>
          </a:xfrm>
        </p:spPr>
        <p:txBody>
          <a:bodyPr anchor="ctr">
            <a:normAutofit fontScale="92500" lnSpcReduction="20000"/>
          </a:bodyPr>
          <a:lstStyle/>
          <a:p>
            <a:r>
              <a:rPr lang="tr-TR" sz="3200" dirty="0"/>
              <a:t>AB’de ambalaj sektöründe 2030 yılına kadar tüm ambalajların yeniden kullanılabilir, ekonomik açıdan verimli bir şekilde geri dönüştürülebilir olma hedefi mevcuttur. </a:t>
            </a:r>
          </a:p>
          <a:p>
            <a:r>
              <a:rPr lang="tr-TR" sz="3200" dirty="0"/>
              <a:t>Nihai hedef atık hiyerarşisinin uygulanması ve </a:t>
            </a:r>
            <a:r>
              <a:rPr lang="tr-TR" sz="3200" b="1" dirty="0" err="1"/>
              <a:t>karbonsuzlaştırmaya</a:t>
            </a:r>
            <a:r>
              <a:rPr lang="tr-TR" sz="3200" dirty="0"/>
              <a:t> katkı sağlanmasıdır. </a:t>
            </a:r>
          </a:p>
        </p:txBody>
      </p:sp>
      <p:sp>
        <p:nvSpPr>
          <p:cNvPr id="80" name="Rectangle 79">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lt Bilgi Yer Tutucusu 3">
            <a:extLst>
              <a:ext uri="{FF2B5EF4-FFF2-40B4-BE49-F238E27FC236}">
                <a16:creationId xmlns:a16="http://schemas.microsoft.com/office/drawing/2014/main" id="{EB4618BA-CEAB-4203-8406-CAEAA05AA1B4}"/>
              </a:ext>
            </a:extLst>
          </p:cNvPr>
          <p:cNvSpPr>
            <a:spLocks noGrp="1"/>
          </p:cNvSpPr>
          <p:nvPr>
            <p:ph type="ftr" sz="quarter" idx="11"/>
          </p:nvPr>
        </p:nvSpPr>
        <p:spPr>
          <a:xfrm>
            <a:off x="4038600" y="6492240"/>
            <a:ext cx="4114800" cy="365125"/>
          </a:xfrm>
        </p:spPr>
        <p:txBody>
          <a:bodyPr>
            <a:normAutofit/>
          </a:bodyPr>
          <a:lstStyle/>
          <a:p>
            <a:pPr>
              <a:spcAft>
                <a:spcPts val="600"/>
              </a:spcAft>
            </a:pPr>
            <a:r>
              <a:rPr lang="tr-TR"/>
              <a:t>www.qsi.com.tr</a:t>
            </a:r>
          </a:p>
        </p:txBody>
      </p:sp>
      <p:pic>
        <p:nvPicPr>
          <p:cNvPr id="10" name="Resim 9">
            <a:extLst>
              <a:ext uri="{FF2B5EF4-FFF2-40B4-BE49-F238E27FC236}">
                <a16:creationId xmlns:a16="http://schemas.microsoft.com/office/drawing/2014/main" id="{E43EEB67-2F48-4713-9D1F-A09E411FA6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11" name="Resim 10">
            <a:extLst>
              <a:ext uri="{FF2B5EF4-FFF2-40B4-BE49-F238E27FC236}">
                <a16:creationId xmlns:a16="http://schemas.microsoft.com/office/drawing/2014/main" id="{C684F87B-5427-445F-8651-D8CF699EF2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pic>
        <p:nvPicPr>
          <p:cNvPr id="3078" name="Picture 6" descr="Geri dönüşüme giriş: Hangi çöp, hangi kutuya atılmalı? – Yeşilist | Herkes  için yeşil">
            <a:extLst>
              <a:ext uri="{FF2B5EF4-FFF2-40B4-BE49-F238E27FC236}">
                <a16:creationId xmlns:a16="http://schemas.microsoft.com/office/drawing/2014/main" id="{FEBD3FE1-A721-42C0-BD2D-E792BAE530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5875" y="2422965"/>
            <a:ext cx="5652980" cy="3357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2481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A24D15D-719A-455A-8CC5-2877E72DF577}"/>
              </a:ext>
            </a:extLst>
          </p:cNvPr>
          <p:cNvSpPr>
            <a:spLocks noGrp="1"/>
          </p:cNvSpPr>
          <p:nvPr>
            <p:ph type="title"/>
          </p:nvPr>
        </p:nvSpPr>
        <p:spPr>
          <a:xfrm>
            <a:off x="294684" y="80011"/>
            <a:ext cx="6288095" cy="762780"/>
          </a:xfrm>
        </p:spPr>
        <p:txBody>
          <a:bodyPr>
            <a:normAutofit fontScale="90000"/>
          </a:bodyPr>
          <a:lstStyle/>
          <a:p>
            <a:r>
              <a:rPr lang="tr-TR" sz="4000" b="1" dirty="0">
                <a:solidFill>
                  <a:srgbClr val="FFFF00"/>
                </a:solidFill>
                <a:latin typeface="+mn-lt"/>
              </a:rPr>
              <a:t>Elektrikli ve Elektronik Eşyalar</a:t>
            </a:r>
          </a:p>
        </p:txBody>
      </p:sp>
      <p:sp>
        <p:nvSpPr>
          <p:cNvPr id="3" name="İçerik Yer Tutucusu 2">
            <a:extLst>
              <a:ext uri="{FF2B5EF4-FFF2-40B4-BE49-F238E27FC236}">
                <a16:creationId xmlns:a16="http://schemas.microsoft.com/office/drawing/2014/main" id="{6E03D850-37C0-4448-BB98-D71DEFFB312C}"/>
              </a:ext>
            </a:extLst>
          </p:cNvPr>
          <p:cNvSpPr>
            <a:spLocks noGrp="1"/>
          </p:cNvSpPr>
          <p:nvPr>
            <p:ph idx="1"/>
          </p:nvPr>
        </p:nvSpPr>
        <p:spPr>
          <a:xfrm>
            <a:off x="294685" y="1051561"/>
            <a:ext cx="6017980" cy="4963650"/>
          </a:xfrm>
        </p:spPr>
        <p:txBody>
          <a:bodyPr anchor="t">
            <a:normAutofit/>
          </a:bodyPr>
          <a:lstStyle/>
          <a:p>
            <a:r>
              <a:rPr lang="tr-TR" dirty="0"/>
              <a:t>Yeni </a:t>
            </a:r>
            <a:r>
              <a:rPr lang="tr-TR" b="1" dirty="0">
                <a:solidFill>
                  <a:schemeClr val="accent6"/>
                </a:solidFill>
              </a:rPr>
              <a:t>sürdürülebilir ürün </a:t>
            </a:r>
            <a:r>
              <a:rPr lang="tr-TR" dirty="0"/>
              <a:t>politikasına paralel olarak, öncelikle uzun ömürlü ürünler desteklenecektir,</a:t>
            </a:r>
          </a:p>
          <a:p>
            <a:r>
              <a:rPr lang="tr-TR" dirty="0"/>
              <a:t>Döngüsel ekonomi bağlamında </a:t>
            </a:r>
            <a:r>
              <a:rPr lang="tr-TR" dirty="0" err="1"/>
              <a:t>ekotasarım</a:t>
            </a:r>
            <a:r>
              <a:rPr lang="tr-TR" dirty="0"/>
              <a:t> düzenlemesine tabi elektronik ürünler ve bilişim ürünlerinin enerji verimli ve dayanıklı olması, </a:t>
            </a:r>
          </a:p>
          <a:p>
            <a:r>
              <a:rPr lang="tr-TR" dirty="0"/>
              <a:t>Onarılabilir, sürümü yükseltilebilir, tekrar kullanılabilir ve geri dönüştürülebilir olması,</a:t>
            </a:r>
          </a:p>
        </p:txBody>
      </p:sp>
      <p:sp>
        <p:nvSpPr>
          <p:cNvPr id="71"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410" name="Picture 2" descr="Cep telefonu, tablet ve bilgisayar alımlarında vade düzenlemesi">
            <a:extLst>
              <a:ext uri="{FF2B5EF4-FFF2-40B4-BE49-F238E27FC236}">
                <a16:creationId xmlns:a16="http://schemas.microsoft.com/office/drawing/2014/main" id="{E7FA4011-5B06-4AD7-A26F-621A37307E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83" r="2929" b="1"/>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4" name="Alt Bilgi Yer Tutucusu 3">
            <a:extLst>
              <a:ext uri="{FF2B5EF4-FFF2-40B4-BE49-F238E27FC236}">
                <a16:creationId xmlns:a16="http://schemas.microsoft.com/office/drawing/2014/main" id="{EB4618BA-CEAB-4203-8406-CAEAA05AA1B4}"/>
              </a:ext>
            </a:extLst>
          </p:cNvPr>
          <p:cNvSpPr>
            <a:spLocks noGrp="1"/>
          </p:cNvSpPr>
          <p:nvPr>
            <p:ph type="ftr" sz="quarter" idx="11"/>
          </p:nvPr>
        </p:nvSpPr>
        <p:spPr>
          <a:xfrm>
            <a:off x="6053666" y="6199632"/>
            <a:ext cx="4802755" cy="365760"/>
          </a:xfrm>
        </p:spPr>
        <p:txBody>
          <a:bodyPr>
            <a:normAutofit/>
          </a:bodyPr>
          <a:lstStyle/>
          <a:p>
            <a:pPr algn="r">
              <a:spcAft>
                <a:spcPts val="600"/>
              </a:spcAft>
            </a:pPr>
            <a:r>
              <a:rPr lang="tr-TR" sz="1100">
                <a:solidFill>
                  <a:schemeClr val="tx1">
                    <a:alpha val="80000"/>
                  </a:schemeClr>
                </a:solidFill>
              </a:rPr>
              <a:t>www.qsi.com.tr</a:t>
            </a:r>
          </a:p>
        </p:txBody>
      </p:sp>
    </p:spTree>
    <p:extLst>
      <p:ext uri="{BB962C8B-B14F-4D97-AF65-F5344CB8AC3E}">
        <p14:creationId xmlns:p14="http://schemas.microsoft.com/office/powerpoint/2010/main" val="3078365319"/>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A24D15D-719A-455A-8CC5-2877E72DF577}"/>
              </a:ext>
            </a:extLst>
          </p:cNvPr>
          <p:cNvSpPr>
            <a:spLocks noGrp="1"/>
          </p:cNvSpPr>
          <p:nvPr>
            <p:ph type="title"/>
          </p:nvPr>
        </p:nvSpPr>
        <p:spPr>
          <a:xfrm>
            <a:off x="6289158" y="109262"/>
            <a:ext cx="5259707" cy="1325563"/>
          </a:xfrm>
        </p:spPr>
        <p:txBody>
          <a:bodyPr>
            <a:normAutofit/>
          </a:bodyPr>
          <a:lstStyle/>
          <a:p>
            <a:r>
              <a:rPr lang="tr-TR" b="1" dirty="0">
                <a:solidFill>
                  <a:schemeClr val="accent2">
                    <a:lumMod val="60000"/>
                    <a:lumOff val="40000"/>
                  </a:schemeClr>
                </a:solidFill>
              </a:rPr>
              <a:t>Tekstil</a:t>
            </a:r>
          </a:p>
        </p:txBody>
      </p:sp>
      <p:sp>
        <p:nvSpPr>
          <p:cNvPr id="71" name="Freeform: Shape 70">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İçerik Yer Tutucusu 2">
            <a:extLst>
              <a:ext uri="{FF2B5EF4-FFF2-40B4-BE49-F238E27FC236}">
                <a16:creationId xmlns:a16="http://schemas.microsoft.com/office/drawing/2014/main" id="{6E03D850-37C0-4448-BB98-D71DEFFB312C}"/>
              </a:ext>
            </a:extLst>
          </p:cNvPr>
          <p:cNvSpPr>
            <a:spLocks noGrp="1"/>
          </p:cNvSpPr>
          <p:nvPr>
            <p:ph idx="1"/>
          </p:nvPr>
        </p:nvSpPr>
        <p:spPr>
          <a:xfrm>
            <a:off x="6289157" y="1353600"/>
            <a:ext cx="5531941" cy="4364153"/>
          </a:xfrm>
        </p:spPr>
        <p:txBody>
          <a:bodyPr anchor="t">
            <a:normAutofit lnSpcReduction="10000"/>
          </a:bodyPr>
          <a:lstStyle/>
          <a:p>
            <a:r>
              <a:rPr lang="tr-TR" dirty="0"/>
              <a:t>Kaliteli geri dönüştürülmüş hammadde konusunda geri dönüştürme ve geri kazanım konusunda yeterli yatırımın yapılması </a:t>
            </a:r>
          </a:p>
          <a:p>
            <a:r>
              <a:rPr lang="tr-TR" dirty="0"/>
              <a:t>Yakma işleminin azaltılması ve yakmanın gerekli olduğu hallerde bu işlemin ileri teknolojili, yüksek enerji verimliliğine sahip, </a:t>
            </a:r>
            <a:r>
              <a:rPr lang="tr-TR" b="1" dirty="0">
                <a:solidFill>
                  <a:schemeClr val="accent6"/>
                </a:solidFill>
              </a:rPr>
              <a:t>düşük karbon üreten tesislerde </a:t>
            </a:r>
            <a:r>
              <a:rPr lang="tr-TR" dirty="0"/>
              <a:t>yapılması konuları bir bütün olarak ele alınacaktır</a:t>
            </a:r>
          </a:p>
        </p:txBody>
      </p:sp>
      <p:sp>
        <p:nvSpPr>
          <p:cNvPr id="4" name="Alt Bilgi Yer Tutucusu 3">
            <a:extLst>
              <a:ext uri="{FF2B5EF4-FFF2-40B4-BE49-F238E27FC236}">
                <a16:creationId xmlns:a16="http://schemas.microsoft.com/office/drawing/2014/main" id="{EB4618BA-CEAB-4203-8406-CAEAA05AA1B4}"/>
              </a:ext>
            </a:extLst>
          </p:cNvPr>
          <p:cNvSpPr>
            <a:spLocks noGrp="1"/>
          </p:cNvSpPr>
          <p:nvPr>
            <p:ph type="ftr" sz="quarter" idx="11"/>
          </p:nvPr>
        </p:nvSpPr>
        <p:spPr>
          <a:xfrm>
            <a:off x="6053666" y="6199632"/>
            <a:ext cx="4802755" cy="365760"/>
          </a:xfrm>
        </p:spPr>
        <p:txBody>
          <a:bodyPr>
            <a:normAutofit/>
          </a:bodyPr>
          <a:lstStyle/>
          <a:p>
            <a:pPr algn="r">
              <a:spcAft>
                <a:spcPts val="600"/>
              </a:spcAft>
            </a:pPr>
            <a:r>
              <a:rPr lang="tr-TR" sz="1100">
                <a:solidFill>
                  <a:schemeClr val="tx1">
                    <a:alpha val="80000"/>
                  </a:schemeClr>
                </a:solidFill>
              </a:rPr>
              <a:t>www.qsi.com.tr</a:t>
            </a:r>
          </a:p>
        </p:txBody>
      </p:sp>
      <p:pic>
        <p:nvPicPr>
          <p:cNvPr id="4098" name="Picture 2" descr="Dünya Geri Dönüşüm Günü 2021">
            <a:extLst>
              <a:ext uri="{FF2B5EF4-FFF2-40B4-BE49-F238E27FC236}">
                <a16:creationId xmlns:a16="http://schemas.microsoft.com/office/drawing/2014/main" id="{30829151-9FE5-4A61-944C-D00641BA8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73" y="772043"/>
            <a:ext cx="4570952" cy="30417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298085"/>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A24D15D-719A-455A-8CC5-2877E72DF577}"/>
              </a:ext>
            </a:extLst>
          </p:cNvPr>
          <p:cNvSpPr>
            <a:spLocks noGrp="1"/>
          </p:cNvSpPr>
          <p:nvPr>
            <p:ph type="title"/>
          </p:nvPr>
        </p:nvSpPr>
        <p:spPr>
          <a:xfrm>
            <a:off x="6289165" y="208415"/>
            <a:ext cx="5259707" cy="994648"/>
          </a:xfrm>
        </p:spPr>
        <p:txBody>
          <a:bodyPr>
            <a:normAutofit/>
          </a:bodyPr>
          <a:lstStyle/>
          <a:p>
            <a:r>
              <a:rPr lang="tr-TR" b="1" dirty="0">
                <a:solidFill>
                  <a:schemeClr val="accent2">
                    <a:lumMod val="60000"/>
                    <a:lumOff val="40000"/>
                  </a:schemeClr>
                </a:solidFill>
              </a:rPr>
              <a:t>İnşaat ve Binalar</a:t>
            </a:r>
          </a:p>
        </p:txBody>
      </p:sp>
      <p:sp>
        <p:nvSpPr>
          <p:cNvPr id="71" name="Freeform: Shape 70">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6626" name="Picture 2" descr="Yeşil Bina Danışmanlığı Güleç Mühendislik">
            <a:extLst>
              <a:ext uri="{FF2B5EF4-FFF2-40B4-BE49-F238E27FC236}">
                <a16:creationId xmlns:a16="http://schemas.microsoft.com/office/drawing/2014/main" id="{152BC910-E492-48B7-8928-F765BB08F6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18" r="19274" b="-2"/>
          <a:stretch/>
        </p:blipFill>
        <p:spPr bwMode="auto">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6E03D850-37C0-4448-BB98-D71DEFFB312C}"/>
              </a:ext>
            </a:extLst>
          </p:cNvPr>
          <p:cNvSpPr>
            <a:spLocks noGrp="1"/>
          </p:cNvSpPr>
          <p:nvPr>
            <p:ph idx="1"/>
          </p:nvPr>
        </p:nvSpPr>
        <p:spPr>
          <a:xfrm>
            <a:off x="6289164" y="1399142"/>
            <a:ext cx="5598036" cy="4800490"/>
          </a:xfrm>
        </p:spPr>
        <p:txBody>
          <a:bodyPr anchor="t">
            <a:normAutofit lnSpcReduction="10000"/>
          </a:bodyPr>
          <a:lstStyle/>
          <a:p>
            <a:r>
              <a:rPr lang="tr-TR" dirty="0"/>
              <a:t>Avrupa sürdürülebilir binalar için hazırlanmış gönüllü raporlama çerçevesi olan Level(s), bina ve inşaatlarda spesifik olarak </a:t>
            </a:r>
            <a:r>
              <a:rPr lang="tr-TR" b="1" dirty="0">
                <a:solidFill>
                  <a:schemeClr val="accent6"/>
                </a:solidFill>
              </a:rPr>
              <a:t>karbon ve materyal ayak izi (ISO 14067, EPD) azaltma </a:t>
            </a:r>
            <a:r>
              <a:rPr lang="tr-TR" dirty="0"/>
              <a:t>hedeflerinin belirlenmesini öngörmektedir.</a:t>
            </a:r>
          </a:p>
          <a:p>
            <a:r>
              <a:rPr lang="tr-TR" dirty="0"/>
              <a:t>İlave olarak, materyal geri kazanım, yeniden kullanım ve geri </a:t>
            </a:r>
            <a:r>
              <a:rPr lang="tr-TR" dirty="0" err="1"/>
              <a:t>dönüştürülebilirlik</a:t>
            </a:r>
            <a:r>
              <a:rPr lang="tr-TR" dirty="0"/>
              <a:t> hedefinin de sektör için belirlenmesi planlanmaktadır. </a:t>
            </a:r>
          </a:p>
        </p:txBody>
      </p:sp>
      <p:sp>
        <p:nvSpPr>
          <p:cNvPr id="4" name="Alt Bilgi Yer Tutucusu 3">
            <a:extLst>
              <a:ext uri="{FF2B5EF4-FFF2-40B4-BE49-F238E27FC236}">
                <a16:creationId xmlns:a16="http://schemas.microsoft.com/office/drawing/2014/main" id="{EB4618BA-CEAB-4203-8406-CAEAA05AA1B4}"/>
              </a:ext>
            </a:extLst>
          </p:cNvPr>
          <p:cNvSpPr>
            <a:spLocks noGrp="1"/>
          </p:cNvSpPr>
          <p:nvPr>
            <p:ph type="ftr" sz="quarter" idx="11"/>
          </p:nvPr>
        </p:nvSpPr>
        <p:spPr>
          <a:xfrm>
            <a:off x="6053666" y="6199632"/>
            <a:ext cx="4802755" cy="365760"/>
          </a:xfrm>
        </p:spPr>
        <p:txBody>
          <a:bodyPr>
            <a:normAutofit/>
          </a:bodyPr>
          <a:lstStyle/>
          <a:p>
            <a:pPr algn="r">
              <a:spcAft>
                <a:spcPts val="600"/>
              </a:spcAft>
            </a:pPr>
            <a:r>
              <a:rPr lang="tr-TR" sz="1100">
                <a:solidFill>
                  <a:schemeClr val="tx1">
                    <a:alpha val="80000"/>
                  </a:schemeClr>
                </a:solidFill>
              </a:rPr>
              <a:t>www.qsi.com.tr</a:t>
            </a:r>
          </a:p>
        </p:txBody>
      </p:sp>
      <p:pic>
        <p:nvPicPr>
          <p:cNvPr id="7" name="Resim 6">
            <a:extLst>
              <a:ext uri="{FF2B5EF4-FFF2-40B4-BE49-F238E27FC236}">
                <a16:creationId xmlns:a16="http://schemas.microsoft.com/office/drawing/2014/main" id="{0638849D-A976-4CFB-8904-B6D72DF16B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8" name="Resim 7">
            <a:extLst>
              <a:ext uri="{FF2B5EF4-FFF2-40B4-BE49-F238E27FC236}">
                <a16:creationId xmlns:a16="http://schemas.microsoft.com/office/drawing/2014/main" id="{396DEC7A-EB8E-4AFF-9192-A7D44FD184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456639877"/>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A24D15D-719A-455A-8CC5-2877E72DF577}"/>
              </a:ext>
            </a:extLst>
          </p:cNvPr>
          <p:cNvSpPr>
            <a:spLocks noGrp="1"/>
          </p:cNvSpPr>
          <p:nvPr>
            <p:ph type="title"/>
          </p:nvPr>
        </p:nvSpPr>
        <p:spPr>
          <a:xfrm>
            <a:off x="6289158" y="277516"/>
            <a:ext cx="5664142" cy="1086372"/>
          </a:xfrm>
        </p:spPr>
        <p:txBody>
          <a:bodyPr>
            <a:normAutofit/>
          </a:bodyPr>
          <a:lstStyle/>
          <a:p>
            <a:r>
              <a:rPr lang="tr-TR" sz="3600" b="1" dirty="0">
                <a:solidFill>
                  <a:schemeClr val="accent2">
                    <a:lumMod val="60000"/>
                    <a:lumOff val="40000"/>
                  </a:schemeClr>
                </a:solidFill>
                <a:latin typeface="+mn-lt"/>
              </a:rPr>
              <a:t>Gıda, Su ve Besin Maddeleri</a:t>
            </a:r>
          </a:p>
        </p:txBody>
      </p:sp>
      <p:sp>
        <p:nvSpPr>
          <p:cNvPr id="71" name="Freeform: Shape 70">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7650" name="Picture 2" descr="Kompost nedir, nasıl hazırlanır? | Sağlık">
            <a:extLst>
              <a:ext uri="{FF2B5EF4-FFF2-40B4-BE49-F238E27FC236}">
                <a16:creationId xmlns:a16="http://schemas.microsoft.com/office/drawing/2014/main" id="{D4ABD088-ACE4-491A-8A37-6BCEBB6036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70" r="29763" b="-1"/>
          <a:stretch/>
        </p:blipFill>
        <p:spPr bwMode="auto">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6E03D850-37C0-4448-BB98-D71DEFFB312C}"/>
              </a:ext>
            </a:extLst>
          </p:cNvPr>
          <p:cNvSpPr>
            <a:spLocks noGrp="1"/>
          </p:cNvSpPr>
          <p:nvPr>
            <p:ph idx="1"/>
          </p:nvPr>
        </p:nvSpPr>
        <p:spPr>
          <a:xfrm>
            <a:off x="6089581" y="1729647"/>
            <a:ext cx="5863720" cy="4469985"/>
          </a:xfrm>
        </p:spPr>
        <p:txBody>
          <a:bodyPr anchor="t">
            <a:normAutofit lnSpcReduction="10000"/>
          </a:bodyPr>
          <a:lstStyle/>
          <a:p>
            <a:r>
              <a:rPr lang="tr-TR" sz="2400" dirty="0"/>
              <a:t>Çevre ve ekosistemin korunması ve sağlığı için </a:t>
            </a:r>
            <a:r>
              <a:rPr lang="tr-TR" sz="2400" b="1" dirty="0">
                <a:solidFill>
                  <a:schemeClr val="accent6"/>
                </a:solidFill>
              </a:rPr>
              <a:t>kimyasal gübre yerine </a:t>
            </a:r>
            <a:r>
              <a:rPr lang="tr-TR" sz="2400" dirty="0"/>
              <a:t>daha fazla geri dönüştürülmüş hayvan gübresi ile daha fazla organik besin maddesi ve </a:t>
            </a:r>
            <a:r>
              <a:rPr lang="tr-TR" sz="2400" dirty="0" err="1"/>
              <a:t>kompost</a:t>
            </a:r>
            <a:r>
              <a:rPr lang="tr-TR" sz="2400" dirty="0"/>
              <a:t> gübre kullanma hedefi, </a:t>
            </a:r>
          </a:p>
          <a:p>
            <a:endParaRPr lang="tr-TR" sz="2400" dirty="0"/>
          </a:p>
          <a:p>
            <a:r>
              <a:rPr lang="tr-TR" sz="2400" dirty="0"/>
              <a:t>Bu nedenle özellikle belediyelerin ve </a:t>
            </a:r>
            <a:r>
              <a:rPr lang="tr-TR" sz="2400" dirty="0" err="1"/>
              <a:t>kompost</a:t>
            </a:r>
            <a:r>
              <a:rPr lang="tr-TR" sz="2400" dirty="0"/>
              <a:t> tesislerinin desteklenmesi, atığın taşınması konusunda lojistik çözüm önerilerinin geliştirilmesi ve destek verilmesi ayrıca organik atıkların ayrı toplanması için geniş kampanyalarla farkındalık yaratılması</a:t>
            </a:r>
          </a:p>
        </p:txBody>
      </p:sp>
      <p:sp>
        <p:nvSpPr>
          <p:cNvPr id="4" name="Alt Bilgi Yer Tutucusu 3">
            <a:extLst>
              <a:ext uri="{FF2B5EF4-FFF2-40B4-BE49-F238E27FC236}">
                <a16:creationId xmlns:a16="http://schemas.microsoft.com/office/drawing/2014/main" id="{EB4618BA-CEAB-4203-8406-CAEAA05AA1B4}"/>
              </a:ext>
            </a:extLst>
          </p:cNvPr>
          <p:cNvSpPr>
            <a:spLocks noGrp="1"/>
          </p:cNvSpPr>
          <p:nvPr>
            <p:ph type="ftr" sz="quarter" idx="11"/>
          </p:nvPr>
        </p:nvSpPr>
        <p:spPr>
          <a:xfrm>
            <a:off x="6053666" y="6199632"/>
            <a:ext cx="4802755" cy="365760"/>
          </a:xfrm>
        </p:spPr>
        <p:txBody>
          <a:bodyPr>
            <a:normAutofit/>
          </a:bodyPr>
          <a:lstStyle/>
          <a:p>
            <a:pPr algn="r">
              <a:spcAft>
                <a:spcPts val="600"/>
              </a:spcAft>
            </a:pPr>
            <a:r>
              <a:rPr lang="tr-TR" sz="1100">
                <a:solidFill>
                  <a:schemeClr val="tx1">
                    <a:alpha val="80000"/>
                  </a:schemeClr>
                </a:solidFill>
              </a:rPr>
              <a:t>www.qsi.com.tr</a:t>
            </a:r>
          </a:p>
        </p:txBody>
      </p:sp>
    </p:spTree>
    <p:extLst>
      <p:ext uri="{BB962C8B-B14F-4D97-AF65-F5344CB8AC3E}">
        <p14:creationId xmlns:p14="http://schemas.microsoft.com/office/powerpoint/2010/main" val="370064002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321C40C7-1032-4E00-83F8-F6FD5260ABB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a:ea typeface="+mn-ea"/>
                <a:cs typeface="+mn-cs"/>
              </a:rPr>
              <a:t>www.qsi.com.tr</a:t>
            </a:r>
          </a:p>
        </p:txBody>
      </p:sp>
      <p:sp>
        <p:nvSpPr>
          <p:cNvPr id="5" name="Slayt Numarası Yer Tutucusu 4">
            <a:extLst>
              <a:ext uri="{FF2B5EF4-FFF2-40B4-BE49-F238E27FC236}">
                <a16:creationId xmlns:a16="http://schemas.microsoft.com/office/drawing/2014/main" id="{6B30FD6A-7E93-4ADA-BBD3-C3862DD333F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B207CF-7D58-4FF4-9836-E4F6C3645CBE}" type="slidenum">
              <a:rPr kumimoji="0" lang="tr-TR" sz="14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tr-TR" sz="1400" b="0" i="0" u="none" strike="noStrike" kern="1200" cap="none" spc="0" normalizeH="0" baseline="0" noProof="0">
              <a:ln>
                <a:noFill/>
              </a:ln>
              <a:solidFill>
                <a:prstClr val="white"/>
              </a:solidFill>
              <a:effectLst/>
              <a:uLnTx/>
              <a:uFillTx/>
              <a:latin typeface="Calibri"/>
              <a:ea typeface="+mn-ea"/>
              <a:cs typeface="+mn-cs"/>
            </a:endParaRPr>
          </a:p>
        </p:txBody>
      </p:sp>
      <p:pic>
        <p:nvPicPr>
          <p:cNvPr id="16386" name="Picture 2" descr="sürdürülebilirlik nedir">
            <a:extLst>
              <a:ext uri="{FF2B5EF4-FFF2-40B4-BE49-F238E27FC236}">
                <a16:creationId xmlns:a16="http://schemas.microsoft.com/office/drawing/2014/main" id="{578B58D7-A3A2-4E20-94CA-0D429D5F2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345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7192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B67C190-CBDE-4CE5-9F01-A20563860B40}"/>
              </a:ext>
            </a:extLst>
          </p:cNvPr>
          <p:cNvSpPr>
            <a:spLocks noGrp="1"/>
          </p:cNvSpPr>
          <p:nvPr>
            <p:ph type="title"/>
          </p:nvPr>
        </p:nvSpPr>
        <p:spPr>
          <a:xfrm>
            <a:off x="0" y="0"/>
            <a:ext cx="12192000" cy="1090583"/>
          </a:xfrm>
          <a:solidFill>
            <a:schemeClr val="accent2">
              <a:lumMod val="75000"/>
            </a:schemeClr>
          </a:solidFill>
        </p:spPr>
        <p:txBody>
          <a:bodyPr/>
          <a:lstStyle/>
          <a:p>
            <a:pPr algn="ctr"/>
            <a:r>
              <a:rPr lang="tr-TR" b="1" dirty="0"/>
              <a:t>Yeşil Mutabakat Risk ve Fırsatlar</a:t>
            </a:r>
          </a:p>
        </p:txBody>
      </p:sp>
      <p:sp>
        <p:nvSpPr>
          <p:cNvPr id="4" name="Alt Bilgi Yer Tutucusu 3">
            <a:extLst>
              <a:ext uri="{FF2B5EF4-FFF2-40B4-BE49-F238E27FC236}">
                <a16:creationId xmlns:a16="http://schemas.microsoft.com/office/drawing/2014/main" id="{225612BB-2921-4A9F-8D83-07EEEA200F36}"/>
              </a:ext>
            </a:extLst>
          </p:cNvPr>
          <p:cNvSpPr>
            <a:spLocks noGrp="1"/>
          </p:cNvSpPr>
          <p:nvPr>
            <p:ph type="ftr" sz="quarter" idx="11"/>
          </p:nvPr>
        </p:nvSpPr>
        <p:spPr/>
        <p:txBody>
          <a:bodyPr/>
          <a:lstStyle/>
          <a:p>
            <a:r>
              <a:rPr lang="tr-TR"/>
              <a:t>www.qsi.com.tr</a:t>
            </a:r>
          </a:p>
        </p:txBody>
      </p:sp>
      <p:pic>
        <p:nvPicPr>
          <p:cNvPr id="35842" name="Picture 2" descr="Risk ve Fırsat Karmaşası - Blog | KUM">
            <a:extLst>
              <a:ext uri="{FF2B5EF4-FFF2-40B4-BE49-F238E27FC236}">
                <a16:creationId xmlns:a16="http://schemas.microsoft.com/office/drawing/2014/main" id="{991F6D15-4286-434B-AD15-A36106EFB7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0582"/>
            <a:ext cx="12192000" cy="5233099"/>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79C721DC-7428-43C0-A2F2-1EF5DE3647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6" name="Resim 5">
            <a:extLst>
              <a:ext uri="{FF2B5EF4-FFF2-40B4-BE49-F238E27FC236}">
                <a16:creationId xmlns:a16="http://schemas.microsoft.com/office/drawing/2014/main" id="{C234A9DF-F267-421F-B15E-0300DDB5A2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27072626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1C638B0-CAF6-40E8-B316-9118C850C26B}"/>
              </a:ext>
            </a:extLst>
          </p:cNvPr>
          <p:cNvSpPr>
            <a:spLocks noGrp="1"/>
          </p:cNvSpPr>
          <p:nvPr>
            <p:ph idx="1"/>
          </p:nvPr>
        </p:nvSpPr>
        <p:spPr>
          <a:xfrm>
            <a:off x="264160" y="973460"/>
            <a:ext cx="5831840" cy="5115111"/>
          </a:xfrm>
        </p:spPr>
        <p:txBody>
          <a:bodyPr anchor="t">
            <a:normAutofit/>
          </a:bodyPr>
          <a:lstStyle/>
          <a:p>
            <a:r>
              <a:rPr lang="tr-TR" sz="2400" dirty="0">
                <a:latin typeface="Roboto" panose="02000000000000000000" pitchFamily="2" charset="0"/>
              </a:rPr>
              <a:t>AB, 2020 yılında 70 milyar dolar ile ihracatımızdan </a:t>
            </a:r>
            <a:r>
              <a:rPr lang="tr-TR" sz="2400" b="1" dirty="0">
                <a:solidFill>
                  <a:schemeClr val="accent2">
                    <a:lumMod val="75000"/>
                  </a:schemeClr>
                </a:solidFill>
                <a:latin typeface="Roboto" panose="02000000000000000000" pitchFamily="2" charset="0"/>
              </a:rPr>
              <a:t>%41 oranında </a:t>
            </a:r>
            <a:r>
              <a:rPr lang="tr-TR" sz="2400" dirty="0">
                <a:latin typeface="Roboto" panose="02000000000000000000" pitchFamily="2" charset="0"/>
              </a:rPr>
              <a:t>pay almakta olup toplam ihracatımızda ilk sırada yer almaktadır.</a:t>
            </a:r>
          </a:p>
          <a:p>
            <a:endParaRPr lang="tr-TR" sz="2400" dirty="0">
              <a:latin typeface="Roboto" panose="02000000000000000000" pitchFamily="2" charset="0"/>
            </a:endParaRPr>
          </a:p>
          <a:p>
            <a:r>
              <a:rPr lang="tr-TR" sz="2400" b="0" i="0" dirty="0">
                <a:effectLst/>
                <a:latin typeface="Roboto" panose="02000000000000000000" pitchFamily="2" charset="0"/>
              </a:rPr>
              <a:t>Ayrıca Türkiye </a:t>
            </a:r>
            <a:r>
              <a:rPr lang="tr-TR" sz="2400" b="1" i="0" dirty="0">
                <a:solidFill>
                  <a:schemeClr val="accent2">
                    <a:lumMod val="75000"/>
                  </a:schemeClr>
                </a:solidFill>
                <a:effectLst/>
                <a:latin typeface="Roboto" panose="02000000000000000000" pitchFamily="2" charset="0"/>
              </a:rPr>
              <a:t>en çok yabancı yatırımı AB’den almakta </a:t>
            </a:r>
            <a:r>
              <a:rPr lang="tr-TR" sz="2400" b="0" i="0" dirty="0">
                <a:effectLst/>
                <a:latin typeface="Roboto" panose="02000000000000000000" pitchFamily="2" charset="0"/>
              </a:rPr>
              <a:t>ve Türkiye’nin en büyük ve önemli yatırım kaynağını AB oluşturmaktadır. </a:t>
            </a:r>
          </a:p>
          <a:p>
            <a:endParaRPr lang="tr-TR" sz="2400" b="0" i="0" dirty="0">
              <a:effectLst/>
              <a:latin typeface="Roboto" panose="02000000000000000000" pitchFamily="2" charset="0"/>
            </a:endParaRPr>
          </a:p>
          <a:p>
            <a:r>
              <a:rPr lang="tr-TR" sz="2400" b="0" i="0" dirty="0">
                <a:effectLst/>
                <a:latin typeface="Roboto" panose="02000000000000000000" pitchFamily="2" charset="0"/>
              </a:rPr>
              <a:t>Aynı şekilde </a:t>
            </a:r>
            <a:r>
              <a:rPr lang="tr-TR" sz="2400" b="1" i="0" dirty="0">
                <a:solidFill>
                  <a:schemeClr val="accent2">
                    <a:lumMod val="75000"/>
                  </a:schemeClr>
                </a:solidFill>
                <a:effectLst/>
                <a:latin typeface="Roboto" panose="02000000000000000000" pitchFamily="2" charset="0"/>
              </a:rPr>
              <a:t>AB’nin 5. büyük ticaret ortağı </a:t>
            </a:r>
            <a:r>
              <a:rPr lang="tr-TR" sz="2400" b="0" i="0" dirty="0">
                <a:effectLst/>
                <a:latin typeface="Roboto" panose="02000000000000000000" pitchFamily="2" charset="0"/>
              </a:rPr>
              <a:t>ve önemli bir  ihracat pazarı Türkiye’dir.</a:t>
            </a:r>
          </a:p>
        </p:txBody>
      </p:sp>
      <p:sp>
        <p:nvSpPr>
          <p:cNvPr id="3076" name="Freeform: Shape 7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Turkish companies continue investments abroad - MarineDealNews">
            <a:extLst>
              <a:ext uri="{FF2B5EF4-FFF2-40B4-BE49-F238E27FC236}">
                <a16:creationId xmlns:a16="http://schemas.microsoft.com/office/drawing/2014/main" id="{76D4CE0A-4F10-40DD-89CF-0C01B359AC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78" r="13315" b="-2"/>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4" name="Alt Bilgi Yer Tutucusu 3">
            <a:extLst>
              <a:ext uri="{FF2B5EF4-FFF2-40B4-BE49-F238E27FC236}">
                <a16:creationId xmlns:a16="http://schemas.microsoft.com/office/drawing/2014/main" id="{27B3499B-10D0-498F-BD05-C9805BEB074A}"/>
              </a:ext>
            </a:extLst>
          </p:cNvPr>
          <p:cNvSpPr>
            <a:spLocks noGrp="1"/>
          </p:cNvSpPr>
          <p:nvPr>
            <p:ph type="ftr" sz="quarter" idx="11"/>
          </p:nvPr>
        </p:nvSpPr>
        <p:spPr>
          <a:xfrm>
            <a:off x="6053666" y="6199632"/>
            <a:ext cx="4802755" cy="365760"/>
          </a:xfrm>
        </p:spPr>
        <p:txBody>
          <a:bodyPr>
            <a:normAutofit/>
          </a:bodyPr>
          <a:lstStyle/>
          <a:p>
            <a:pPr algn="r">
              <a:spcAft>
                <a:spcPts val="600"/>
              </a:spcAft>
            </a:pPr>
            <a:r>
              <a:rPr lang="tr-TR" sz="1100">
                <a:solidFill>
                  <a:schemeClr val="tx1">
                    <a:alpha val="80000"/>
                  </a:schemeClr>
                </a:solidFill>
              </a:rPr>
              <a:t>www.qsi.com.tr</a:t>
            </a:r>
          </a:p>
        </p:txBody>
      </p:sp>
      <p:pic>
        <p:nvPicPr>
          <p:cNvPr id="8" name="Resim 7">
            <a:extLst>
              <a:ext uri="{FF2B5EF4-FFF2-40B4-BE49-F238E27FC236}">
                <a16:creationId xmlns:a16="http://schemas.microsoft.com/office/drawing/2014/main" id="{16E7CE9B-1E6A-459C-992A-CB48981CDE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9" name="Resim 8">
            <a:extLst>
              <a:ext uri="{FF2B5EF4-FFF2-40B4-BE49-F238E27FC236}">
                <a16:creationId xmlns:a16="http://schemas.microsoft.com/office/drawing/2014/main" id="{9568E126-E955-46EC-927E-833EB88086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904813914"/>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5" name="Freeform: Shape 134">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DEDBA431-570A-49AB-BF40-4D912DC4B4EB}"/>
              </a:ext>
            </a:extLst>
          </p:cNvPr>
          <p:cNvSpPr>
            <a:spLocks noGrp="1"/>
          </p:cNvSpPr>
          <p:nvPr>
            <p:ph idx="1"/>
          </p:nvPr>
        </p:nvSpPr>
        <p:spPr>
          <a:xfrm>
            <a:off x="279152" y="644795"/>
            <a:ext cx="4333623" cy="4821771"/>
          </a:xfrm>
        </p:spPr>
        <p:txBody>
          <a:bodyPr anchor="t">
            <a:normAutofit lnSpcReduction="10000"/>
          </a:bodyPr>
          <a:lstStyle/>
          <a:p>
            <a:r>
              <a:rPr lang="tr-TR" sz="2000" b="0" i="0" dirty="0">
                <a:effectLst/>
                <a:latin typeface="Roboto" panose="02000000000000000000" pitchFamily="2" charset="0"/>
              </a:rPr>
              <a:t>AB’nin diğer paydaşları ve iş ortakları gibi Türkiye de Yeşil Mutabakat ’tan hemen ve doğrudan etkilenecektir.   </a:t>
            </a:r>
          </a:p>
          <a:p>
            <a:pPr marL="0" indent="0">
              <a:buNone/>
            </a:pPr>
            <a:endParaRPr lang="tr-TR" sz="2000" b="0" i="0" dirty="0">
              <a:effectLst/>
              <a:latin typeface="Roboto" panose="02000000000000000000" pitchFamily="2" charset="0"/>
            </a:endParaRPr>
          </a:p>
          <a:p>
            <a:r>
              <a:rPr lang="tr-TR" sz="2000" b="0" i="0" dirty="0">
                <a:effectLst/>
                <a:latin typeface="Roboto" panose="02000000000000000000" pitchFamily="2" charset="0"/>
              </a:rPr>
              <a:t>Yeşil Mutabakat ’</a:t>
            </a:r>
            <a:r>
              <a:rPr lang="tr-TR" sz="2000" b="0" i="0" dirty="0" err="1">
                <a:effectLst/>
                <a:latin typeface="Roboto" panose="02000000000000000000" pitchFamily="2" charset="0"/>
              </a:rPr>
              <a:t>ın</a:t>
            </a:r>
            <a:r>
              <a:rPr lang="tr-TR" sz="2000" b="0" i="0" dirty="0">
                <a:effectLst/>
                <a:latin typeface="Roboto" panose="02000000000000000000" pitchFamily="2" charset="0"/>
              </a:rPr>
              <a:t> doğuracağı etkiler şirketler için hem bazı </a:t>
            </a:r>
            <a:r>
              <a:rPr lang="tr-TR" sz="2000" b="1" i="0" dirty="0">
                <a:solidFill>
                  <a:schemeClr val="accent6">
                    <a:lumMod val="60000"/>
                    <a:lumOff val="40000"/>
                  </a:schemeClr>
                </a:solidFill>
                <a:effectLst/>
                <a:latin typeface="Roboto" panose="02000000000000000000" pitchFamily="2" charset="0"/>
              </a:rPr>
              <a:t>fırsatlar</a:t>
            </a:r>
            <a:r>
              <a:rPr lang="tr-TR" sz="2000" b="1" i="0" dirty="0">
                <a:effectLst/>
                <a:latin typeface="Roboto" panose="02000000000000000000" pitchFamily="2" charset="0"/>
              </a:rPr>
              <a:t> </a:t>
            </a:r>
            <a:r>
              <a:rPr lang="tr-TR" sz="2000" b="0" i="0" dirty="0">
                <a:effectLst/>
                <a:latin typeface="Roboto" panose="02000000000000000000" pitchFamily="2" charset="0"/>
              </a:rPr>
              <a:t>ortaya çıkartacak hem de bazı </a:t>
            </a:r>
            <a:r>
              <a:rPr lang="tr-TR" sz="2000" b="1" i="0" dirty="0">
                <a:solidFill>
                  <a:srgbClr val="FF3300"/>
                </a:solidFill>
                <a:effectLst/>
                <a:latin typeface="Roboto" panose="02000000000000000000" pitchFamily="2" charset="0"/>
              </a:rPr>
              <a:t>tehditleri</a:t>
            </a:r>
            <a:r>
              <a:rPr lang="tr-TR" sz="2000" b="0" i="0" dirty="0">
                <a:effectLst/>
                <a:latin typeface="Roboto" panose="02000000000000000000" pitchFamily="2" charset="0"/>
              </a:rPr>
              <a:t> beraberinde getirecektir.  </a:t>
            </a:r>
          </a:p>
          <a:p>
            <a:endParaRPr lang="tr-TR" sz="2000" b="0" i="0" dirty="0">
              <a:effectLst/>
              <a:latin typeface="Roboto" panose="02000000000000000000" pitchFamily="2" charset="0"/>
            </a:endParaRPr>
          </a:p>
          <a:p>
            <a:pPr marL="0" indent="0">
              <a:buNone/>
            </a:pPr>
            <a:r>
              <a:rPr lang="tr-TR" sz="2000" b="0" i="0" dirty="0">
                <a:effectLst/>
                <a:latin typeface="Roboto" panose="02000000000000000000" pitchFamily="2" charset="0"/>
              </a:rPr>
              <a:t>Yeşil Mutabakat ’</a:t>
            </a:r>
            <a:r>
              <a:rPr lang="tr-TR" sz="2000" b="0" i="0" dirty="0" err="1">
                <a:effectLst/>
                <a:latin typeface="Roboto" panose="02000000000000000000" pitchFamily="2" charset="0"/>
              </a:rPr>
              <a:t>ın</a:t>
            </a:r>
            <a:r>
              <a:rPr lang="tr-TR" sz="2000" b="0" i="0" dirty="0">
                <a:effectLst/>
                <a:latin typeface="Roboto" panose="02000000000000000000" pitchFamily="2" charset="0"/>
              </a:rPr>
              <a:t> neyi hedeflediği ve bu hedefe hangi araçlar ile ulaşmayı planladığını anlamak, yeşil dönüşüme uyum sağlayabilmemizin ilk ve en önemli adımıdır. </a:t>
            </a:r>
            <a:endParaRPr lang="tr-TR" sz="2000" dirty="0"/>
          </a:p>
          <a:p>
            <a:endParaRPr lang="tr-TR" sz="2000" dirty="0"/>
          </a:p>
        </p:txBody>
      </p:sp>
      <p:pic>
        <p:nvPicPr>
          <p:cNvPr id="1026" name="Picture 2" descr="Avrupa Yeşil Mutabakat Çağrısı - PMO Partners Danışmanlık">
            <a:extLst>
              <a:ext uri="{FF2B5EF4-FFF2-40B4-BE49-F238E27FC236}">
                <a16:creationId xmlns:a16="http://schemas.microsoft.com/office/drawing/2014/main" id="{E50081A8-8000-4AAC-BACF-E8A36EDBB25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38101" y="1560421"/>
            <a:ext cx="5510771" cy="3444231"/>
          </a:xfrm>
          <a:prstGeom prst="rect">
            <a:avLst/>
          </a:prstGeom>
          <a:noFill/>
          <a:extLst>
            <a:ext uri="{909E8E84-426E-40DD-AFC4-6F175D3DCCD1}">
              <a14:hiddenFill xmlns:a14="http://schemas.microsoft.com/office/drawing/2010/main">
                <a:solidFill>
                  <a:srgbClr val="FFFFFF"/>
                </a:solidFill>
              </a14:hiddenFill>
            </a:ext>
          </a:extLst>
        </p:spPr>
      </p:pic>
      <p:sp>
        <p:nvSpPr>
          <p:cNvPr id="4" name="Alt Bilgi Yer Tutucusu 3">
            <a:extLst>
              <a:ext uri="{FF2B5EF4-FFF2-40B4-BE49-F238E27FC236}">
                <a16:creationId xmlns:a16="http://schemas.microsoft.com/office/drawing/2014/main" id="{CAE8CA5F-39FE-4308-B24A-9A316EDFC92C}"/>
              </a:ext>
            </a:extLst>
          </p:cNvPr>
          <p:cNvSpPr>
            <a:spLocks noGrp="1"/>
          </p:cNvSpPr>
          <p:nvPr>
            <p:ph type="ftr" sz="quarter" idx="11"/>
          </p:nvPr>
        </p:nvSpPr>
        <p:spPr>
          <a:xfrm>
            <a:off x="5609220" y="6199632"/>
            <a:ext cx="5301531" cy="365760"/>
          </a:xfrm>
        </p:spPr>
        <p:txBody>
          <a:bodyPr>
            <a:normAutofit/>
          </a:bodyPr>
          <a:lstStyle/>
          <a:p>
            <a:pPr algn="r">
              <a:spcAft>
                <a:spcPts val="600"/>
              </a:spcAft>
            </a:pPr>
            <a:r>
              <a:rPr lang="tr-TR" sz="1100">
                <a:solidFill>
                  <a:schemeClr val="tx1">
                    <a:alpha val="80000"/>
                  </a:schemeClr>
                </a:solidFill>
              </a:rPr>
              <a:t>www.qsi.com.tr</a:t>
            </a:r>
          </a:p>
        </p:txBody>
      </p:sp>
      <p:pic>
        <p:nvPicPr>
          <p:cNvPr id="7" name="Resim 6">
            <a:extLst>
              <a:ext uri="{FF2B5EF4-FFF2-40B4-BE49-F238E27FC236}">
                <a16:creationId xmlns:a16="http://schemas.microsoft.com/office/drawing/2014/main" id="{659898FC-2B7D-4556-8FED-B12A5C3EF3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98456"/>
            <a:ext cx="1714962" cy="524557"/>
          </a:xfrm>
          <a:prstGeom prst="rect">
            <a:avLst/>
          </a:prstGeom>
        </p:spPr>
      </p:pic>
      <p:pic>
        <p:nvPicPr>
          <p:cNvPr id="8" name="Resim 7">
            <a:extLst>
              <a:ext uri="{FF2B5EF4-FFF2-40B4-BE49-F238E27FC236}">
                <a16:creationId xmlns:a16="http://schemas.microsoft.com/office/drawing/2014/main" id="{EB600E33-9189-47F1-9F0E-B4E8B77676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644687635"/>
      </p:ext>
    </p:extLst>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3F677DB-F99C-4A38-9540-6151957E27D7}"/>
              </a:ext>
            </a:extLst>
          </p:cNvPr>
          <p:cNvSpPr>
            <a:spLocks noGrp="1"/>
          </p:cNvSpPr>
          <p:nvPr>
            <p:ph type="title"/>
          </p:nvPr>
        </p:nvSpPr>
        <p:spPr>
          <a:xfrm>
            <a:off x="467041" y="554868"/>
            <a:ext cx="5820779" cy="930999"/>
          </a:xfrm>
        </p:spPr>
        <p:txBody>
          <a:bodyPr>
            <a:normAutofit fontScale="90000"/>
          </a:bodyPr>
          <a:lstStyle/>
          <a:p>
            <a:r>
              <a:rPr lang="tr-TR" b="1" i="0" dirty="0">
                <a:solidFill>
                  <a:schemeClr val="accent6">
                    <a:lumMod val="75000"/>
                  </a:schemeClr>
                </a:solidFill>
                <a:effectLst/>
                <a:latin typeface="Dentons"/>
              </a:rPr>
              <a:t>Sanayici Açısından Riskler</a:t>
            </a:r>
            <a:endParaRPr lang="tr-TR" dirty="0">
              <a:solidFill>
                <a:schemeClr val="accent6">
                  <a:lumMod val="75000"/>
                </a:schemeClr>
              </a:solidFill>
            </a:endParaRPr>
          </a:p>
        </p:txBody>
      </p:sp>
      <p:sp>
        <p:nvSpPr>
          <p:cNvPr id="3" name="İçerik Yer Tutucusu 2">
            <a:extLst>
              <a:ext uri="{FF2B5EF4-FFF2-40B4-BE49-F238E27FC236}">
                <a16:creationId xmlns:a16="http://schemas.microsoft.com/office/drawing/2014/main" id="{7AD5E630-4678-443A-9957-6C2B1EC4BC62}"/>
              </a:ext>
            </a:extLst>
          </p:cNvPr>
          <p:cNvSpPr>
            <a:spLocks noGrp="1"/>
          </p:cNvSpPr>
          <p:nvPr>
            <p:ph idx="1"/>
          </p:nvPr>
        </p:nvSpPr>
        <p:spPr>
          <a:xfrm>
            <a:off x="467041" y="1548477"/>
            <a:ext cx="5820779" cy="4389265"/>
          </a:xfrm>
        </p:spPr>
        <p:txBody>
          <a:bodyPr anchor="t">
            <a:normAutofit/>
          </a:bodyPr>
          <a:lstStyle/>
          <a:p>
            <a:pPr marL="0" indent="0">
              <a:buNone/>
            </a:pPr>
            <a:r>
              <a:rPr lang="tr-TR" sz="2400" b="0" i="0" dirty="0">
                <a:effectLst/>
                <a:latin typeface="Dentons"/>
              </a:rPr>
              <a:t>AB’ye yapılan ihracata uygulanacak sınırda karbon vergisi ve eko etiketleme için yeni standartlar getirilmesi bu alanda uyum sürecini tamamlayamayanlar için </a:t>
            </a:r>
            <a:r>
              <a:rPr lang="tr-TR" sz="2400" b="1" i="0" dirty="0">
                <a:solidFill>
                  <a:schemeClr val="accent4">
                    <a:lumMod val="60000"/>
                    <a:lumOff val="40000"/>
                  </a:schemeClr>
                </a:solidFill>
                <a:effectLst/>
                <a:latin typeface="Dentons"/>
              </a:rPr>
              <a:t>ekstra yük </a:t>
            </a:r>
            <a:r>
              <a:rPr lang="tr-TR" sz="2400" b="0" i="0" dirty="0">
                <a:effectLst/>
                <a:latin typeface="Dentons"/>
              </a:rPr>
              <a:t>anlamına gelecektir.</a:t>
            </a:r>
          </a:p>
          <a:p>
            <a:pPr marL="0" indent="0">
              <a:buNone/>
            </a:pPr>
            <a:endParaRPr lang="tr-TR" sz="2400" b="0" i="0" dirty="0">
              <a:effectLst/>
              <a:latin typeface="Dentons"/>
            </a:endParaRPr>
          </a:p>
          <a:p>
            <a:pPr marL="0" indent="0">
              <a:buNone/>
            </a:pPr>
            <a:r>
              <a:rPr lang="tr-TR" sz="2400" b="0" i="0" dirty="0">
                <a:effectLst/>
                <a:latin typeface="Dentons"/>
              </a:rPr>
              <a:t>Buna göre, iyileştirme ve uyum çalışmaları yapılmadığı takdirde Türkiye ihracatta </a:t>
            </a:r>
            <a:r>
              <a:rPr lang="tr-TR" sz="2400" b="1" i="0" dirty="0">
                <a:solidFill>
                  <a:schemeClr val="accent4">
                    <a:lumMod val="60000"/>
                    <a:lumOff val="40000"/>
                  </a:schemeClr>
                </a:solidFill>
                <a:effectLst/>
                <a:latin typeface="Dentons"/>
              </a:rPr>
              <a:t>pazar kaybı </a:t>
            </a:r>
            <a:r>
              <a:rPr lang="tr-TR" sz="2400" b="0" i="0" dirty="0">
                <a:effectLst/>
                <a:latin typeface="Dentons"/>
              </a:rPr>
              <a:t>yaşayabilir. </a:t>
            </a:r>
          </a:p>
        </p:txBody>
      </p:sp>
      <p:sp>
        <p:nvSpPr>
          <p:cNvPr id="192" name="Freeform: Shape 19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Alt Bilgi Yer Tutucusu 3">
            <a:extLst>
              <a:ext uri="{FF2B5EF4-FFF2-40B4-BE49-F238E27FC236}">
                <a16:creationId xmlns:a16="http://schemas.microsoft.com/office/drawing/2014/main" id="{96C13B09-56DF-4726-AFA4-E66C622FD61C}"/>
              </a:ext>
            </a:extLst>
          </p:cNvPr>
          <p:cNvSpPr>
            <a:spLocks noGrp="1"/>
          </p:cNvSpPr>
          <p:nvPr>
            <p:ph type="ftr" sz="quarter" idx="11"/>
          </p:nvPr>
        </p:nvSpPr>
        <p:spPr>
          <a:xfrm>
            <a:off x="6053666" y="6199632"/>
            <a:ext cx="4802755" cy="365760"/>
          </a:xfrm>
        </p:spPr>
        <p:txBody>
          <a:bodyPr>
            <a:normAutofit/>
          </a:bodyPr>
          <a:lstStyle/>
          <a:p>
            <a:pPr algn="r">
              <a:spcAft>
                <a:spcPts val="600"/>
              </a:spcAft>
            </a:pPr>
            <a:r>
              <a:rPr lang="tr-TR" sz="1100">
                <a:solidFill>
                  <a:schemeClr val="tx1">
                    <a:alpha val="80000"/>
                  </a:schemeClr>
                </a:solidFill>
              </a:rPr>
              <a:t>www.qsi.com.tr</a:t>
            </a:r>
          </a:p>
        </p:txBody>
      </p:sp>
      <p:pic>
        <p:nvPicPr>
          <p:cNvPr id="7" name="Resim 6">
            <a:extLst>
              <a:ext uri="{FF2B5EF4-FFF2-40B4-BE49-F238E27FC236}">
                <a16:creationId xmlns:a16="http://schemas.microsoft.com/office/drawing/2014/main" id="{25814403-AF7F-4296-A7AD-FB600719DA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0" y="170176"/>
            <a:ext cx="1714962" cy="524557"/>
          </a:xfrm>
          <a:prstGeom prst="rect">
            <a:avLst/>
          </a:prstGeom>
        </p:spPr>
      </p:pic>
      <p:pic>
        <p:nvPicPr>
          <p:cNvPr id="8" name="Resim 7">
            <a:extLst>
              <a:ext uri="{FF2B5EF4-FFF2-40B4-BE49-F238E27FC236}">
                <a16:creationId xmlns:a16="http://schemas.microsoft.com/office/drawing/2014/main" id="{FEB16A8F-2575-4C7F-9487-D2A698588F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pic>
        <p:nvPicPr>
          <p:cNvPr id="15" name="Picture 2" descr="Risk Yönetimi – 5N1K GROUP">
            <a:extLst>
              <a:ext uri="{FF2B5EF4-FFF2-40B4-BE49-F238E27FC236}">
                <a16:creationId xmlns:a16="http://schemas.microsoft.com/office/drawing/2014/main" id="{B4475E9E-1F68-40E3-8161-A3FC40FCEC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0612" y="1400884"/>
            <a:ext cx="3200301" cy="32003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134695"/>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3F677DB-F99C-4A38-9540-6151957E27D7}"/>
              </a:ext>
            </a:extLst>
          </p:cNvPr>
          <p:cNvSpPr>
            <a:spLocks noGrp="1"/>
          </p:cNvSpPr>
          <p:nvPr>
            <p:ph type="title"/>
          </p:nvPr>
        </p:nvSpPr>
        <p:spPr>
          <a:xfrm>
            <a:off x="228600" y="875379"/>
            <a:ext cx="6521541" cy="930999"/>
          </a:xfrm>
        </p:spPr>
        <p:txBody>
          <a:bodyPr>
            <a:noAutofit/>
          </a:bodyPr>
          <a:lstStyle/>
          <a:p>
            <a:r>
              <a:rPr lang="tr-TR" sz="3200" b="1" i="0" dirty="0">
                <a:solidFill>
                  <a:schemeClr val="accent6">
                    <a:lumMod val="75000"/>
                  </a:schemeClr>
                </a:solidFill>
                <a:effectLst/>
                <a:latin typeface="Dentons"/>
              </a:rPr>
              <a:t>Yeşil Mutabakat Stratejisinin Getireceği Riskler</a:t>
            </a:r>
            <a:endParaRPr lang="tr-TR" sz="3200" dirty="0">
              <a:solidFill>
                <a:schemeClr val="accent6">
                  <a:lumMod val="75000"/>
                </a:schemeClr>
              </a:solidFill>
            </a:endParaRPr>
          </a:p>
        </p:txBody>
      </p:sp>
      <p:sp>
        <p:nvSpPr>
          <p:cNvPr id="3" name="İçerik Yer Tutucusu 2">
            <a:extLst>
              <a:ext uri="{FF2B5EF4-FFF2-40B4-BE49-F238E27FC236}">
                <a16:creationId xmlns:a16="http://schemas.microsoft.com/office/drawing/2014/main" id="{7AD5E630-4678-443A-9957-6C2B1EC4BC62}"/>
              </a:ext>
            </a:extLst>
          </p:cNvPr>
          <p:cNvSpPr>
            <a:spLocks noGrp="1"/>
          </p:cNvSpPr>
          <p:nvPr>
            <p:ph idx="1"/>
          </p:nvPr>
        </p:nvSpPr>
        <p:spPr>
          <a:xfrm>
            <a:off x="467041" y="2352106"/>
            <a:ext cx="5820779" cy="3906147"/>
          </a:xfrm>
        </p:spPr>
        <p:txBody>
          <a:bodyPr anchor="t">
            <a:normAutofit/>
          </a:bodyPr>
          <a:lstStyle/>
          <a:p>
            <a:pPr marL="0" indent="0">
              <a:buNone/>
            </a:pPr>
            <a:r>
              <a:rPr lang="tr-TR" sz="3200" b="0" i="0" dirty="0">
                <a:effectLst/>
                <a:latin typeface="Dentons"/>
              </a:rPr>
              <a:t>- Temiz Enerji Stratejisine uyum konusunda gecikilmesi</a:t>
            </a:r>
          </a:p>
          <a:p>
            <a:pPr marL="0" indent="0">
              <a:buNone/>
            </a:pPr>
            <a:endParaRPr lang="tr-TR" sz="3200" dirty="0">
              <a:latin typeface="Dentons"/>
            </a:endParaRPr>
          </a:p>
          <a:p>
            <a:pPr marL="0" indent="0">
              <a:buNone/>
            </a:pPr>
            <a:r>
              <a:rPr lang="tr-TR" sz="3200" b="0" i="0" dirty="0">
                <a:effectLst/>
                <a:latin typeface="Dentons"/>
              </a:rPr>
              <a:t>- Sürdürülebilir Akıllı Ulaşım konusunda nakliye fiyatlarındaki artış</a:t>
            </a:r>
          </a:p>
        </p:txBody>
      </p:sp>
      <p:sp>
        <p:nvSpPr>
          <p:cNvPr id="192" name="Freeform: Shape 19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Alt Bilgi Yer Tutucusu 3">
            <a:extLst>
              <a:ext uri="{FF2B5EF4-FFF2-40B4-BE49-F238E27FC236}">
                <a16:creationId xmlns:a16="http://schemas.microsoft.com/office/drawing/2014/main" id="{96C13B09-56DF-4726-AFA4-E66C622FD61C}"/>
              </a:ext>
            </a:extLst>
          </p:cNvPr>
          <p:cNvSpPr>
            <a:spLocks noGrp="1"/>
          </p:cNvSpPr>
          <p:nvPr>
            <p:ph type="ftr" sz="quarter" idx="11"/>
          </p:nvPr>
        </p:nvSpPr>
        <p:spPr>
          <a:xfrm>
            <a:off x="6053666" y="6199632"/>
            <a:ext cx="4802755" cy="365760"/>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tr-TR" sz="1100" b="0" i="0" u="none" strike="noStrike" kern="1200" cap="none" spc="0" normalizeH="0" baseline="0" noProof="0">
                <a:ln>
                  <a:noFill/>
                </a:ln>
                <a:solidFill>
                  <a:prstClr val="white">
                    <a:alpha val="80000"/>
                  </a:prstClr>
                </a:solidFill>
                <a:effectLst/>
                <a:uLnTx/>
                <a:uFillTx/>
                <a:latin typeface="Calibri"/>
                <a:ea typeface="+mn-ea"/>
                <a:cs typeface="+mn-cs"/>
              </a:rPr>
              <a:t>www.qsi.com.tr</a:t>
            </a:r>
          </a:p>
        </p:txBody>
      </p:sp>
      <p:pic>
        <p:nvPicPr>
          <p:cNvPr id="7" name="Resim 6">
            <a:extLst>
              <a:ext uri="{FF2B5EF4-FFF2-40B4-BE49-F238E27FC236}">
                <a16:creationId xmlns:a16="http://schemas.microsoft.com/office/drawing/2014/main" id="{90180C8F-82F8-4419-9455-8A49F65A69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0" y="170176"/>
            <a:ext cx="1714962" cy="524557"/>
          </a:xfrm>
          <a:prstGeom prst="rect">
            <a:avLst/>
          </a:prstGeom>
        </p:spPr>
      </p:pic>
      <p:pic>
        <p:nvPicPr>
          <p:cNvPr id="8" name="Resim 7">
            <a:extLst>
              <a:ext uri="{FF2B5EF4-FFF2-40B4-BE49-F238E27FC236}">
                <a16:creationId xmlns:a16="http://schemas.microsoft.com/office/drawing/2014/main" id="{2BA2D0DF-D29D-4EF6-8F38-99C1874D90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pic>
        <p:nvPicPr>
          <p:cNvPr id="10" name="Picture 2" descr="Risk Yönetimi – 5N1K GROUP">
            <a:extLst>
              <a:ext uri="{FF2B5EF4-FFF2-40B4-BE49-F238E27FC236}">
                <a16:creationId xmlns:a16="http://schemas.microsoft.com/office/drawing/2014/main" id="{40FDC17B-B200-4C74-8035-B1965E6AC8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345" y="1218500"/>
            <a:ext cx="3200301" cy="32003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889800"/>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92" name="Freeform: Shape 19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61C638B0-CAF6-40E8-B316-9118C850C26B}"/>
              </a:ext>
            </a:extLst>
          </p:cNvPr>
          <p:cNvSpPr>
            <a:spLocks noGrp="1"/>
          </p:cNvSpPr>
          <p:nvPr>
            <p:ph idx="1"/>
          </p:nvPr>
        </p:nvSpPr>
        <p:spPr>
          <a:xfrm>
            <a:off x="6201103" y="1874520"/>
            <a:ext cx="5347769" cy="3780418"/>
          </a:xfrm>
        </p:spPr>
        <p:txBody>
          <a:bodyPr anchor="t">
            <a:normAutofit/>
          </a:bodyPr>
          <a:lstStyle/>
          <a:p>
            <a:pPr marL="0" indent="0">
              <a:buNone/>
            </a:pPr>
            <a:r>
              <a:rPr lang="tr-TR" sz="2400" b="0" i="0" dirty="0">
                <a:effectLst/>
                <a:latin typeface="Roboto" panose="02000000000000000000" pitchFamily="2" charset="0"/>
              </a:rPr>
              <a:t>Kredi kuruluşlarının ve kalkınma bankalarının öncelikli olarak </a:t>
            </a:r>
            <a:r>
              <a:rPr lang="tr-TR" sz="2400" b="1" i="0" dirty="0">
                <a:solidFill>
                  <a:schemeClr val="accent4">
                    <a:lumMod val="60000"/>
                    <a:lumOff val="40000"/>
                  </a:schemeClr>
                </a:solidFill>
                <a:effectLst/>
                <a:latin typeface="Roboto" panose="02000000000000000000" pitchFamily="2" charset="0"/>
              </a:rPr>
              <a:t>sürdürülebilir faaliyetlere finansman </a:t>
            </a:r>
            <a:r>
              <a:rPr lang="tr-TR" sz="2400" b="0" i="0" dirty="0">
                <a:effectLst/>
                <a:latin typeface="Roboto" panose="02000000000000000000" pitchFamily="2" charset="0"/>
              </a:rPr>
              <a:t>sağlamayı seçmeleri </a:t>
            </a:r>
          </a:p>
          <a:p>
            <a:pPr marL="0" indent="0">
              <a:buNone/>
            </a:pPr>
            <a:endParaRPr lang="tr-TR" sz="2400" dirty="0">
              <a:latin typeface="Roboto" panose="02000000000000000000" pitchFamily="2" charset="0"/>
            </a:endParaRPr>
          </a:p>
          <a:p>
            <a:pPr marL="0" indent="0">
              <a:buNone/>
            </a:pPr>
            <a:r>
              <a:rPr lang="tr-TR" sz="2400" b="0" i="0" dirty="0">
                <a:effectLst/>
                <a:latin typeface="Roboto" panose="02000000000000000000" pitchFamily="2" charset="0"/>
              </a:rPr>
              <a:t>Sürdürülebilir ve yeşil olmayan faaliyetlerin finansmana erişimlerinin kısıtlanması ya da daha pahalı hale gelmesi;</a:t>
            </a:r>
          </a:p>
          <a:p>
            <a:endParaRPr lang="tr-TR" sz="2400" dirty="0"/>
          </a:p>
        </p:txBody>
      </p:sp>
      <p:sp>
        <p:nvSpPr>
          <p:cNvPr id="4" name="Alt Bilgi Yer Tutucusu 3">
            <a:extLst>
              <a:ext uri="{FF2B5EF4-FFF2-40B4-BE49-F238E27FC236}">
                <a16:creationId xmlns:a16="http://schemas.microsoft.com/office/drawing/2014/main" id="{27B3499B-10D0-498F-BD05-C9805BEB074A}"/>
              </a:ext>
            </a:extLst>
          </p:cNvPr>
          <p:cNvSpPr>
            <a:spLocks noGrp="1"/>
          </p:cNvSpPr>
          <p:nvPr>
            <p:ph type="ftr" sz="quarter" idx="11"/>
          </p:nvPr>
        </p:nvSpPr>
        <p:spPr>
          <a:xfrm>
            <a:off x="6053666" y="6199632"/>
            <a:ext cx="4802755" cy="365760"/>
          </a:xfrm>
        </p:spPr>
        <p:txBody>
          <a:bodyPr>
            <a:normAutofit/>
          </a:bodyPr>
          <a:lstStyle/>
          <a:p>
            <a:pPr algn="r">
              <a:spcAft>
                <a:spcPts val="600"/>
              </a:spcAft>
            </a:pPr>
            <a:r>
              <a:rPr lang="tr-TR" sz="1100">
                <a:solidFill>
                  <a:schemeClr val="tx1">
                    <a:alpha val="80000"/>
                  </a:schemeClr>
                </a:solidFill>
              </a:rPr>
              <a:t>www.qsi.com.tr</a:t>
            </a:r>
          </a:p>
        </p:txBody>
      </p:sp>
      <p:sp>
        <p:nvSpPr>
          <p:cNvPr id="6" name="Başlık 1">
            <a:extLst>
              <a:ext uri="{FF2B5EF4-FFF2-40B4-BE49-F238E27FC236}">
                <a16:creationId xmlns:a16="http://schemas.microsoft.com/office/drawing/2014/main" id="{E4FB6BB1-02D0-486B-A12A-E835212E6A0C}"/>
              </a:ext>
            </a:extLst>
          </p:cNvPr>
          <p:cNvSpPr>
            <a:spLocks noGrp="1"/>
          </p:cNvSpPr>
          <p:nvPr>
            <p:ph type="title"/>
          </p:nvPr>
        </p:nvSpPr>
        <p:spPr>
          <a:xfrm>
            <a:off x="5471917" y="205675"/>
            <a:ext cx="6521541" cy="930999"/>
          </a:xfrm>
        </p:spPr>
        <p:txBody>
          <a:bodyPr>
            <a:noAutofit/>
          </a:bodyPr>
          <a:lstStyle/>
          <a:p>
            <a:r>
              <a:rPr lang="tr-TR" sz="3200" b="1" i="0" dirty="0">
                <a:solidFill>
                  <a:schemeClr val="accent6">
                    <a:lumMod val="75000"/>
                  </a:schemeClr>
                </a:solidFill>
                <a:effectLst/>
                <a:latin typeface="Dentons"/>
              </a:rPr>
              <a:t>Finansmana Erişim </a:t>
            </a:r>
            <a:r>
              <a:rPr lang="tr-TR" sz="3200" b="1" dirty="0">
                <a:solidFill>
                  <a:schemeClr val="accent6">
                    <a:lumMod val="75000"/>
                  </a:schemeClr>
                </a:solidFill>
                <a:latin typeface="Dentons"/>
              </a:rPr>
              <a:t>R</a:t>
            </a:r>
            <a:r>
              <a:rPr lang="tr-TR" sz="3200" b="1" i="0" dirty="0">
                <a:solidFill>
                  <a:schemeClr val="accent6">
                    <a:lumMod val="75000"/>
                  </a:schemeClr>
                </a:solidFill>
                <a:effectLst/>
                <a:latin typeface="Dentons"/>
              </a:rPr>
              <a:t>iskleri</a:t>
            </a:r>
            <a:endParaRPr lang="tr-TR" sz="3200" dirty="0">
              <a:solidFill>
                <a:schemeClr val="accent6">
                  <a:lumMod val="75000"/>
                </a:schemeClr>
              </a:solidFill>
            </a:endParaRPr>
          </a:p>
        </p:txBody>
      </p:sp>
      <p:pic>
        <p:nvPicPr>
          <p:cNvPr id="7" name="Resim 6">
            <a:extLst>
              <a:ext uri="{FF2B5EF4-FFF2-40B4-BE49-F238E27FC236}">
                <a16:creationId xmlns:a16="http://schemas.microsoft.com/office/drawing/2014/main" id="{B901A464-C703-4AB3-B953-80C35F8187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0" y="170176"/>
            <a:ext cx="1714962" cy="524557"/>
          </a:xfrm>
          <a:prstGeom prst="rect">
            <a:avLst/>
          </a:prstGeom>
        </p:spPr>
      </p:pic>
      <p:pic>
        <p:nvPicPr>
          <p:cNvPr id="8" name="Resim 7">
            <a:extLst>
              <a:ext uri="{FF2B5EF4-FFF2-40B4-BE49-F238E27FC236}">
                <a16:creationId xmlns:a16="http://schemas.microsoft.com/office/drawing/2014/main" id="{49D674C1-A78A-4FD3-9709-A2F827A846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pic>
        <p:nvPicPr>
          <p:cNvPr id="9" name="Picture 2" descr="Risk Yönetimi – 5N1K GROUP">
            <a:extLst>
              <a:ext uri="{FF2B5EF4-FFF2-40B4-BE49-F238E27FC236}">
                <a16:creationId xmlns:a16="http://schemas.microsoft.com/office/drawing/2014/main" id="{85C59FFB-E5B8-4215-8C7F-B7DEDF4BBD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450" y="1019730"/>
            <a:ext cx="3200301" cy="32003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591677"/>
      </p:ext>
    </p:extLst>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61C638B0-CAF6-40E8-B316-9118C850C26B}"/>
              </a:ext>
            </a:extLst>
          </p:cNvPr>
          <p:cNvSpPr>
            <a:spLocks noGrp="1"/>
          </p:cNvSpPr>
          <p:nvPr>
            <p:ph idx="1"/>
          </p:nvPr>
        </p:nvSpPr>
        <p:spPr>
          <a:xfrm>
            <a:off x="609600" y="1897380"/>
            <a:ext cx="5202279" cy="4156286"/>
          </a:xfrm>
        </p:spPr>
        <p:txBody>
          <a:bodyPr anchor="t">
            <a:normAutofit/>
          </a:bodyPr>
          <a:lstStyle/>
          <a:p>
            <a:pPr marL="0" indent="0">
              <a:buNone/>
            </a:pPr>
            <a:r>
              <a:rPr lang="tr-TR" sz="2400" b="0" i="0" dirty="0">
                <a:effectLst/>
                <a:latin typeface="Roboto" panose="02000000000000000000" pitchFamily="2" charset="0"/>
              </a:rPr>
              <a:t>Yurt dışındaki yatırımcı ve yatırım fonlarının yeşil ya da </a:t>
            </a:r>
            <a:r>
              <a:rPr lang="tr-TR" sz="2400" b="1" i="0" dirty="0">
                <a:solidFill>
                  <a:schemeClr val="accent4">
                    <a:lumMod val="60000"/>
                    <a:lumOff val="40000"/>
                  </a:schemeClr>
                </a:solidFill>
                <a:effectLst/>
                <a:latin typeface="Roboto" panose="02000000000000000000" pitchFamily="2" charset="0"/>
              </a:rPr>
              <a:t>sürdürülebilir faaliyetler gösteren şirketlere yatırım </a:t>
            </a:r>
            <a:r>
              <a:rPr lang="tr-TR" sz="2400" b="0" i="0" dirty="0">
                <a:effectLst/>
                <a:latin typeface="Roboto" panose="02000000000000000000" pitchFamily="2" charset="0"/>
              </a:rPr>
              <a:t>yapmayı tercih etmeleri</a:t>
            </a:r>
            <a:r>
              <a:rPr lang="tr-TR" sz="2400" dirty="0">
                <a:latin typeface="Roboto" panose="02000000000000000000" pitchFamily="2" charset="0"/>
              </a:rPr>
              <a:t>.</a:t>
            </a:r>
          </a:p>
          <a:p>
            <a:pPr marL="0" indent="0">
              <a:buNone/>
            </a:pPr>
            <a:endParaRPr lang="tr-TR" sz="2400" b="0" i="0" dirty="0">
              <a:effectLst/>
              <a:latin typeface="Roboto" panose="02000000000000000000" pitchFamily="2" charset="0"/>
            </a:endParaRPr>
          </a:p>
          <a:p>
            <a:pPr marL="0" indent="0">
              <a:buNone/>
            </a:pPr>
            <a:r>
              <a:rPr lang="tr-TR" sz="2400" b="0" i="0" dirty="0">
                <a:effectLst/>
                <a:latin typeface="Roboto" panose="02000000000000000000" pitchFamily="2" charset="0"/>
              </a:rPr>
              <a:t>Yatırımlarının belli bir bölümünün sürdürülebilir faaliyetlere ayırılması zorunluluğu gibi sebeplerle, faaliyetleri sürdürülebilir olmayan ya da karbon yoğun şirketlerin yatırım almasının zorlaşması.</a:t>
            </a:r>
          </a:p>
          <a:p>
            <a:endParaRPr lang="tr-TR" sz="2400" dirty="0"/>
          </a:p>
        </p:txBody>
      </p:sp>
      <p:sp>
        <p:nvSpPr>
          <p:cNvPr id="4" name="Alt Bilgi Yer Tutucusu 3">
            <a:extLst>
              <a:ext uri="{FF2B5EF4-FFF2-40B4-BE49-F238E27FC236}">
                <a16:creationId xmlns:a16="http://schemas.microsoft.com/office/drawing/2014/main" id="{27B3499B-10D0-498F-BD05-C9805BEB074A}"/>
              </a:ext>
            </a:extLst>
          </p:cNvPr>
          <p:cNvSpPr>
            <a:spLocks noGrp="1"/>
          </p:cNvSpPr>
          <p:nvPr>
            <p:ph type="ftr" sz="quarter" idx="11"/>
          </p:nvPr>
        </p:nvSpPr>
        <p:spPr>
          <a:xfrm>
            <a:off x="804672" y="6199632"/>
            <a:ext cx="5006336" cy="365125"/>
          </a:xfrm>
        </p:spPr>
        <p:txBody>
          <a:bodyPr>
            <a:normAutofit/>
          </a:bodyPr>
          <a:lstStyle/>
          <a:p>
            <a:pPr algn="l">
              <a:spcAft>
                <a:spcPts val="600"/>
              </a:spcAft>
            </a:pPr>
            <a:r>
              <a:rPr lang="tr-TR" sz="1100">
                <a:solidFill>
                  <a:schemeClr val="tx1">
                    <a:alpha val="80000"/>
                  </a:schemeClr>
                </a:solidFill>
              </a:rPr>
              <a:t>www.qsi.com.tr</a:t>
            </a:r>
          </a:p>
        </p:txBody>
      </p:sp>
      <p:sp>
        <p:nvSpPr>
          <p:cNvPr id="32" name="Freeform: Shape 31">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846"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Başlık 1">
            <a:extLst>
              <a:ext uri="{FF2B5EF4-FFF2-40B4-BE49-F238E27FC236}">
                <a16:creationId xmlns:a16="http://schemas.microsoft.com/office/drawing/2014/main" id="{45B015F3-82F0-46C6-B90B-C9F153E68A12}"/>
              </a:ext>
            </a:extLst>
          </p:cNvPr>
          <p:cNvSpPr>
            <a:spLocks noGrp="1"/>
          </p:cNvSpPr>
          <p:nvPr>
            <p:ph type="title"/>
          </p:nvPr>
        </p:nvSpPr>
        <p:spPr>
          <a:xfrm>
            <a:off x="285750" y="694733"/>
            <a:ext cx="5504868" cy="930999"/>
          </a:xfrm>
        </p:spPr>
        <p:txBody>
          <a:bodyPr>
            <a:noAutofit/>
          </a:bodyPr>
          <a:lstStyle/>
          <a:p>
            <a:r>
              <a:rPr lang="tr-TR" sz="3200" b="1" i="0" dirty="0">
                <a:solidFill>
                  <a:schemeClr val="accent6">
                    <a:lumMod val="75000"/>
                  </a:schemeClr>
                </a:solidFill>
                <a:effectLst/>
                <a:latin typeface="Dentons"/>
              </a:rPr>
              <a:t>Yatırımcı Bulamama Riskleri</a:t>
            </a:r>
            <a:endParaRPr lang="tr-TR" sz="3200" dirty="0">
              <a:solidFill>
                <a:schemeClr val="accent6">
                  <a:lumMod val="75000"/>
                </a:schemeClr>
              </a:solidFill>
            </a:endParaRPr>
          </a:p>
        </p:txBody>
      </p:sp>
      <p:pic>
        <p:nvPicPr>
          <p:cNvPr id="9" name="Resim 8">
            <a:extLst>
              <a:ext uri="{FF2B5EF4-FFF2-40B4-BE49-F238E27FC236}">
                <a16:creationId xmlns:a16="http://schemas.microsoft.com/office/drawing/2014/main" id="{6FDA3B47-0E64-4F0A-AD70-085ABAB1DC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0" y="170176"/>
            <a:ext cx="1714962" cy="524557"/>
          </a:xfrm>
          <a:prstGeom prst="rect">
            <a:avLst/>
          </a:prstGeom>
        </p:spPr>
      </p:pic>
      <p:pic>
        <p:nvPicPr>
          <p:cNvPr id="10" name="Resim 9">
            <a:extLst>
              <a:ext uri="{FF2B5EF4-FFF2-40B4-BE49-F238E27FC236}">
                <a16:creationId xmlns:a16="http://schemas.microsoft.com/office/drawing/2014/main" id="{13BBD2FD-4D1A-4F6F-857A-BF0C45E86A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pic>
        <p:nvPicPr>
          <p:cNvPr id="11" name="Picture 2" descr="Risk Yönetimi – 5N1K GROUP">
            <a:extLst>
              <a:ext uri="{FF2B5EF4-FFF2-40B4-BE49-F238E27FC236}">
                <a16:creationId xmlns:a16="http://schemas.microsoft.com/office/drawing/2014/main" id="{D88B5F82-4963-4531-8FA4-D5E4791674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8638" y="1466872"/>
            <a:ext cx="3200301" cy="32003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626461"/>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61C638B0-CAF6-40E8-B316-9118C850C26B}"/>
              </a:ext>
            </a:extLst>
          </p:cNvPr>
          <p:cNvSpPr>
            <a:spLocks noGrp="1"/>
          </p:cNvSpPr>
          <p:nvPr>
            <p:ph idx="1"/>
          </p:nvPr>
        </p:nvSpPr>
        <p:spPr>
          <a:xfrm>
            <a:off x="6053666" y="1276990"/>
            <a:ext cx="5495206" cy="5076869"/>
          </a:xfrm>
        </p:spPr>
        <p:txBody>
          <a:bodyPr anchor="t">
            <a:normAutofit/>
          </a:bodyPr>
          <a:lstStyle/>
          <a:p>
            <a:pPr marL="0" indent="0">
              <a:buNone/>
            </a:pPr>
            <a:r>
              <a:rPr lang="tr-TR" sz="2400" b="1" i="0" dirty="0">
                <a:solidFill>
                  <a:schemeClr val="accent4">
                    <a:lumMod val="60000"/>
                    <a:lumOff val="40000"/>
                  </a:schemeClr>
                </a:solidFill>
                <a:effectLst/>
                <a:latin typeface="Roboto" panose="02000000000000000000" pitchFamily="2" charset="0"/>
              </a:rPr>
              <a:t>“Adil dönüşüm mekanizması” ile teşvik </a:t>
            </a:r>
            <a:r>
              <a:rPr lang="tr-TR" sz="2400" b="0" i="0" dirty="0">
                <a:effectLst/>
                <a:latin typeface="Roboto" panose="02000000000000000000" pitchFamily="2" charset="0"/>
              </a:rPr>
              <a:t>alabilen AB’de yerleşik şirketlerin bu teşvikler sayesinde yeşil ve sürdürülebilir dönüşümü, Türk rakiplerinden önce ve daha bol finansal kaynak ve teşvikler ile tamamlayabilmeleri bu şirketlerin rekabetçi güçlerini artırmalarını sağlarken, bu dönüşümü tamamlayamayan Türk şirketlerinin karbon vergisi, finansmana erişim ve yatırımcı çekebilme kabiliyetlerinin sınırlanması, gibi sebeplerle </a:t>
            </a:r>
            <a:r>
              <a:rPr lang="tr-TR" sz="2400" b="1" i="0" dirty="0">
                <a:solidFill>
                  <a:schemeClr val="accent4">
                    <a:lumMod val="60000"/>
                    <a:lumOff val="40000"/>
                  </a:schemeClr>
                </a:solidFill>
                <a:effectLst/>
                <a:latin typeface="Roboto" panose="02000000000000000000" pitchFamily="2" charset="0"/>
              </a:rPr>
              <a:t>rekabet güçlerini kaybetmeleri</a:t>
            </a:r>
            <a:r>
              <a:rPr lang="tr-TR" sz="2400" b="0" i="0" dirty="0">
                <a:effectLst/>
                <a:latin typeface="Roboto" panose="02000000000000000000" pitchFamily="2" charset="0"/>
              </a:rPr>
              <a:t> kaçınılmaz olacaktır;</a:t>
            </a:r>
          </a:p>
          <a:p>
            <a:endParaRPr lang="tr-TR" sz="2400" dirty="0"/>
          </a:p>
        </p:txBody>
      </p:sp>
      <p:sp>
        <p:nvSpPr>
          <p:cNvPr id="4" name="Alt Bilgi Yer Tutucusu 3">
            <a:extLst>
              <a:ext uri="{FF2B5EF4-FFF2-40B4-BE49-F238E27FC236}">
                <a16:creationId xmlns:a16="http://schemas.microsoft.com/office/drawing/2014/main" id="{27B3499B-10D0-498F-BD05-C9805BEB074A}"/>
              </a:ext>
            </a:extLst>
          </p:cNvPr>
          <p:cNvSpPr>
            <a:spLocks noGrp="1"/>
          </p:cNvSpPr>
          <p:nvPr>
            <p:ph type="ftr" sz="quarter" idx="11"/>
          </p:nvPr>
        </p:nvSpPr>
        <p:spPr>
          <a:xfrm>
            <a:off x="6053666" y="6199632"/>
            <a:ext cx="4802755" cy="365760"/>
          </a:xfrm>
        </p:spPr>
        <p:txBody>
          <a:bodyPr>
            <a:normAutofit/>
          </a:bodyPr>
          <a:lstStyle/>
          <a:p>
            <a:pPr algn="r">
              <a:spcAft>
                <a:spcPts val="600"/>
              </a:spcAft>
            </a:pPr>
            <a:r>
              <a:rPr lang="tr-TR" sz="1100">
                <a:solidFill>
                  <a:schemeClr val="tx1">
                    <a:alpha val="80000"/>
                  </a:schemeClr>
                </a:solidFill>
              </a:rPr>
              <a:t>www.qsi.com.tr</a:t>
            </a:r>
          </a:p>
        </p:txBody>
      </p:sp>
      <p:sp>
        <p:nvSpPr>
          <p:cNvPr id="6" name="Başlık 1">
            <a:extLst>
              <a:ext uri="{FF2B5EF4-FFF2-40B4-BE49-F238E27FC236}">
                <a16:creationId xmlns:a16="http://schemas.microsoft.com/office/drawing/2014/main" id="{95E8F23A-0C0B-40AA-907F-D4D90FC700E4}"/>
              </a:ext>
            </a:extLst>
          </p:cNvPr>
          <p:cNvSpPr>
            <a:spLocks noGrp="1"/>
          </p:cNvSpPr>
          <p:nvPr>
            <p:ph type="title"/>
          </p:nvPr>
        </p:nvSpPr>
        <p:spPr>
          <a:xfrm>
            <a:off x="5441861" y="399606"/>
            <a:ext cx="6521541" cy="930999"/>
          </a:xfrm>
        </p:spPr>
        <p:txBody>
          <a:bodyPr>
            <a:noAutofit/>
          </a:bodyPr>
          <a:lstStyle/>
          <a:p>
            <a:r>
              <a:rPr lang="tr-TR" sz="3200" b="1" i="0" dirty="0">
                <a:solidFill>
                  <a:schemeClr val="accent6">
                    <a:lumMod val="75000"/>
                  </a:schemeClr>
                </a:solidFill>
                <a:effectLst/>
                <a:latin typeface="Dentons"/>
              </a:rPr>
              <a:t>Teşviklerden Yararlanamama Riskleri</a:t>
            </a:r>
            <a:endParaRPr lang="tr-TR" sz="3200" dirty="0">
              <a:solidFill>
                <a:schemeClr val="accent6">
                  <a:lumMod val="75000"/>
                </a:schemeClr>
              </a:solidFill>
            </a:endParaRPr>
          </a:p>
        </p:txBody>
      </p:sp>
      <p:pic>
        <p:nvPicPr>
          <p:cNvPr id="7" name="Resim 6">
            <a:extLst>
              <a:ext uri="{FF2B5EF4-FFF2-40B4-BE49-F238E27FC236}">
                <a16:creationId xmlns:a16="http://schemas.microsoft.com/office/drawing/2014/main" id="{E01A3FFB-E0AD-4CB8-9DFD-39D65F6E81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0" y="170176"/>
            <a:ext cx="1714962" cy="524557"/>
          </a:xfrm>
          <a:prstGeom prst="rect">
            <a:avLst/>
          </a:prstGeom>
        </p:spPr>
      </p:pic>
      <p:pic>
        <p:nvPicPr>
          <p:cNvPr id="8" name="Resim 7">
            <a:extLst>
              <a:ext uri="{FF2B5EF4-FFF2-40B4-BE49-F238E27FC236}">
                <a16:creationId xmlns:a16="http://schemas.microsoft.com/office/drawing/2014/main" id="{4D415B8A-99EC-46F9-AEAD-875941A9C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pic>
        <p:nvPicPr>
          <p:cNvPr id="9" name="Picture 2" descr="Risk Yönetimi – 5N1K GROUP">
            <a:extLst>
              <a:ext uri="{FF2B5EF4-FFF2-40B4-BE49-F238E27FC236}">
                <a16:creationId xmlns:a16="http://schemas.microsoft.com/office/drawing/2014/main" id="{E1E4AF93-A713-4D0B-A32D-BD55D63E44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024" y="1330605"/>
            <a:ext cx="3200301" cy="32003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622928"/>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a16="http://schemas.microsoft.com/office/drawing/2014/main" id="{971E1A28-E2ED-4D5F-BF9C-C148BF5B9E7D}"/>
              </a:ext>
            </a:extLst>
          </p:cNvPr>
          <p:cNvSpPr>
            <a:spLocks noGrp="1"/>
          </p:cNvSpPr>
          <p:nvPr>
            <p:ph type="title"/>
          </p:nvPr>
        </p:nvSpPr>
        <p:spPr>
          <a:xfrm>
            <a:off x="4067387" y="136525"/>
            <a:ext cx="7164493" cy="884894"/>
          </a:xfrm>
        </p:spPr>
        <p:txBody>
          <a:bodyPr>
            <a:normAutofit/>
          </a:bodyPr>
          <a:lstStyle/>
          <a:p>
            <a:r>
              <a:rPr lang="tr-TR" b="1" dirty="0">
                <a:solidFill>
                  <a:schemeClr val="accent6"/>
                </a:solidFill>
                <a:latin typeface="Tahoma" panose="020B0604030504040204" pitchFamily="34" charset="0"/>
                <a:ea typeface="Tahoma" panose="020B0604030504040204" pitchFamily="34" charset="0"/>
                <a:cs typeface="Tahoma" panose="020B0604030504040204" pitchFamily="34" charset="0"/>
              </a:rPr>
              <a:t>Fırsatlar</a:t>
            </a:r>
          </a:p>
        </p:txBody>
      </p:sp>
      <p:pic>
        <p:nvPicPr>
          <p:cNvPr id="10242" name="Picture 2">
            <a:extLst>
              <a:ext uri="{FF2B5EF4-FFF2-40B4-BE49-F238E27FC236}">
                <a16:creationId xmlns:a16="http://schemas.microsoft.com/office/drawing/2014/main" id="{76F6C69C-4420-4A5F-93A5-1BBDA6D02D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66483" y="3995640"/>
            <a:ext cx="2507530" cy="1503569"/>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06BA7735-83E4-4826-8935-F38E8BE280EE}"/>
              </a:ext>
            </a:extLst>
          </p:cNvPr>
          <p:cNvSpPr>
            <a:spLocks noGrp="1"/>
          </p:cNvSpPr>
          <p:nvPr>
            <p:ph idx="1"/>
          </p:nvPr>
        </p:nvSpPr>
        <p:spPr>
          <a:xfrm>
            <a:off x="4197427" y="1485900"/>
            <a:ext cx="7656722" cy="4691062"/>
          </a:xfrm>
        </p:spPr>
        <p:txBody>
          <a:bodyPr>
            <a:normAutofit fontScale="92500"/>
          </a:bodyPr>
          <a:lstStyle/>
          <a:p>
            <a:r>
              <a:rPr lang="tr-TR" sz="3600" b="0" i="0" dirty="0">
                <a:effectLst/>
                <a:latin typeface="Dentons"/>
              </a:rPr>
              <a:t>Türkiye’nin düşük karbonlu üretimi desteklemesine ve bu şekilde yüksek karbonlu ülkelere göre avantajlı konuma gelerek, AB ülkelerine yaptığı </a:t>
            </a:r>
            <a:r>
              <a:rPr lang="tr-TR" sz="3600" b="1" dirty="0">
                <a:solidFill>
                  <a:schemeClr val="accent2">
                    <a:lumMod val="75000"/>
                  </a:schemeClr>
                </a:solidFill>
                <a:latin typeface="Dentons"/>
              </a:rPr>
              <a:t>ihracatta</a:t>
            </a:r>
            <a:r>
              <a:rPr lang="tr-TR" sz="3600" b="1" i="0" dirty="0">
                <a:effectLst/>
                <a:latin typeface="Dentons"/>
              </a:rPr>
              <a:t> </a:t>
            </a:r>
            <a:r>
              <a:rPr lang="tr-TR" sz="3600" b="1" i="0" dirty="0">
                <a:solidFill>
                  <a:schemeClr val="accent2">
                    <a:lumMod val="75000"/>
                  </a:schemeClr>
                </a:solidFill>
                <a:effectLst/>
                <a:latin typeface="Dentons"/>
              </a:rPr>
              <a:t>pazar payını artırmasına</a:t>
            </a:r>
            <a:r>
              <a:rPr lang="tr-TR" sz="3600" b="0" i="0" dirty="0">
                <a:solidFill>
                  <a:schemeClr val="accent2">
                    <a:lumMod val="75000"/>
                  </a:schemeClr>
                </a:solidFill>
                <a:effectLst/>
                <a:latin typeface="Dentons"/>
              </a:rPr>
              <a:t> </a:t>
            </a:r>
            <a:r>
              <a:rPr lang="tr-TR" sz="3600" b="0" i="0" dirty="0">
                <a:effectLst/>
                <a:latin typeface="Dentons"/>
              </a:rPr>
              <a:t>fırsat yaratabilir. </a:t>
            </a:r>
          </a:p>
          <a:p>
            <a:endParaRPr lang="tr-TR" sz="3600" dirty="0">
              <a:latin typeface="Dentons"/>
            </a:endParaRPr>
          </a:p>
          <a:p>
            <a:r>
              <a:rPr lang="tr-TR" sz="3600" b="0" i="0" dirty="0">
                <a:effectLst/>
                <a:latin typeface="Dentons"/>
              </a:rPr>
              <a:t>Yeşil Mutabakat hedeflerine hızlı adapte olacak işletmeler görece </a:t>
            </a:r>
            <a:r>
              <a:rPr lang="tr-TR" sz="3600" b="1" i="0" dirty="0">
                <a:solidFill>
                  <a:schemeClr val="accent2">
                    <a:lumMod val="75000"/>
                  </a:schemeClr>
                </a:solidFill>
                <a:effectLst/>
                <a:latin typeface="Dentons"/>
              </a:rPr>
              <a:t>rekabet avantajı </a:t>
            </a:r>
            <a:r>
              <a:rPr lang="tr-TR" sz="3600" b="0" i="0" dirty="0">
                <a:effectLst/>
                <a:latin typeface="Dentons"/>
              </a:rPr>
              <a:t>elde etmesi de mümkün. </a:t>
            </a:r>
          </a:p>
        </p:txBody>
      </p:sp>
      <p:sp>
        <p:nvSpPr>
          <p:cNvPr id="4" name="Alt Bilgi Yer Tutucusu 3">
            <a:extLst>
              <a:ext uri="{FF2B5EF4-FFF2-40B4-BE49-F238E27FC236}">
                <a16:creationId xmlns:a16="http://schemas.microsoft.com/office/drawing/2014/main" id="{B99FCD35-E9CC-4781-A1A2-BB80E2BACE9D}"/>
              </a:ext>
            </a:extLst>
          </p:cNvPr>
          <p:cNvSpPr>
            <a:spLocks noGrp="1"/>
          </p:cNvSpPr>
          <p:nvPr>
            <p:ph type="ftr" sz="quarter" idx="11"/>
          </p:nvPr>
        </p:nvSpPr>
        <p:spPr>
          <a:xfrm>
            <a:off x="4686300" y="6356350"/>
            <a:ext cx="3756660" cy="365125"/>
          </a:xfrm>
        </p:spPr>
        <p:txBody>
          <a:bodyPr anchor="ctr">
            <a:normAutofit/>
          </a:bodyPr>
          <a:lstStyle/>
          <a:p>
            <a:pPr algn="l">
              <a:spcAft>
                <a:spcPts val="600"/>
              </a:spcAft>
            </a:pPr>
            <a:r>
              <a:rPr lang="tr-TR">
                <a:solidFill>
                  <a:schemeClr val="tx1">
                    <a:alpha val="80000"/>
                  </a:schemeClr>
                </a:solidFill>
              </a:rPr>
              <a:t>www.qsi.com.tr</a:t>
            </a:r>
          </a:p>
        </p:txBody>
      </p:sp>
      <p:pic>
        <p:nvPicPr>
          <p:cNvPr id="9" name="Resim 8">
            <a:extLst>
              <a:ext uri="{FF2B5EF4-FFF2-40B4-BE49-F238E27FC236}">
                <a16:creationId xmlns:a16="http://schemas.microsoft.com/office/drawing/2014/main" id="{C95BE0FB-7193-4A52-B682-3619AA8360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70176"/>
            <a:ext cx="1714962" cy="524557"/>
          </a:xfrm>
          <a:prstGeom prst="rect">
            <a:avLst/>
          </a:prstGeom>
        </p:spPr>
      </p:pic>
      <p:pic>
        <p:nvPicPr>
          <p:cNvPr id="10" name="Resim 9">
            <a:extLst>
              <a:ext uri="{FF2B5EF4-FFF2-40B4-BE49-F238E27FC236}">
                <a16:creationId xmlns:a16="http://schemas.microsoft.com/office/drawing/2014/main" id="{F3F70BCD-A3DC-4BC4-93AC-8800EC981F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1456607300"/>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3155367D-51B7-450D-A7A1-B71E1CA20267}"/>
              </a:ext>
            </a:extLst>
          </p:cNvPr>
          <p:cNvSpPr>
            <a:spLocks noGrp="1"/>
          </p:cNvSpPr>
          <p:nvPr>
            <p:ph idx="1"/>
          </p:nvPr>
        </p:nvSpPr>
        <p:spPr>
          <a:xfrm>
            <a:off x="472966" y="1805055"/>
            <a:ext cx="5489820" cy="4301455"/>
          </a:xfrm>
        </p:spPr>
        <p:txBody>
          <a:bodyPr>
            <a:normAutofit fontScale="92500" lnSpcReduction="10000"/>
          </a:bodyPr>
          <a:lstStyle/>
          <a:p>
            <a:pPr marL="0" indent="0">
              <a:buNone/>
            </a:pPr>
            <a:r>
              <a:rPr lang="tr-TR" sz="4800" b="0" i="0" dirty="0">
                <a:effectLst/>
                <a:latin typeface="Dentons"/>
              </a:rPr>
              <a:t>Sınırda Karbon düzenlemesine yönelik hazırlıklar yapılmalı ve bu konuda AB’nin çıkaracağı düzenlemeler yakından takip edilmeli</a:t>
            </a:r>
          </a:p>
          <a:p>
            <a:endParaRPr lang="tr-TR" sz="4800" dirty="0"/>
          </a:p>
        </p:txBody>
      </p:sp>
      <p:pic>
        <p:nvPicPr>
          <p:cNvPr id="7" name="Picture 4" descr="Carbon Border Adjustment Mechanism | Subject files | Home | ENVI |  Committees | European Parliament">
            <a:extLst>
              <a:ext uri="{FF2B5EF4-FFF2-40B4-BE49-F238E27FC236}">
                <a16:creationId xmlns:a16="http://schemas.microsoft.com/office/drawing/2014/main" id="{62AF8D2E-ED5E-460B-B654-53A5886CD7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18" r="29705"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4" name="Alt Bilgi Yer Tutucusu 3">
            <a:extLst>
              <a:ext uri="{FF2B5EF4-FFF2-40B4-BE49-F238E27FC236}">
                <a16:creationId xmlns:a16="http://schemas.microsoft.com/office/drawing/2014/main" id="{61A67205-5AC3-4442-B3CF-0D1E5109A3C4}"/>
              </a:ext>
            </a:extLst>
          </p:cNvPr>
          <p:cNvSpPr>
            <a:spLocks noGrp="1"/>
          </p:cNvSpPr>
          <p:nvPr>
            <p:ph type="ftr" sz="quarter" idx="11"/>
          </p:nvPr>
        </p:nvSpPr>
        <p:spPr>
          <a:xfrm>
            <a:off x="3505200" y="6356350"/>
            <a:ext cx="3429000" cy="365125"/>
          </a:xfrm>
        </p:spPr>
        <p:txBody>
          <a:bodyPr>
            <a:normAutofit/>
          </a:bodyPr>
          <a:lstStyle/>
          <a:p>
            <a:pPr algn="l">
              <a:spcAft>
                <a:spcPts val="600"/>
              </a:spcAft>
            </a:pPr>
            <a:r>
              <a:rPr lang="tr-TR"/>
              <a:t>www.qsi.com.tr</a:t>
            </a:r>
          </a:p>
        </p:txBody>
      </p:sp>
      <p:sp>
        <p:nvSpPr>
          <p:cNvPr id="6" name="Başlık 1">
            <a:extLst>
              <a:ext uri="{FF2B5EF4-FFF2-40B4-BE49-F238E27FC236}">
                <a16:creationId xmlns:a16="http://schemas.microsoft.com/office/drawing/2014/main" id="{579CE673-F70F-4F42-890D-4C5C00AF6799}"/>
              </a:ext>
            </a:extLst>
          </p:cNvPr>
          <p:cNvSpPr>
            <a:spLocks noGrp="1"/>
          </p:cNvSpPr>
          <p:nvPr>
            <p:ph type="title"/>
          </p:nvPr>
        </p:nvSpPr>
        <p:spPr>
          <a:xfrm>
            <a:off x="323783" y="638175"/>
            <a:ext cx="5581650" cy="917040"/>
          </a:xfrm>
        </p:spPr>
        <p:txBody>
          <a:bodyPr>
            <a:normAutofit/>
          </a:bodyPr>
          <a:lstStyle/>
          <a:p>
            <a:r>
              <a:rPr lang="tr-TR" sz="5400" b="1" dirty="0">
                <a:solidFill>
                  <a:schemeClr val="accent2">
                    <a:lumMod val="75000"/>
                  </a:schemeClr>
                </a:solidFill>
                <a:latin typeface="+mn-lt"/>
              </a:rPr>
              <a:t>Neler Yapılmalı ?</a:t>
            </a:r>
          </a:p>
        </p:txBody>
      </p:sp>
      <p:pic>
        <p:nvPicPr>
          <p:cNvPr id="8" name="Resim 7">
            <a:extLst>
              <a:ext uri="{FF2B5EF4-FFF2-40B4-BE49-F238E27FC236}">
                <a16:creationId xmlns:a16="http://schemas.microsoft.com/office/drawing/2014/main" id="{B73C9971-A08C-4D2B-80CD-9DCC02E0FB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70176"/>
            <a:ext cx="1714962" cy="524557"/>
          </a:xfrm>
          <a:prstGeom prst="rect">
            <a:avLst/>
          </a:prstGeom>
        </p:spPr>
      </p:pic>
      <p:pic>
        <p:nvPicPr>
          <p:cNvPr id="9" name="Resim 8">
            <a:extLst>
              <a:ext uri="{FF2B5EF4-FFF2-40B4-BE49-F238E27FC236}">
                <a16:creationId xmlns:a16="http://schemas.microsoft.com/office/drawing/2014/main" id="{66048D83-EEEF-46AA-A131-A71B22304C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2138895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426419-701E-4BEB-97C5-968A968A1877}"/>
              </a:ext>
            </a:extLst>
          </p:cNvPr>
          <p:cNvSpPr/>
          <p:nvPr/>
        </p:nvSpPr>
        <p:spPr>
          <a:xfrm>
            <a:off x="2257424" y="854803"/>
            <a:ext cx="9138178" cy="959173"/>
          </a:xfrm>
          <a:prstGeom prst="rect">
            <a:avLst/>
          </a:prstGeom>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Trebuchet MS" panose="020B0603020202020204"/>
                <a:ea typeface="+mn-ea"/>
                <a:cs typeface="+mn-cs"/>
              </a:rPr>
              <a:t>Birleşmiş Milletler tarafından oluşturulan 17 adet Sürdürülebilir Kalkınma Amacı 2015 yılında dünya liderleri tarafından kabul edildi. </a:t>
            </a:r>
          </a:p>
        </p:txBody>
      </p:sp>
      <p:sp>
        <p:nvSpPr>
          <p:cNvPr id="8" name="Oval 7">
            <a:extLst>
              <a:ext uri="{FF2B5EF4-FFF2-40B4-BE49-F238E27FC236}">
                <a16:creationId xmlns:a16="http://schemas.microsoft.com/office/drawing/2014/main" id="{C2177A20-7B3C-4050-A3D5-00BE4B3FC4AE}"/>
              </a:ext>
            </a:extLst>
          </p:cNvPr>
          <p:cNvSpPr/>
          <p:nvPr/>
        </p:nvSpPr>
        <p:spPr>
          <a:xfrm>
            <a:off x="661078" y="1012805"/>
            <a:ext cx="1208477" cy="801171"/>
          </a:xfrm>
          <a:prstGeom prst="ellipse">
            <a:avLst/>
          </a:prstGeom>
          <a:solidFill>
            <a:srgbClr val="92D050"/>
          </a:solidFill>
          <a:ln w="19050" cap="flat" cmpd="sng" algn="ctr">
            <a:solidFill>
              <a:srgbClr val="92D05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black"/>
                </a:solidFill>
                <a:effectLst/>
                <a:uLnTx/>
                <a:uFillTx/>
                <a:latin typeface="Trebuchet MS" panose="020B0603020202020204"/>
                <a:ea typeface="+mn-ea"/>
                <a:cs typeface="+mn-cs"/>
              </a:rPr>
              <a:t>2015</a:t>
            </a:r>
            <a:endParaRPr kumimoji="0" lang="en-GB" sz="20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0" name="Arrow: Down 9">
            <a:extLst>
              <a:ext uri="{FF2B5EF4-FFF2-40B4-BE49-F238E27FC236}">
                <a16:creationId xmlns:a16="http://schemas.microsoft.com/office/drawing/2014/main" id="{00D4E7B1-A852-45C1-BD0F-21A9FAC0A8F0}"/>
              </a:ext>
            </a:extLst>
          </p:cNvPr>
          <p:cNvSpPr/>
          <p:nvPr/>
        </p:nvSpPr>
        <p:spPr>
          <a:xfrm>
            <a:off x="1114256" y="2081105"/>
            <a:ext cx="302119" cy="2379629"/>
          </a:xfrm>
          <a:prstGeom prst="downArrow">
            <a:avLst/>
          </a:prstGeom>
          <a:solidFill>
            <a:srgbClr val="92D050"/>
          </a:solidFill>
          <a:ln>
            <a:solidFill>
              <a:srgbClr val="92D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Picture 3">
            <a:extLst>
              <a:ext uri="{FF2B5EF4-FFF2-40B4-BE49-F238E27FC236}">
                <a16:creationId xmlns:a16="http://schemas.microsoft.com/office/drawing/2014/main" id="{D3ADC06D-2E78-4DE3-BD62-1F7BC741B167}"/>
              </a:ext>
            </a:extLst>
          </p:cNvPr>
          <p:cNvPicPr>
            <a:picLocks noChangeAspect="1"/>
          </p:cNvPicPr>
          <p:nvPr/>
        </p:nvPicPr>
        <p:blipFill>
          <a:blip r:embed="rId2"/>
          <a:stretch>
            <a:fillRect/>
          </a:stretch>
        </p:blipFill>
        <p:spPr>
          <a:xfrm>
            <a:off x="2436582" y="1922318"/>
            <a:ext cx="8498415" cy="3832332"/>
          </a:xfrm>
          <a:prstGeom prst="rect">
            <a:avLst/>
          </a:prstGeom>
        </p:spPr>
      </p:pic>
      <p:pic>
        <p:nvPicPr>
          <p:cNvPr id="9" name="Picture 8" descr="A person holding a sign&#10;&#10;Description automatically generated">
            <a:extLst>
              <a:ext uri="{FF2B5EF4-FFF2-40B4-BE49-F238E27FC236}">
                <a16:creationId xmlns:a16="http://schemas.microsoft.com/office/drawing/2014/main" id="{13856505-2A9D-473D-B42F-AA208006DD3A}"/>
              </a:ext>
            </a:extLst>
          </p:cNvPr>
          <p:cNvPicPr>
            <a:picLocks noChangeAspect="1"/>
          </p:cNvPicPr>
          <p:nvPr/>
        </p:nvPicPr>
        <p:blipFill rotWithShape="1">
          <a:blip r:embed="rId3">
            <a:extLst>
              <a:ext uri="{28A0092B-C50C-407E-A947-70E740481C1C}">
                <a14:useLocalDpi xmlns:a14="http://schemas.microsoft.com/office/drawing/2010/main" val="0"/>
              </a:ext>
            </a:extLst>
          </a:blip>
          <a:srcRect r="84062" b="75146"/>
          <a:stretch/>
        </p:blipFill>
        <p:spPr>
          <a:xfrm>
            <a:off x="589683" y="4557782"/>
            <a:ext cx="1481660" cy="1541682"/>
          </a:xfrm>
          <a:prstGeom prst="rect">
            <a:avLst/>
          </a:prstGeom>
          <a:solidFill>
            <a:srgbClr val="92D050"/>
          </a:solidFill>
        </p:spPr>
      </p:pic>
      <p:sp>
        <p:nvSpPr>
          <p:cNvPr id="11" name="Metin kutusu 10">
            <a:extLst>
              <a:ext uri="{FF2B5EF4-FFF2-40B4-BE49-F238E27FC236}">
                <a16:creationId xmlns:a16="http://schemas.microsoft.com/office/drawing/2014/main" id="{A415CE8B-0C49-40BD-9507-37BD37E27AFE}"/>
              </a:ext>
            </a:extLst>
          </p:cNvPr>
          <p:cNvSpPr txBox="1"/>
          <p:nvPr/>
        </p:nvSpPr>
        <p:spPr>
          <a:xfrm>
            <a:off x="2257424" y="36550"/>
            <a:ext cx="7429495" cy="578492"/>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Trebuchet MS" panose="020B0603020202020204"/>
                <a:ea typeface="+mn-ea"/>
                <a:cs typeface="+mn-cs"/>
              </a:rPr>
              <a:t>17 SÜRDÜRÜLEBİLİR </a:t>
            </a:r>
            <a:r>
              <a:rPr kumimoji="0" lang="tr-TR" sz="2400" b="1" i="0" u="none" strike="noStrike" kern="1200" cap="none" spc="0" normalizeH="0" baseline="0" noProof="0">
                <a:ln>
                  <a:noFill/>
                </a:ln>
                <a:solidFill>
                  <a:prstClr val="white"/>
                </a:solidFill>
                <a:effectLst/>
                <a:uLnTx/>
                <a:uFillTx/>
                <a:latin typeface="Trebuchet MS" panose="020B0603020202020204"/>
                <a:ea typeface="+mn-ea"/>
                <a:cs typeface="+mn-cs"/>
              </a:rPr>
              <a:t>KALKINMA AMACI </a:t>
            </a:r>
            <a:r>
              <a:rPr kumimoji="0" lang="tr-TR" sz="2400" b="1" i="0" u="none" strike="noStrike" kern="1200" cap="none" spc="0" normalizeH="0" baseline="0" noProof="0" dirty="0">
                <a:ln>
                  <a:noFill/>
                </a:ln>
                <a:solidFill>
                  <a:prstClr val="white"/>
                </a:solidFill>
                <a:effectLst/>
                <a:uLnTx/>
                <a:uFillTx/>
                <a:latin typeface="Trebuchet MS" panose="020B0603020202020204"/>
                <a:ea typeface="+mn-ea"/>
                <a:cs typeface="+mn-cs"/>
              </a:rPr>
              <a:t>(</a:t>
            </a:r>
            <a:r>
              <a:rPr kumimoji="0" lang="tr-TR" sz="2400" b="1" i="0" u="none" strike="noStrike" kern="1200" cap="none" spc="0" normalizeH="0" baseline="0" noProof="0" dirty="0" err="1">
                <a:ln>
                  <a:noFill/>
                </a:ln>
                <a:solidFill>
                  <a:prstClr val="white"/>
                </a:solidFill>
                <a:effectLst/>
                <a:uLnTx/>
                <a:uFillTx/>
                <a:latin typeface="Trebuchet MS" panose="020B0603020202020204"/>
                <a:ea typeface="+mn-ea"/>
                <a:cs typeface="+mn-cs"/>
              </a:rPr>
              <a:t>SDGs</a:t>
            </a:r>
            <a:r>
              <a:rPr kumimoji="0" lang="tr-TR" sz="2400" b="1" i="0" u="none" strike="noStrike" kern="1200" cap="none" spc="0" normalizeH="0" baseline="0" noProof="0" dirty="0">
                <a:ln>
                  <a:noFill/>
                </a:ln>
                <a:solidFill>
                  <a:prstClr val="white"/>
                </a:solidFill>
                <a:effectLst/>
                <a:uLnTx/>
                <a:uFillTx/>
                <a:latin typeface="Trebuchet MS" panose="020B0603020202020204"/>
                <a:ea typeface="+mn-ea"/>
                <a:cs typeface="+mn-cs"/>
              </a:rPr>
              <a:t>) </a:t>
            </a:r>
          </a:p>
        </p:txBody>
      </p:sp>
    </p:spTree>
    <p:extLst>
      <p:ext uri="{BB962C8B-B14F-4D97-AF65-F5344CB8AC3E}">
        <p14:creationId xmlns:p14="http://schemas.microsoft.com/office/powerpoint/2010/main" val="8517576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8" name="Rectangle 7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9A79B236-A2F4-45C0-A2E5-1F1C2EE2881C}"/>
              </a:ext>
            </a:extLst>
          </p:cNvPr>
          <p:cNvSpPr>
            <a:spLocks noGrp="1"/>
          </p:cNvSpPr>
          <p:nvPr>
            <p:ph idx="1"/>
          </p:nvPr>
        </p:nvSpPr>
        <p:spPr>
          <a:xfrm>
            <a:off x="588579" y="725214"/>
            <a:ext cx="6463534" cy="5215763"/>
          </a:xfrm>
        </p:spPr>
        <p:txBody>
          <a:bodyPr anchor="t">
            <a:normAutofit/>
          </a:bodyPr>
          <a:lstStyle/>
          <a:p>
            <a:pPr>
              <a:buFont typeface="Arial" panose="020B0604020202020204" pitchFamily="34" charset="0"/>
              <a:buChar char="•"/>
            </a:pPr>
            <a:r>
              <a:rPr lang="tr-TR" sz="3600" b="0" i="0" dirty="0">
                <a:effectLst/>
                <a:latin typeface="Dentons"/>
              </a:rPr>
              <a:t>Karbon </a:t>
            </a:r>
            <a:r>
              <a:rPr lang="tr-TR" sz="3600" b="0" i="0" dirty="0" err="1">
                <a:effectLst/>
                <a:latin typeface="Dentons"/>
              </a:rPr>
              <a:t>salımının</a:t>
            </a:r>
            <a:r>
              <a:rPr lang="tr-TR" sz="3600" b="0" i="0" dirty="0">
                <a:effectLst/>
                <a:latin typeface="Dentons"/>
              </a:rPr>
              <a:t> ölçülmesi ve düzenli olarak raporlanması için bir sistem oluşturmalı</a:t>
            </a:r>
          </a:p>
          <a:p>
            <a:pPr>
              <a:buFont typeface="Arial" panose="020B0604020202020204" pitchFamily="34" charset="0"/>
              <a:buChar char="•"/>
            </a:pPr>
            <a:endParaRPr lang="tr-TR" sz="3600" b="0" i="0" dirty="0">
              <a:effectLst/>
              <a:latin typeface="Dentons"/>
            </a:endParaRPr>
          </a:p>
          <a:p>
            <a:pPr>
              <a:buFont typeface="Arial" panose="020B0604020202020204" pitchFamily="34" charset="0"/>
              <a:buChar char="•"/>
            </a:pPr>
            <a:r>
              <a:rPr lang="tr-TR" sz="3600" b="0" i="0" dirty="0">
                <a:effectLst/>
                <a:latin typeface="Dentons"/>
              </a:rPr>
              <a:t>Şirket içinde karbon salım muhasebesi oluşturulmalı ve karbon vergisinin getireceği ek maliyetler ortaya konmalı</a:t>
            </a:r>
          </a:p>
        </p:txBody>
      </p:sp>
      <p:sp>
        <p:nvSpPr>
          <p:cNvPr id="2089" name="Rectangle 7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0" name="Rectangle 7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1" name="Rectangle 7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2" name="Rectangle 7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ISO 14064-1 Kurumsal Karbon Ayak İzi Hesaplama (Sera Gazı) Eğitimleri">
            <a:extLst>
              <a:ext uri="{FF2B5EF4-FFF2-40B4-BE49-F238E27FC236}">
                <a16:creationId xmlns:a16="http://schemas.microsoft.com/office/drawing/2014/main" id="{5B7A44DA-7478-46EF-9306-DBF1651989E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075967" y="1359681"/>
            <a:ext cx="4170530" cy="4170530"/>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a:extLst>
              <a:ext uri="{FF2B5EF4-FFF2-40B4-BE49-F238E27FC236}">
                <a16:creationId xmlns:a16="http://schemas.microsoft.com/office/drawing/2014/main" id="{5808CDEF-754C-4599-9184-E8A20126D7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70176"/>
            <a:ext cx="1714962" cy="524557"/>
          </a:xfrm>
          <a:prstGeom prst="rect">
            <a:avLst/>
          </a:prstGeom>
        </p:spPr>
      </p:pic>
      <p:pic>
        <p:nvPicPr>
          <p:cNvPr id="11" name="Resim 10">
            <a:extLst>
              <a:ext uri="{FF2B5EF4-FFF2-40B4-BE49-F238E27FC236}">
                <a16:creationId xmlns:a16="http://schemas.microsoft.com/office/drawing/2014/main" id="{763E3904-39DD-4460-A151-292A8A4F53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11201382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2D050761-EC7F-46F1-A895-C0A67A04C8BC}"/>
              </a:ext>
            </a:extLst>
          </p:cNvPr>
          <p:cNvSpPr>
            <a:spLocks noGrp="1"/>
          </p:cNvSpPr>
          <p:nvPr>
            <p:ph idx="1"/>
          </p:nvPr>
        </p:nvSpPr>
        <p:spPr>
          <a:xfrm>
            <a:off x="491490" y="2031101"/>
            <a:ext cx="4895070" cy="3511943"/>
          </a:xfrm>
        </p:spPr>
        <p:txBody>
          <a:bodyPr anchor="ctr">
            <a:normAutofit lnSpcReduction="10000"/>
          </a:bodyPr>
          <a:lstStyle/>
          <a:p>
            <a:r>
              <a:rPr lang="tr-TR" sz="3200" b="0" i="0" dirty="0">
                <a:effectLst/>
                <a:latin typeface="Dentons"/>
              </a:rPr>
              <a:t>Hem üretim hem dağıtım sürecinde temiz ve yenilenebilir enerji tercih edilmeli</a:t>
            </a:r>
          </a:p>
          <a:p>
            <a:pPr>
              <a:buFont typeface="Arial" panose="020B0604020202020204" pitchFamily="34" charset="0"/>
              <a:buChar char="•"/>
            </a:pPr>
            <a:r>
              <a:rPr lang="tr-TR" sz="3200" b="0" i="0" dirty="0">
                <a:effectLst/>
                <a:latin typeface="Dentons"/>
              </a:rPr>
              <a:t>Modern teknolojiler kullanarak karbon salımı, enerji tüketimi ve atıklar azaltılmalı</a:t>
            </a:r>
          </a:p>
        </p:txBody>
      </p:sp>
      <p:sp>
        <p:nvSpPr>
          <p:cNvPr id="76" name="Rectangle 75">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Renewable energy is the way forward">
            <a:extLst>
              <a:ext uri="{FF2B5EF4-FFF2-40B4-BE49-F238E27FC236}">
                <a16:creationId xmlns:a16="http://schemas.microsoft.com/office/drawing/2014/main" id="{D9D41472-B680-4B01-8BA1-C25E48D2FC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006" r="-1" b="21385"/>
          <a:stretch/>
        </p:blipFill>
        <p:spPr bwMode="auto">
          <a:xfrm>
            <a:off x="5987738" y="1729289"/>
            <a:ext cx="5628018" cy="3166552"/>
          </a:xfrm>
          <a:prstGeom prst="rect">
            <a:avLst/>
          </a:prstGeom>
          <a:noFill/>
          <a:extLst>
            <a:ext uri="{909E8E84-426E-40DD-AFC4-6F175D3DCCD1}">
              <a14:hiddenFill xmlns:a14="http://schemas.microsoft.com/office/drawing/2010/main">
                <a:solidFill>
                  <a:srgbClr val="FFFFFF"/>
                </a:solidFill>
              </a14:hiddenFill>
            </a:ext>
          </a:extLst>
        </p:spPr>
      </p:pic>
      <p:sp>
        <p:nvSpPr>
          <p:cNvPr id="4" name="Alt Bilgi Yer Tutucusu 3">
            <a:extLst>
              <a:ext uri="{FF2B5EF4-FFF2-40B4-BE49-F238E27FC236}">
                <a16:creationId xmlns:a16="http://schemas.microsoft.com/office/drawing/2014/main" id="{967B1762-6D01-4BB6-850E-62D292F25D37}"/>
              </a:ext>
            </a:extLst>
          </p:cNvPr>
          <p:cNvSpPr>
            <a:spLocks noGrp="1"/>
          </p:cNvSpPr>
          <p:nvPr>
            <p:ph type="ftr" sz="quarter" idx="11"/>
          </p:nvPr>
        </p:nvSpPr>
        <p:spPr>
          <a:xfrm>
            <a:off x="4038600" y="6492240"/>
            <a:ext cx="4114800" cy="365125"/>
          </a:xfrm>
        </p:spPr>
        <p:txBody>
          <a:bodyPr>
            <a:normAutofit/>
          </a:bodyPr>
          <a:lstStyle/>
          <a:p>
            <a:pPr>
              <a:spcAft>
                <a:spcPts val="600"/>
              </a:spcAft>
            </a:pPr>
            <a:r>
              <a:rPr lang="tr-TR"/>
              <a:t>www.qsi.com.tr</a:t>
            </a:r>
          </a:p>
        </p:txBody>
      </p:sp>
      <p:pic>
        <p:nvPicPr>
          <p:cNvPr id="10" name="Resim 9">
            <a:extLst>
              <a:ext uri="{FF2B5EF4-FFF2-40B4-BE49-F238E27FC236}">
                <a16:creationId xmlns:a16="http://schemas.microsoft.com/office/drawing/2014/main" id="{C492933E-94F6-44C1-918A-B86F3C6B77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70176"/>
            <a:ext cx="1714962" cy="524557"/>
          </a:xfrm>
          <a:prstGeom prst="rect">
            <a:avLst/>
          </a:prstGeom>
        </p:spPr>
      </p:pic>
      <p:pic>
        <p:nvPicPr>
          <p:cNvPr id="11" name="Resim 10">
            <a:extLst>
              <a:ext uri="{FF2B5EF4-FFF2-40B4-BE49-F238E27FC236}">
                <a16:creationId xmlns:a16="http://schemas.microsoft.com/office/drawing/2014/main" id="{A162BF99-883F-47CA-935B-EEEA387B48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7173777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31B0F796-C83A-4195-A5E6-955B499FF633}"/>
              </a:ext>
            </a:extLst>
          </p:cNvPr>
          <p:cNvSpPr>
            <a:spLocks noGrp="1"/>
          </p:cNvSpPr>
          <p:nvPr>
            <p:ph idx="1"/>
          </p:nvPr>
        </p:nvSpPr>
        <p:spPr>
          <a:xfrm>
            <a:off x="7239011" y="2031101"/>
            <a:ext cx="4594479" cy="3511943"/>
          </a:xfrm>
        </p:spPr>
        <p:txBody>
          <a:bodyPr anchor="ctr">
            <a:normAutofit lnSpcReduction="10000"/>
          </a:bodyPr>
          <a:lstStyle/>
          <a:p>
            <a:pPr>
              <a:buFont typeface="Arial" panose="020B0604020202020204" pitchFamily="34" charset="0"/>
              <a:buChar char="•"/>
            </a:pPr>
            <a:r>
              <a:rPr lang="tr-TR" b="0" i="0" dirty="0">
                <a:effectLst/>
                <a:latin typeface="Dentons"/>
              </a:rPr>
              <a:t>Üretim süreçlerinde sürdürülebilir ve geri dönüştürülebilir malzemeler kullanılmalı</a:t>
            </a:r>
          </a:p>
          <a:p>
            <a:r>
              <a:rPr lang="tr-TR" b="0" i="0" dirty="0">
                <a:effectLst/>
                <a:latin typeface="Dentons"/>
              </a:rPr>
              <a:t>Yeni yatırımlar Yeşil Mutabakat hedefleri ve karbon salım oranları göz önüne bulundurularak yapılmalı</a:t>
            </a:r>
          </a:p>
        </p:txBody>
      </p:sp>
      <p:sp>
        <p:nvSpPr>
          <p:cNvPr id="4" name="Alt Bilgi Yer Tutucusu 3">
            <a:extLst>
              <a:ext uri="{FF2B5EF4-FFF2-40B4-BE49-F238E27FC236}">
                <a16:creationId xmlns:a16="http://schemas.microsoft.com/office/drawing/2014/main" id="{04448868-9769-4DC5-B876-3324A02AABE4}"/>
              </a:ext>
            </a:extLst>
          </p:cNvPr>
          <p:cNvSpPr>
            <a:spLocks noGrp="1"/>
          </p:cNvSpPr>
          <p:nvPr>
            <p:ph type="ftr" sz="quarter" idx="11"/>
          </p:nvPr>
        </p:nvSpPr>
        <p:spPr>
          <a:xfrm>
            <a:off x="4038600" y="6492240"/>
            <a:ext cx="4114800" cy="365125"/>
          </a:xfrm>
        </p:spPr>
        <p:txBody>
          <a:bodyPr>
            <a:normAutofit/>
          </a:bodyPr>
          <a:lstStyle/>
          <a:p>
            <a:pPr>
              <a:spcAft>
                <a:spcPts val="600"/>
              </a:spcAft>
            </a:pPr>
            <a:r>
              <a:rPr lang="tr-TR"/>
              <a:t>www.qsi.com.tr</a:t>
            </a:r>
          </a:p>
        </p:txBody>
      </p:sp>
      <p:sp>
        <p:nvSpPr>
          <p:cNvPr id="196" name="Rectangle 195">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Resim 9">
            <a:extLst>
              <a:ext uri="{FF2B5EF4-FFF2-40B4-BE49-F238E27FC236}">
                <a16:creationId xmlns:a16="http://schemas.microsoft.com/office/drawing/2014/main" id="{6CF9FB06-92B5-4BEB-A328-5AB75F1EBC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0" y="170176"/>
            <a:ext cx="1714962" cy="524557"/>
          </a:xfrm>
          <a:prstGeom prst="rect">
            <a:avLst/>
          </a:prstGeom>
        </p:spPr>
      </p:pic>
      <p:pic>
        <p:nvPicPr>
          <p:cNvPr id="11" name="Resim 10">
            <a:extLst>
              <a:ext uri="{FF2B5EF4-FFF2-40B4-BE49-F238E27FC236}">
                <a16:creationId xmlns:a16="http://schemas.microsoft.com/office/drawing/2014/main" id="{B9F5A2B8-BA12-4006-970B-9E054CB26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pic>
        <p:nvPicPr>
          <p:cNvPr id="2" name="Picture 2" descr="ÇEVKO Çocuk - Çevre ve Geri Dönüşüm">
            <a:extLst>
              <a:ext uri="{FF2B5EF4-FFF2-40B4-BE49-F238E27FC236}">
                <a16:creationId xmlns:a16="http://schemas.microsoft.com/office/drawing/2014/main" id="{96468F67-FBA9-4701-A1AC-F71B5844C9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628" y="980017"/>
            <a:ext cx="4604117" cy="4604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1401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49AE1604-BB93-4F6D-94D6-F2A6021FC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A9270323-9616-4384-857D-E86B78272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78" name="Rectangle 77">
              <a:extLst>
                <a:ext uri="{FF2B5EF4-FFF2-40B4-BE49-F238E27FC236}">
                  <a16:creationId xmlns:a16="http://schemas.microsoft.com/office/drawing/2014/main" id="{8A3838D5-9565-4601-BAC3-D1B5BDB80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3349A4B8-3246-4579-922E-FE1155C7F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Rectangle 7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ISO 50001 İç Tetkikçi Eğitimi Enerji Yönetim Sistemi">
            <a:extLst>
              <a:ext uri="{FF2B5EF4-FFF2-40B4-BE49-F238E27FC236}">
                <a16:creationId xmlns:a16="http://schemas.microsoft.com/office/drawing/2014/main" id="{BD8294EA-1FF8-4038-A03B-33C63CFA9E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32" r="585"/>
          <a:stretch/>
        </p:blipFill>
        <p:spPr bwMode="auto">
          <a:xfrm>
            <a:off x="914401" y="847827"/>
            <a:ext cx="4929098" cy="5289986"/>
          </a:xfrm>
          <a:prstGeom prst="rect">
            <a:avLst/>
          </a:prstGeom>
          <a:noFill/>
          <a:extLst>
            <a:ext uri="{909E8E84-426E-40DD-AFC4-6F175D3DCCD1}">
              <a14:hiddenFill xmlns:a14="http://schemas.microsoft.com/office/drawing/2010/main">
                <a:solidFill>
                  <a:srgbClr val="FFFFFF"/>
                </a:solidFill>
              </a14:hiddenFill>
            </a:ext>
          </a:extLst>
        </p:spPr>
      </p:pic>
      <p:sp>
        <p:nvSpPr>
          <p:cNvPr id="82" name="Rectangle 81">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DA4CD91F-8559-40C7-A510-B008BFEE913F}"/>
              </a:ext>
            </a:extLst>
          </p:cNvPr>
          <p:cNvSpPr>
            <a:spLocks noGrp="1"/>
          </p:cNvSpPr>
          <p:nvPr>
            <p:ph idx="1"/>
          </p:nvPr>
        </p:nvSpPr>
        <p:spPr>
          <a:xfrm>
            <a:off x="6595228" y="2508105"/>
            <a:ext cx="4709345" cy="3632493"/>
          </a:xfrm>
        </p:spPr>
        <p:txBody>
          <a:bodyPr anchor="ctr">
            <a:normAutofit/>
          </a:bodyPr>
          <a:lstStyle/>
          <a:p>
            <a:r>
              <a:rPr lang="tr-TR" sz="3600" dirty="0"/>
              <a:t>İyi Bir Enerji Yönetim Sistemi Kurulmalı ve İşletilmeli</a:t>
            </a:r>
          </a:p>
          <a:p>
            <a:r>
              <a:rPr lang="tr-TR" sz="3600" dirty="0"/>
              <a:t>Enerji Verimliliği Öncelikli Süreçlerimiz Arasına Alınmalı</a:t>
            </a:r>
          </a:p>
        </p:txBody>
      </p:sp>
      <p:sp>
        <p:nvSpPr>
          <p:cNvPr id="4" name="Alt Bilgi Yer Tutucusu 3">
            <a:extLst>
              <a:ext uri="{FF2B5EF4-FFF2-40B4-BE49-F238E27FC236}">
                <a16:creationId xmlns:a16="http://schemas.microsoft.com/office/drawing/2014/main" id="{FD2F501F-CF19-46A8-801C-719AA05DA98F}"/>
              </a:ext>
            </a:extLst>
          </p:cNvPr>
          <p:cNvSpPr>
            <a:spLocks noGrp="1"/>
          </p:cNvSpPr>
          <p:nvPr>
            <p:ph type="ftr" sz="quarter" idx="11"/>
          </p:nvPr>
        </p:nvSpPr>
        <p:spPr>
          <a:xfrm>
            <a:off x="4038600" y="6492240"/>
            <a:ext cx="4114800" cy="365125"/>
          </a:xfrm>
        </p:spPr>
        <p:txBody>
          <a:bodyPr>
            <a:normAutofit/>
          </a:bodyPr>
          <a:lstStyle/>
          <a:p>
            <a:pPr>
              <a:spcAft>
                <a:spcPts val="600"/>
              </a:spcAft>
            </a:pPr>
            <a:r>
              <a:rPr lang="tr-TR"/>
              <a:t>www.qsi.com.tr</a:t>
            </a:r>
          </a:p>
        </p:txBody>
      </p:sp>
      <p:pic>
        <p:nvPicPr>
          <p:cNvPr id="11" name="Resim 10">
            <a:extLst>
              <a:ext uri="{FF2B5EF4-FFF2-40B4-BE49-F238E27FC236}">
                <a16:creationId xmlns:a16="http://schemas.microsoft.com/office/drawing/2014/main" id="{D326951B-D710-4F32-9313-80FED11DDD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70176"/>
            <a:ext cx="1714962" cy="524557"/>
          </a:xfrm>
          <a:prstGeom prst="rect">
            <a:avLst/>
          </a:prstGeom>
        </p:spPr>
      </p:pic>
      <p:pic>
        <p:nvPicPr>
          <p:cNvPr id="12" name="Resim 11">
            <a:extLst>
              <a:ext uri="{FF2B5EF4-FFF2-40B4-BE49-F238E27FC236}">
                <a16:creationId xmlns:a16="http://schemas.microsoft.com/office/drawing/2014/main" id="{FA0BDA31-25B9-4241-BF4B-19E04F3D2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16716284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E4D73A0-663A-4B67-AC81-407E3060ECF0}"/>
              </a:ext>
            </a:extLst>
          </p:cNvPr>
          <p:cNvSpPr>
            <a:spLocks noGrp="1"/>
          </p:cNvSpPr>
          <p:nvPr>
            <p:ph type="title"/>
          </p:nvPr>
        </p:nvSpPr>
        <p:spPr>
          <a:xfrm>
            <a:off x="4965430" y="629268"/>
            <a:ext cx="6586491" cy="1286160"/>
          </a:xfrm>
        </p:spPr>
        <p:txBody>
          <a:bodyPr anchor="b">
            <a:normAutofit/>
          </a:bodyPr>
          <a:lstStyle/>
          <a:p>
            <a:r>
              <a:rPr lang="tr-TR" sz="4100" b="1" dirty="0">
                <a:latin typeface="Arial" panose="020B0604020202020204" pitchFamily="34" charset="0"/>
                <a:cs typeface="Arial" panose="020B0604020202020204" pitchFamily="34" charset="0"/>
              </a:rPr>
              <a:t>Kurumsal Karbon Ayak İzi Hesaplamak İçin</a:t>
            </a:r>
          </a:p>
        </p:txBody>
      </p:sp>
      <p:sp>
        <p:nvSpPr>
          <p:cNvPr id="3" name="İçerik Yer Tutucusu 2">
            <a:extLst>
              <a:ext uri="{FF2B5EF4-FFF2-40B4-BE49-F238E27FC236}">
                <a16:creationId xmlns:a16="http://schemas.microsoft.com/office/drawing/2014/main" id="{0FDEE5EE-B2EE-42D3-9F19-6AAEE142F651}"/>
              </a:ext>
            </a:extLst>
          </p:cNvPr>
          <p:cNvSpPr>
            <a:spLocks noGrp="1"/>
          </p:cNvSpPr>
          <p:nvPr>
            <p:ph idx="1"/>
          </p:nvPr>
        </p:nvSpPr>
        <p:spPr>
          <a:xfrm>
            <a:off x="4965431" y="2438400"/>
            <a:ext cx="6586489" cy="3785419"/>
          </a:xfrm>
        </p:spPr>
        <p:txBody>
          <a:bodyPr>
            <a:normAutofit/>
          </a:bodyPr>
          <a:lstStyle/>
          <a:p>
            <a:r>
              <a:rPr lang="tr-TR" sz="4800" dirty="0"/>
              <a:t>Nerden Başlamalıyız ?</a:t>
            </a:r>
          </a:p>
          <a:p>
            <a:r>
              <a:rPr lang="tr-TR" sz="4800" dirty="0"/>
              <a:t>Hangi Adımları İzlemeliyiz ?</a:t>
            </a:r>
          </a:p>
        </p:txBody>
      </p:sp>
      <p:pic>
        <p:nvPicPr>
          <p:cNvPr id="1026" name="Picture 2" descr="UNI EN ISO 14064-1:2018 Certification | General Membrane">
            <a:extLst>
              <a:ext uri="{FF2B5EF4-FFF2-40B4-BE49-F238E27FC236}">
                <a16:creationId xmlns:a16="http://schemas.microsoft.com/office/drawing/2014/main" id="{8B07F29B-A859-4FA5-8198-DB06E768A7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3" r="1" b="3030"/>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FE700"/>
            </a:solidFill>
          </a:ln>
        </p:spPr>
        <p:style>
          <a:lnRef idx="1">
            <a:schemeClr val="accent1"/>
          </a:lnRef>
          <a:fillRef idx="0">
            <a:schemeClr val="accent1"/>
          </a:fillRef>
          <a:effectRef idx="0">
            <a:schemeClr val="accent1"/>
          </a:effectRef>
          <a:fontRef idx="minor">
            <a:schemeClr val="tx1"/>
          </a:fontRef>
        </p:style>
      </p:cxnSp>
      <p:sp>
        <p:nvSpPr>
          <p:cNvPr id="4" name="Alt Bilgi Yer Tutucusu 3">
            <a:extLst>
              <a:ext uri="{FF2B5EF4-FFF2-40B4-BE49-F238E27FC236}">
                <a16:creationId xmlns:a16="http://schemas.microsoft.com/office/drawing/2014/main" id="{7CA81D26-8177-4696-8D5A-F2323EF94A5B}"/>
              </a:ext>
            </a:extLst>
          </p:cNvPr>
          <p:cNvSpPr>
            <a:spLocks noGrp="1"/>
          </p:cNvSpPr>
          <p:nvPr>
            <p:ph type="ftr" sz="quarter" idx="11"/>
          </p:nvPr>
        </p:nvSpPr>
        <p:spPr>
          <a:xfrm>
            <a:off x="4965430" y="6356350"/>
            <a:ext cx="4139134" cy="365125"/>
          </a:xfrm>
        </p:spPr>
        <p:txBody>
          <a:bodyPr>
            <a:normAutofit/>
          </a:bodyPr>
          <a:lstStyle/>
          <a:p>
            <a:pPr algn="l">
              <a:spcAft>
                <a:spcPts val="600"/>
              </a:spcAft>
            </a:pPr>
            <a:r>
              <a:rPr lang="tr-TR"/>
              <a:t>www.qsi.com.tr</a:t>
            </a:r>
          </a:p>
        </p:txBody>
      </p:sp>
    </p:spTree>
    <p:extLst>
      <p:ext uri="{BB962C8B-B14F-4D97-AF65-F5344CB8AC3E}">
        <p14:creationId xmlns:p14="http://schemas.microsoft.com/office/powerpoint/2010/main" val="7482132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5D5AB48-9632-48B1-9165-CBA3D4406537}"/>
              </a:ext>
            </a:extLst>
          </p:cNvPr>
          <p:cNvSpPr>
            <a:spLocks noGrp="1"/>
          </p:cNvSpPr>
          <p:nvPr>
            <p:ph type="title"/>
          </p:nvPr>
        </p:nvSpPr>
        <p:spPr>
          <a:xfrm>
            <a:off x="245364" y="281178"/>
            <a:ext cx="11070336" cy="1124712"/>
          </a:xfrm>
        </p:spPr>
        <p:txBody>
          <a:bodyPr anchor="b">
            <a:normAutofit/>
          </a:bodyPr>
          <a:lstStyle/>
          <a:p>
            <a:r>
              <a:rPr lang="tr-TR" sz="4000" b="1" dirty="0">
                <a:solidFill>
                  <a:schemeClr val="accent2">
                    <a:lumMod val="75000"/>
                  </a:schemeClr>
                </a:solidFill>
              </a:rPr>
              <a:t>Adım 1 - Neden Hesaplıyoruz ?</a:t>
            </a:r>
          </a:p>
        </p:txBody>
      </p:sp>
      <p:sp>
        <p:nvSpPr>
          <p:cNvPr id="3" name="İçerik Yer Tutucusu 2">
            <a:extLst>
              <a:ext uri="{FF2B5EF4-FFF2-40B4-BE49-F238E27FC236}">
                <a16:creationId xmlns:a16="http://schemas.microsoft.com/office/drawing/2014/main" id="{69D948E1-9C45-4CD6-A89A-70490C87811B}"/>
              </a:ext>
            </a:extLst>
          </p:cNvPr>
          <p:cNvSpPr>
            <a:spLocks noGrp="1"/>
          </p:cNvSpPr>
          <p:nvPr>
            <p:ph idx="1"/>
          </p:nvPr>
        </p:nvSpPr>
        <p:spPr>
          <a:xfrm>
            <a:off x="428244" y="1632204"/>
            <a:ext cx="11676126" cy="3207258"/>
          </a:xfrm>
        </p:spPr>
        <p:txBody>
          <a:bodyPr anchor="t">
            <a:normAutofit lnSpcReduction="10000"/>
          </a:bodyPr>
          <a:lstStyle/>
          <a:p>
            <a:pPr marL="457200" lvl="1" indent="0">
              <a:buNone/>
            </a:pPr>
            <a:r>
              <a:rPr lang="tr-TR" sz="3600" dirty="0"/>
              <a:t>Öncelikle Karbon Ayak İzimizi neden hesapladığımız sorusunu cevaplamalıyız</a:t>
            </a:r>
          </a:p>
          <a:p>
            <a:pPr marL="457200" lvl="1" indent="0">
              <a:buNone/>
            </a:pPr>
            <a:endParaRPr lang="tr-TR" sz="3600" dirty="0"/>
          </a:p>
          <a:p>
            <a:pPr lvl="1"/>
            <a:r>
              <a:rPr lang="tr-TR" sz="3600" dirty="0"/>
              <a:t>Yasal Zorunluluk</a:t>
            </a:r>
          </a:p>
          <a:p>
            <a:pPr lvl="1"/>
            <a:r>
              <a:rPr lang="tr-TR" sz="3600" dirty="0"/>
              <a:t>Müşteri İsteği</a:t>
            </a:r>
          </a:p>
          <a:p>
            <a:pPr lvl="1"/>
            <a:r>
              <a:rPr lang="tr-TR" sz="3600" dirty="0"/>
              <a:t>Gönüllü hesaplama</a:t>
            </a:r>
          </a:p>
        </p:txBody>
      </p:sp>
      <p:sp>
        <p:nvSpPr>
          <p:cNvPr id="4" name="Alt Bilgi Yer Tutucusu 3">
            <a:extLst>
              <a:ext uri="{FF2B5EF4-FFF2-40B4-BE49-F238E27FC236}">
                <a16:creationId xmlns:a16="http://schemas.microsoft.com/office/drawing/2014/main" id="{CC54E534-5333-47CF-BE3C-FE323B1F211D}"/>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www.qsi.com.tr</a:t>
            </a:r>
          </a:p>
        </p:txBody>
      </p:sp>
      <p:pic>
        <p:nvPicPr>
          <p:cNvPr id="5" name="Resim 4">
            <a:extLst>
              <a:ext uri="{FF2B5EF4-FFF2-40B4-BE49-F238E27FC236}">
                <a16:creationId xmlns:a16="http://schemas.microsoft.com/office/drawing/2014/main" id="{D0EDA354-4C1D-4B05-8C49-6D42AF4937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0" y="170176"/>
            <a:ext cx="1714962" cy="524557"/>
          </a:xfrm>
          <a:prstGeom prst="rect">
            <a:avLst/>
          </a:prstGeom>
        </p:spPr>
      </p:pic>
      <p:pic>
        <p:nvPicPr>
          <p:cNvPr id="6" name="Resim 5">
            <a:extLst>
              <a:ext uri="{FF2B5EF4-FFF2-40B4-BE49-F238E27FC236}">
                <a16:creationId xmlns:a16="http://schemas.microsoft.com/office/drawing/2014/main" id="{308250E9-57AD-4F20-A057-A687685627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31817391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arbon Border Adjustment Mechanism | Subject files | Home | ENVI |  Committees | European Parliament">
            <a:extLst>
              <a:ext uri="{FF2B5EF4-FFF2-40B4-BE49-F238E27FC236}">
                <a16:creationId xmlns:a16="http://schemas.microsoft.com/office/drawing/2014/main" id="{B777B0BC-3B96-40C6-A835-B01B5C00B4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18" r="29705" b="-1"/>
          <a:stretch/>
        </p:blipFill>
        <p:spPr bwMode="auto">
          <a:xfrm>
            <a:off x="6229215" y="708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id="{45D5AB48-9632-48B1-9165-CBA3D4406537}"/>
              </a:ext>
            </a:extLst>
          </p:cNvPr>
          <p:cNvSpPr>
            <a:spLocks noGrp="1"/>
          </p:cNvSpPr>
          <p:nvPr>
            <p:ph type="title"/>
          </p:nvPr>
        </p:nvSpPr>
        <p:spPr>
          <a:xfrm>
            <a:off x="284250" y="899455"/>
            <a:ext cx="6069416" cy="1124712"/>
          </a:xfrm>
        </p:spPr>
        <p:txBody>
          <a:bodyPr anchor="b">
            <a:normAutofit/>
          </a:bodyPr>
          <a:lstStyle/>
          <a:p>
            <a:r>
              <a:rPr lang="tr-TR" sz="3600" b="1" dirty="0">
                <a:solidFill>
                  <a:schemeClr val="accent2">
                    <a:lumMod val="75000"/>
                  </a:schemeClr>
                </a:solidFill>
              </a:rPr>
              <a:t>Adım 2 - Hangi Metodu Kullanmalıyız?</a:t>
            </a:r>
          </a:p>
        </p:txBody>
      </p:sp>
      <p:sp>
        <p:nvSpPr>
          <p:cNvPr id="3" name="İçerik Yer Tutucusu 2">
            <a:extLst>
              <a:ext uri="{FF2B5EF4-FFF2-40B4-BE49-F238E27FC236}">
                <a16:creationId xmlns:a16="http://schemas.microsoft.com/office/drawing/2014/main" id="{69D948E1-9C45-4CD6-A89A-70490C87811B}"/>
              </a:ext>
            </a:extLst>
          </p:cNvPr>
          <p:cNvSpPr>
            <a:spLocks noGrp="1"/>
          </p:cNvSpPr>
          <p:nvPr>
            <p:ph idx="1"/>
          </p:nvPr>
        </p:nvSpPr>
        <p:spPr>
          <a:xfrm>
            <a:off x="284250" y="2327852"/>
            <a:ext cx="6898975" cy="4211060"/>
          </a:xfrm>
        </p:spPr>
        <p:txBody>
          <a:bodyPr anchor="t">
            <a:normAutofit fontScale="70000" lnSpcReduction="20000"/>
          </a:bodyPr>
          <a:lstStyle/>
          <a:p>
            <a:pPr marL="457200" lvl="1" indent="0">
              <a:buNone/>
            </a:pPr>
            <a:r>
              <a:rPr lang="tr-TR" dirty="0">
                <a:latin typeface="Arial" panose="020B0604020202020204" pitchFamily="34" charset="0"/>
                <a:cs typeface="Arial" panose="020B0604020202020204" pitchFamily="34" charset="0"/>
              </a:rPr>
              <a:t>Neden hesapladığımıza bağlı olarak hangi metodu kullanacağımızı belirleyebiliriz.</a:t>
            </a:r>
          </a:p>
          <a:p>
            <a:pPr lvl="1"/>
            <a:endParaRPr lang="tr-TR" dirty="0">
              <a:latin typeface="Arial" panose="020B0604020202020204" pitchFamily="34" charset="0"/>
              <a:cs typeface="Arial" panose="020B0604020202020204" pitchFamily="34" charset="0"/>
            </a:endParaRPr>
          </a:p>
          <a:p>
            <a:pPr lvl="1"/>
            <a:r>
              <a:rPr lang="tr-TR" b="1" i="1" dirty="0">
                <a:latin typeface="Arial" panose="020B0604020202020204" pitchFamily="34" charset="0"/>
                <a:cs typeface="Arial" panose="020B0604020202020204" pitchFamily="34" charset="0"/>
              </a:rPr>
              <a:t>Gönüllü</a:t>
            </a:r>
          </a:p>
          <a:p>
            <a:pPr lvl="2"/>
            <a:r>
              <a:rPr lang="tr-TR" sz="2400" dirty="0">
                <a:latin typeface="Arial" panose="020B0604020202020204" pitchFamily="34" charset="0"/>
                <a:cs typeface="Arial" panose="020B0604020202020204" pitchFamily="34" charset="0"/>
              </a:rPr>
              <a:t>ISO 14064-1:2018</a:t>
            </a:r>
          </a:p>
          <a:p>
            <a:pPr lvl="2"/>
            <a:r>
              <a:rPr lang="tr-TR" sz="2400" dirty="0">
                <a:latin typeface="Arial" panose="020B0604020202020204" pitchFamily="34" charset="0"/>
                <a:cs typeface="Arial" panose="020B0604020202020204" pitchFamily="34" charset="0"/>
              </a:rPr>
              <a:t>CDP</a:t>
            </a:r>
          </a:p>
          <a:p>
            <a:pPr lvl="2"/>
            <a:r>
              <a:rPr lang="tr-TR" sz="2400" dirty="0">
                <a:latin typeface="Arial" panose="020B0604020202020204" pitchFamily="34" charset="0"/>
                <a:cs typeface="Arial" panose="020B0604020202020204" pitchFamily="34" charset="0"/>
              </a:rPr>
              <a:t>GHG Protokol</a:t>
            </a:r>
          </a:p>
          <a:p>
            <a:pPr lvl="1"/>
            <a:r>
              <a:rPr lang="tr-TR" b="1" i="1" dirty="0">
                <a:latin typeface="Arial" panose="020B0604020202020204" pitchFamily="34" charset="0"/>
                <a:cs typeface="Arial" panose="020B0604020202020204" pitchFamily="34" charset="0"/>
              </a:rPr>
              <a:t>Yasal Zorunluluk</a:t>
            </a:r>
          </a:p>
          <a:p>
            <a:pPr lvl="2"/>
            <a:r>
              <a:rPr lang="tr-TR" sz="2400" dirty="0">
                <a:latin typeface="Arial" panose="020B0604020202020204" pitchFamily="34" charset="0"/>
                <a:cs typeface="Arial" panose="020B0604020202020204" pitchFamily="34" charset="0"/>
              </a:rPr>
              <a:t>EU ETS</a:t>
            </a:r>
          </a:p>
          <a:p>
            <a:pPr lvl="2"/>
            <a:r>
              <a:rPr lang="tr-TR" sz="2400" dirty="0">
                <a:latin typeface="Arial" panose="020B0604020202020204" pitchFamily="34" charset="0"/>
                <a:cs typeface="Arial" panose="020B0604020202020204" pitchFamily="34" charset="0"/>
              </a:rPr>
              <a:t>CBAM</a:t>
            </a:r>
          </a:p>
          <a:p>
            <a:pPr lvl="2"/>
            <a:r>
              <a:rPr lang="tr-TR" sz="2400" dirty="0">
                <a:latin typeface="Arial" panose="020B0604020202020204" pitchFamily="34" charset="0"/>
                <a:cs typeface="Arial" panose="020B0604020202020204" pitchFamily="34" charset="0"/>
              </a:rPr>
              <a:t>………</a:t>
            </a:r>
          </a:p>
          <a:p>
            <a:pPr lvl="1"/>
            <a:r>
              <a:rPr lang="tr-TR" b="1" i="1" dirty="0">
                <a:latin typeface="Arial" panose="020B0604020202020204" pitchFamily="34" charset="0"/>
                <a:cs typeface="Arial" panose="020B0604020202020204" pitchFamily="34" charset="0"/>
              </a:rPr>
              <a:t>Müşteri İsteği</a:t>
            </a:r>
          </a:p>
          <a:p>
            <a:pPr lvl="2"/>
            <a:r>
              <a:rPr lang="tr-TR" sz="2400" dirty="0">
                <a:latin typeface="Arial" panose="020B0604020202020204" pitchFamily="34" charset="0"/>
                <a:cs typeface="Arial" panose="020B0604020202020204" pitchFamily="34" charset="0"/>
              </a:rPr>
              <a:t>ISO 14064-1:2018</a:t>
            </a:r>
          </a:p>
          <a:p>
            <a:pPr lvl="2"/>
            <a:r>
              <a:rPr lang="tr-TR" sz="2400" dirty="0">
                <a:latin typeface="Arial" panose="020B0604020202020204" pitchFamily="34" charset="0"/>
                <a:cs typeface="Arial" panose="020B0604020202020204" pitchFamily="34" charset="0"/>
              </a:rPr>
              <a:t>GHG Protokol</a:t>
            </a:r>
          </a:p>
          <a:p>
            <a:pPr lvl="2"/>
            <a:r>
              <a:rPr lang="tr-TR" sz="2400" dirty="0">
                <a:latin typeface="Arial" panose="020B0604020202020204" pitchFamily="34" charset="0"/>
                <a:cs typeface="Arial" panose="020B0604020202020204" pitchFamily="34" charset="0"/>
              </a:rPr>
              <a:t>Müşteri Şartnamesi</a:t>
            </a:r>
          </a:p>
          <a:p>
            <a:pPr lvl="2"/>
            <a:r>
              <a:rPr lang="tr-TR" sz="2400" dirty="0">
                <a:latin typeface="Arial" panose="020B0604020202020204" pitchFamily="34" charset="0"/>
                <a:cs typeface="Arial" panose="020B0604020202020204" pitchFamily="34" charset="0"/>
              </a:rPr>
              <a:t>……….</a:t>
            </a:r>
          </a:p>
        </p:txBody>
      </p:sp>
      <p:sp>
        <p:nvSpPr>
          <p:cNvPr id="4" name="Alt Bilgi Yer Tutucusu 3">
            <a:extLst>
              <a:ext uri="{FF2B5EF4-FFF2-40B4-BE49-F238E27FC236}">
                <a16:creationId xmlns:a16="http://schemas.microsoft.com/office/drawing/2014/main" id="{CC54E534-5333-47CF-BE3C-FE323B1F211D}"/>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www.qsi.com.tr</a:t>
            </a:r>
          </a:p>
        </p:txBody>
      </p:sp>
      <p:pic>
        <p:nvPicPr>
          <p:cNvPr id="5" name="Resim 4">
            <a:extLst>
              <a:ext uri="{FF2B5EF4-FFF2-40B4-BE49-F238E27FC236}">
                <a16:creationId xmlns:a16="http://schemas.microsoft.com/office/drawing/2014/main" id="{C6A860CA-236F-4DF6-82CB-1AB3E02107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70176"/>
            <a:ext cx="1714962" cy="524557"/>
          </a:xfrm>
          <a:prstGeom prst="rect">
            <a:avLst/>
          </a:prstGeom>
        </p:spPr>
      </p:pic>
      <p:pic>
        <p:nvPicPr>
          <p:cNvPr id="8" name="Resim 7">
            <a:extLst>
              <a:ext uri="{FF2B5EF4-FFF2-40B4-BE49-F238E27FC236}">
                <a16:creationId xmlns:a16="http://schemas.microsoft.com/office/drawing/2014/main" id="{B24A8AF5-492D-48A5-A8C6-58849D3259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27187469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5D5AB48-9632-48B1-9165-CBA3D4406537}"/>
              </a:ext>
            </a:extLst>
          </p:cNvPr>
          <p:cNvSpPr>
            <a:spLocks noGrp="1"/>
          </p:cNvSpPr>
          <p:nvPr>
            <p:ph type="title"/>
          </p:nvPr>
        </p:nvSpPr>
        <p:spPr>
          <a:xfrm>
            <a:off x="371093" y="601218"/>
            <a:ext cx="10933176" cy="724662"/>
          </a:xfrm>
        </p:spPr>
        <p:txBody>
          <a:bodyPr anchor="b">
            <a:normAutofit/>
          </a:bodyPr>
          <a:lstStyle/>
          <a:p>
            <a:r>
              <a:rPr lang="tr-TR" sz="3600" b="1" dirty="0">
                <a:solidFill>
                  <a:schemeClr val="accent2">
                    <a:lumMod val="75000"/>
                  </a:schemeClr>
                </a:solidFill>
              </a:rPr>
              <a:t>3. Adım - </a:t>
            </a:r>
            <a:r>
              <a:rPr lang="tr-TR" sz="3600" b="1" dirty="0" err="1">
                <a:solidFill>
                  <a:schemeClr val="accent2">
                    <a:lumMod val="75000"/>
                  </a:schemeClr>
                </a:solidFill>
              </a:rPr>
              <a:t>Organizasyonel</a:t>
            </a:r>
            <a:r>
              <a:rPr lang="tr-TR" sz="3600" b="1" dirty="0">
                <a:solidFill>
                  <a:schemeClr val="accent2">
                    <a:lumMod val="75000"/>
                  </a:schemeClr>
                </a:solidFill>
              </a:rPr>
              <a:t> Sınırları Belirleme</a:t>
            </a:r>
          </a:p>
        </p:txBody>
      </p:sp>
      <p:sp>
        <p:nvSpPr>
          <p:cNvPr id="3" name="İçerik Yer Tutucusu 2">
            <a:extLst>
              <a:ext uri="{FF2B5EF4-FFF2-40B4-BE49-F238E27FC236}">
                <a16:creationId xmlns:a16="http://schemas.microsoft.com/office/drawing/2014/main" id="{69D948E1-9C45-4CD6-A89A-70490C87811B}"/>
              </a:ext>
            </a:extLst>
          </p:cNvPr>
          <p:cNvSpPr>
            <a:spLocks noGrp="1"/>
          </p:cNvSpPr>
          <p:nvPr>
            <p:ph idx="1"/>
          </p:nvPr>
        </p:nvSpPr>
        <p:spPr>
          <a:xfrm>
            <a:off x="371093" y="1735074"/>
            <a:ext cx="10933176" cy="3836982"/>
          </a:xfrm>
        </p:spPr>
        <p:txBody>
          <a:bodyPr anchor="t">
            <a:normAutofit/>
          </a:bodyPr>
          <a:lstStyle/>
          <a:p>
            <a:pPr marL="457200" lvl="1" indent="0">
              <a:buNone/>
            </a:pPr>
            <a:r>
              <a:rPr lang="tr-TR" sz="2800" dirty="0"/>
              <a:t>Bu adımda hesaplamalara dahil edilecek </a:t>
            </a:r>
            <a:r>
              <a:rPr lang="tr-TR" sz="2800" dirty="0" err="1"/>
              <a:t>lokasyonlarımıza</a:t>
            </a:r>
            <a:r>
              <a:rPr lang="tr-TR" sz="2800" dirty="0"/>
              <a:t> karar vermeli ve emisyon envanterimizi bu doğrultuda oluşturmalıyız.</a:t>
            </a:r>
          </a:p>
          <a:p>
            <a:pPr lvl="2"/>
            <a:r>
              <a:rPr lang="tr-TR" sz="2800" dirty="0"/>
              <a:t>Fabrika 1</a:t>
            </a:r>
          </a:p>
          <a:p>
            <a:pPr lvl="2"/>
            <a:r>
              <a:rPr lang="tr-TR" sz="2800" dirty="0"/>
              <a:t>Fabrika 2</a:t>
            </a:r>
          </a:p>
          <a:p>
            <a:pPr lvl="2"/>
            <a:r>
              <a:rPr lang="tr-TR" sz="2800" dirty="0"/>
              <a:t>Ofis 1</a:t>
            </a:r>
          </a:p>
          <a:p>
            <a:pPr lvl="2"/>
            <a:r>
              <a:rPr lang="tr-TR" sz="2800" dirty="0"/>
              <a:t>Depo 1</a:t>
            </a:r>
          </a:p>
          <a:p>
            <a:pPr lvl="2"/>
            <a:r>
              <a:rPr lang="tr-TR" sz="2800" dirty="0"/>
              <a:t>………</a:t>
            </a:r>
          </a:p>
        </p:txBody>
      </p:sp>
      <p:sp>
        <p:nvSpPr>
          <p:cNvPr id="4" name="Alt Bilgi Yer Tutucusu 3">
            <a:extLst>
              <a:ext uri="{FF2B5EF4-FFF2-40B4-BE49-F238E27FC236}">
                <a16:creationId xmlns:a16="http://schemas.microsoft.com/office/drawing/2014/main" id="{CC54E534-5333-47CF-BE3C-FE323B1F211D}"/>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www.qsi.com.tr</a:t>
            </a:r>
          </a:p>
        </p:txBody>
      </p:sp>
      <p:pic>
        <p:nvPicPr>
          <p:cNvPr id="5" name="Resim 4">
            <a:extLst>
              <a:ext uri="{FF2B5EF4-FFF2-40B4-BE49-F238E27FC236}">
                <a16:creationId xmlns:a16="http://schemas.microsoft.com/office/drawing/2014/main" id="{B7D76A7F-A3C4-4A3D-B744-803ED0F177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0" y="170176"/>
            <a:ext cx="1714962" cy="524557"/>
          </a:xfrm>
          <a:prstGeom prst="rect">
            <a:avLst/>
          </a:prstGeom>
        </p:spPr>
      </p:pic>
      <p:pic>
        <p:nvPicPr>
          <p:cNvPr id="6" name="Resim 5">
            <a:extLst>
              <a:ext uri="{FF2B5EF4-FFF2-40B4-BE49-F238E27FC236}">
                <a16:creationId xmlns:a16="http://schemas.microsoft.com/office/drawing/2014/main" id="{71B00F5A-4895-4B0B-92E2-4782074171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1383022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67E4C0B-DB53-4934-B636-767368EE8859}"/>
              </a:ext>
            </a:extLst>
          </p:cNvPr>
          <p:cNvSpPr>
            <a:spLocks noGrp="1"/>
          </p:cNvSpPr>
          <p:nvPr>
            <p:ph idx="1"/>
          </p:nvPr>
        </p:nvSpPr>
        <p:spPr>
          <a:xfrm>
            <a:off x="816864" y="1904050"/>
            <a:ext cx="10681716" cy="4551426"/>
          </a:xfrm>
        </p:spPr>
        <p:txBody>
          <a:bodyPr anchor="t">
            <a:normAutofit/>
          </a:bodyPr>
          <a:lstStyle/>
          <a:p>
            <a:pPr marL="0" indent="0">
              <a:buNone/>
            </a:pPr>
            <a:r>
              <a:rPr lang="tr-TR" sz="2400" dirty="0"/>
              <a:t>Sürecin en önemli adımıdır. Zira Karbon Ayak İzi hesaplama için 2 temel bilgiye ihtiyacımız vardır.</a:t>
            </a:r>
          </a:p>
          <a:p>
            <a:pPr marL="0" indent="0">
              <a:buNone/>
            </a:pPr>
            <a:endParaRPr lang="tr-TR" sz="2400" dirty="0"/>
          </a:p>
          <a:p>
            <a:pPr marL="0" indent="0">
              <a:buNone/>
            </a:pPr>
            <a:r>
              <a:rPr lang="tr-TR" sz="2400" dirty="0"/>
              <a:t>1- FV : Faaliyet Verisi</a:t>
            </a:r>
          </a:p>
          <a:p>
            <a:pPr marL="0" indent="0">
              <a:buNone/>
            </a:pPr>
            <a:r>
              <a:rPr lang="tr-TR" sz="2400" dirty="0"/>
              <a:t>2- EF : Emisyon Faktörü</a:t>
            </a:r>
          </a:p>
          <a:p>
            <a:pPr marL="0" indent="0">
              <a:buNone/>
            </a:pPr>
            <a:endParaRPr lang="tr-TR" sz="2400" dirty="0"/>
          </a:p>
          <a:p>
            <a:pPr marL="0" indent="0">
              <a:buNone/>
            </a:pPr>
            <a:r>
              <a:rPr lang="tr-TR" sz="2400" dirty="0"/>
              <a:t>Doğru faaliyet verisi ve emisyon faktörü olmadan doğru hesaplama yapılamaz.</a:t>
            </a:r>
          </a:p>
        </p:txBody>
      </p:sp>
      <p:sp>
        <p:nvSpPr>
          <p:cNvPr id="4" name="Alt Bilgi Yer Tutucusu 3">
            <a:extLst>
              <a:ext uri="{FF2B5EF4-FFF2-40B4-BE49-F238E27FC236}">
                <a16:creationId xmlns:a16="http://schemas.microsoft.com/office/drawing/2014/main" id="{4DAF031B-CDC7-4FAC-8E61-8976B3E2F5B1}"/>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www.qsi.com.tr</a:t>
            </a:r>
          </a:p>
        </p:txBody>
      </p:sp>
      <p:pic>
        <p:nvPicPr>
          <p:cNvPr id="8" name="Resim 7">
            <a:extLst>
              <a:ext uri="{FF2B5EF4-FFF2-40B4-BE49-F238E27FC236}">
                <a16:creationId xmlns:a16="http://schemas.microsoft.com/office/drawing/2014/main" id="{0B1C24A6-12A2-49D2-8B31-1C270D018F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0" y="140245"/>
            <a:ext cx="1714962" cy="524557"/>
          </a:xfrm>
          <a:prstGeom prst="rect">
            <a:avLst/>
          </a:prstGeom>
        </p:spPr>
      </p:pic>
      <p:pic>
        <p:nvPicPr>
          <p:cNvPr id="9" name="Resim 8">
            <a:extLst>
              <a:ext uri="{FF2B5EF4-FFF2-40B4-BE49-F238E27FC236}">
                <a16:creationId xmlns:a16="http://schemas.microsoft.com/office/drawing/2014/main" id="{83EC4F8E-157C-4CFE-B215-0B336A3C87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
        <p:nvSpPr>
          <p:cNvPr id="10" name="Başlık 1">
            <a:extLst>
              <a:ext uri="{FF2B5EF4-FFF2-40B4-BE49-F238E27FC236}">
                <a16:creationId xmlns:a16="http://schemas.microsoft.com/office/drawing/2014/main" id="{B5DDD173-2603-43E9-B94D-947780C7FEC1}"/>
              </a:ext>
            </a:extLst>
          </p:cNvPr>
          <p:cNvSpPr txBox="1">
            <a:spLocks/>
          </p:cNvSpPr>
          <p:nvPr/>
        </p:nvSpPr>
        <p:spPr>
          <a:xfrm>
            <a:off x="371094" y="1101664"/>
            <a:ext cx="9298686" cy="507492"/>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600" b="1" dirty="0">
                <a:solidFill>
                  <a:schemeClr val="accent2">
                    <a:lumMod val="75000"/>
                  </a:schemeClr>
                </a:solidFill>
              </a:rPr>
              <a:t>4. Adım Gerekli Olan Verilerin Toplanması</a:t>
            </a:r>
          </a:p>
        </p:txBody>
      </p:sp>
      <p:pic>
        <p:nvPicPr>
          <p:cNvPr id="13" name="Resim 12">
            <a:extLst>
              <a:ext uri="{FF2B5EF4-FFF2-40B4-BE49-F238E27FC236}">
                <a16:creationId xmlns:a16="http://schemas.microsoft.com/office/drawing/2014/main" id="{83C1BBCA-0863-4585-8947-2C007CBD4D6F}"/>
              </a:ext>
            </a:extLst>
          </p:cNvPr>
          <p:cNvPicPr>
            <a:picLocks noChangeAspect="1"/>
          </p:cNvPicPr>
          <p:nvPr/>
        </p:nvPicPr>
        <p:blipFill>
          <a:blip r:embed="rId4"/>
          <a:stretch>
            <a:fillRect/>
          </a:stretch>
        </p:blipFill>
        <p:spPr>
          <a:xfrm>
            <a:off x="10004100" y="2669209"/>
            <a:ext cx="2023751" cy="1690688"/>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p:spPr>
      </p:pic>
    </p:spTree>
    <p:extLst>
      <p:ext uri="{BB962C8B-B14F-4D97-AF65-F5344CB8AC3E}">
        <p14:creationId xmlns:p14="http://schemas.microsoft.com/office/powerpoint/2010/main" val="32489232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BFA000B-C08B-43EA-BC54-E7EB3F729CBA}"/>
              </a:ext>
            </a:extLst>
          </p:cNvPr>
          <p:cNvSpPr>
            <a:spLocks noGrp="1"/>
          </p:cNvSpPr>
          <p:nvPr>
            <p:ph type="title"/>
          </p:nvPr>
        </p:nvSpPr>
        <p:spPr>
          <a:xfrm>
            <a:off x="371094" y="991844"/>
            <a:ext cx="9298686" cy="507492"/>
          </a:xfrm>
        </p:spPr>
        <p:txBody>
          <a:bodyPr anchor="b">
            <a:normAutofit fontScale="90000"/>
          </a:bodyPr>
          <a:lstStyle/>
          <a:p>
            <a:r>
              <a:rPr lang="tr-TR" sz="3600" b="1" dirty="0">
                <a:solidFill>
                  <a:schemeClr val="accent2">
                    <a:lumMod val="75000"/>
                  </a:schemeClr>
                </a:solidFill>
              </a:rPr>
              <a:t>4. Adım Gerekli Olan Verilerin Toplanması</a:t>
            </a:r>
          </a:p>
        </p:txBody>
      </p:sp>
      <p:sp>
        <p:nvSpPr>
          <p:cNvPr id="3" name="İçerik Yer Tutucusu 2">
            <a:extLst>
              <a:ext uri="{FF2B5EF4-FFF2-40B4-BE49-F238E27FC236}">
                <a16:creationId xmlns:a16="http://schemas.microsoft.com/office/drawing/2014/main" id="{567E4C0B-DB53-4934-B636-767368EE8859}"/>
              </a:ext>
            </a:extLst>
          </p:cNvPr>
          <p:cNvSpPr>
            <a:spLocks noGrp="1"/>
          </p:cNvSpPr>
          <p:nvPr>
            <p:ph idx="1"/>
          </p:nvPr>
        </p:nvSpPr>
        <p:spPr>
          <a:xfrm>
            <a:off x="816864" y="1790928"/>
            <a:ext cx="10681716" cy="4551426"/>
          </a:xfrm>
        </p:spPr>
        <p:txBody>
          <a:bodyPr anchor="t">
            <a:normAutofit/>
          </a:bodyPr>
          <a:lstStyle/>
          <a:p>
            <a:pPr marL="0" indent="0">
              <a:buNone/>
            </a:pPr>
            <a:r>
              <a:rPr lang="tr-TR" sz="2400" dirty="0"/>
              <a:t>ISO 14064-1:2018 standardı emisyonları 6 temel kategoride el almakta olup öncelikle her bir kategori için uygun faaliyet verileri toplanmalıdır.</a:t>
            </a:r>
          </a:p>
          <a:p>
            <a:pPr marL="0" indent="0">
              <a:buNone/>
            </a:pPr>
            <a:endParaRPr lang="tr-TR" sz="2400" dirty="0"/>
          </a:p>
          <a:p>
            <a:pPr marL="0" indent="0">
              <a:buNone/>
            </a:pPr>
            <a:r>
              <a:rPr lang="tr-TR" sz="2400" dirty="0"/>
              <a:t>Kategori 1 – Doğrudan Emisyonlar</a:t>
            </a:r>
          </a:p>
          <a:p>
            <a:pPr marL="0" indent="0">
              <a:buNone/>
            </a:pPr>
            <a:r>
              <a:rPr lang="tr-TR" sz="2400" dirty="0"/>
              <a:t>Kategori 2 – Enerji Dolaylı Emisyonlar</a:t>
            </a:r>
          </a:p>
          <a:p>
            <a:pPr marL="0" indent="0">
              <a:buNone/>
            </a:pPr>
            <a:r>
              <a:rPr lang="tr-TR" sz="2400" dirty="0"/>
              <a:t>Kategori 3 – Nakliye Dolaylı Emisyonlar</a:t>
            </a:r>
          </a:p>
          <a:p>
            <a:pPr marL="0" indent="0">
              <a:buNone/>
            </a:pPr>
            <a:r>
              <a:rPr lang="tr-TR" sz="2400" dirty="0"/>
              <a:t>Kategori 4 – Girdiler Kaynaklı Dolaylı Emisyonlar</a:t>
            </a:r>
          </a:p>
          <a:p>
            <a:pPr marL="0" indent="0">
              <a:buNone/>
            </a:pPr>
            <a:r>
              <a:rPr lang="tr-TR" sz="2400" dirty="0"/>
              <a:t>Kategori 5 – Ürünler Kaynaklı Dolaylı Emisyonlar</a:t>
            </a:r>
          </a:p>
          <a:p>
            <a:pPr marL="0" indent="0">
              <a:buNone/>
            </a:pPr>
            <a:r>
              <a:rPr lang="tr-TR" sz="2400" dirty="0"/>
              <a:t>Kategori 6 – Diğer Dolaylı Emisyonlar</a:t>
            </a:r>
          </a:p>
        </p:txBody>
      </p:sp>
      <p:sp>
        <p:nvSpPr>
          <p:cNvPr id="4" name="Alt Bilgi Yer Tutucusu 3">
            <a:extLst>
              <a:ext uri="{FF2B5EF4-FFF2-40B4-BE49-F238E27FC236}">
                <a16:creationId xmlns:a16="http://schemas.microsoft.com/office/drawing/2014/main" id="{4DAF031B-CDC7-4FAC-8E61-8976B3E2F5B1}"/>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www.qsi.com.tr</a:t>
            </a:r>
          </a:p>
        </p:txBody>
      </p:sp>
      <p:pic>
        <p:nvPicPr>
          <p:cNvPr id="6" name="Resim 5">
            <a:extLst>
              <a:ext uri="{FF2B5EF4-FFF2-40B4-BE49-F238E27FC236}">
                <a16:creationId xmlns:a16="http://schemas.microsoft.com/office/drawing/2014/main" id="{7E9E4207-20DD-44DE-9696-16F97F3750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0" y="170176"/>
            <a:ext cx="1714962" cy="524557"/>
          </a:xfrm>
          <a:prstGeom prst="rect">
            <a:avLst/>
          </a:prstGeom>
        </p:spPr>
      </p:pic>
      <p:pic>
        <p:nvPicPr>
          <p:cNvPr id="7" name="Resim 6">
            <a:extLst>
              <a:ext uri="{FF2B5EF4-FFF2-40B4-BE49-F238E27FC236}">
                <a16:creationId xmlns:a16="http://schemas.microsoft.com/office/drawing/2014/main" id="{72043F4D-2584-45BB-91A9-CEA025E553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1894289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descr="Karbon Ayak İzi ve Sürdürülebilirlik - Çevre danışmanlık, Toprak Kirliliği,  ÇED">
            <a:extLst>
              <a:ext uri="{FF2B5EF4-FFF2-40B4-BE49-F238E27FC236}">
                <a16:creationId xmlns:a16="http://schemas.microsoft.com/office/drawing/2014/main" id="{F7FB3BF8-FE1E-4F25-8CAB-DC62081632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59" r="2" b="2452"/>
          <a:stretch/>
        </p:blipFill>
        <p:spPr bwMode="auto">
          <a:xfrm>
            <a:off x="20" y="10"/>
            <a:ext cx="4639713"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F41B9F20-0410-4E8C-AB6E-72FFA846B5A4}"/>
              </a:ext>
            </a:extLst>
          </p:cNvPr>
          <p:cNvSpPr>
            <a:spLocks noGrp="1"/>
          </p:cNvSpPr>
          <p:nvPr>
            <p:ph idx="1"/>
          </p:nvPr>
        </p:nvSpPr>
        <p:spPr>
          <a:xfrm>
            <a:off x="4890977" y="1924492"/>
            <a:ext cx="6351163" cy="4256851"/>
          </a:xfrm>
        </p:spPr>
        <p:txBody>
          <a:bodyPr>
            <a:normAutofit/>
          </a:bodyPr>
          <a:lstStyle/>
          <a:p>
            <a:pPr marL="0" indent="0">
              <a:buNone/>
            </a:pPr>
            <a:r>
              <a:rPr lang="tr-TR" sz="4000" dirty="0"/>
              <a:t>Bu çevresel göstergelerden biri de </a:t>
            </a:r>
            <a:r>
              <a:rPr lang="tr-TR" sz="4000" b="1" dirty="0">
                <a:solidFill>
                  <a:schemeClr val="accent2">
                    <a:lumMod val="60000"/>
                    <a:lumOff val="40000"/>
                  </a:schemeClr>
                </a:solidFill>
              </a:rPr>
              <a:t>karbon ayak izidir</a:t>
            </a:r>
            <a:r>
              <a:rPr lang="tr-TR" sz="4000" dirty="0"/>
              <a:t>.</a:t>
            </a:r>
          </a:p>
        </p:txBody>
      </p:sp>
      <p:sp>
        <p:nvSpPr>
          <p:cNvPr id="4" name="Alt Bilgi Yer Tutucusu 3">
            <a:extLst>
              <a:ext uri="{FF2B5EF4-FFF2-40B4-BE49-F238E27FC236}">
                <a16:creationId xmlns:a16="http://schemas.microsoft.com/office/drawing/2014/main" id="{AEB3F4E7-F75D-4B57-B68D-685F1567D409}"/>
              </a:ext>
            </a:extLst>
          </p:cNvPr>
          <p:cNvSpPr>
            <a:spLocks noGrp="1"/>
          </p:cNvSpPr>
          <p:nvPr>
            <p:ph type="ftr" sz="quarter" idx="11"/>
          </p:nvPr>
        </p:nvSpPr>
        <p:spPr>
          <a:xfrm>
            <a:off x="5069939" y="6356350"/>
            <a:ext cx="4943193"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tr-TR" sz="1200" b="0" i="0" u="none" strike="noStrike" kern="1200" cap="none" spc="0" normalizeH="0" baseline="0" noProof="0">
                <a:ln>
                  <a:noFill/>
                </a:ln>
                <a:solidFill>
                  <a:prstClr val="white">
                    <a:alpha val="80000"/>
                  </a:prstClr>
                </a:solidFill>
                <a:effectLst/>
                <a:uLnTx/>
                <a:uFillTx/>
                <a:latin typeface="Calibri"/>
                <a:ea typeface="+mn-ea"/>
                <a:cs typeface="+mn-cs"/>
              </a:rPr>
              <a:t>www.qsi.com.tr</a:t>
            </a:r>
          </a:p>
        </p:txBody>
      </p:sp>
      <p:sp>
        <p:nvSpPr>
          <p:cNvPr id="5" name="Slayt Numarası Yer Tutucusu 4">
            <a:extLst>
              <a:ext uri="{FF2B5EF4-FFF2-40B4-BE49-F238E27FC236}">
                <a16:creationId xmlns:a16="http://schemas.microsoft.com/office/drawing/2014/main" id="{F121AF16-BA48-4698-A309-5895747BD0A7}"/>
              </a:ext>
            </a:extLst>
          </p:cNvPr>
          <p:cNvSpPr>
            <a:spLocks noGrp="1"/>
          </p:cNvSpPr>
          <p:nvPr>
            <p:ph type="sldNum" sz="quarter" idx="12"/>
          </p:nvPr>
        </p:nvSpPr>
        <p:spPr>
          <a:xfrm>
            <a:off x="10148934" y="6356350"/>
            <a:ext cx="1204865"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F5B207CF-7D58-4FF4-9836-E4F6C3645CBE}" type="slidenum">
              <a:rPr kumimoji="0" lang="tr-TR" sz="1400" b="0" i="0" u="none" strike="noStrike" kern="1200" cap="none" spc="0" normalizeH="0" baseline="0" noProof="0">
                <a:ln>
                  <a:noFill/>
                </a:ln>
                <a:solidFill>
                  <a:prstClr val="white">
                    <a:alpha val="80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9</a:t>
            </a:fld>
            <a:endParaRPr kumimoji="0" lang="tr-TR" sz="1400" b="0" i="0" u="none" strike="noStrike" kern="1200" cap="none" spc="0" normalizeH="0" baseline="0" noProof="0">
              <a:ln>
                <a:noFill/>
              </a:ln>
              <a:solidFill>
                <a:prstClr val="white">
                  <a:alpha val="80000"/>
                </a:prstClr>
              </a:solidFill>
              <a:effectLst/>
              <a:uLnTx/>
              <a:uFillTx/>
              <a:latin typeface="Calibri"/>
              <a:ea typeface="+mn-ea"/>
              <a:cs typeface="+mn-cs"/>
            </a:endParaRPr>
          </a:p>
        </p:txBody>
      </p:sp>
    </p:spTree>
    <p:extLst>
      <p:ext uri="{BB962C8B-B14F-4D97-AF65-F5344CB8AC3E}">
        <p14:creationId xmlns:p14="http://schemas.microsoft.com/office/powerpoint/2010/main" val="638114412"/>
      </p:ext>
    </p:extLst>
  </p:cSld>
  <p:clrMapOvr>
    <a:overrideClrMapping bg1="dk1" tx1="lt1" bg2="dk2" tx2="lt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BFA000B-C08B-43EA-BC54-E7EB3F729CBA}"/>
              </a:ext>
            </a:extLst>
          </p:cNvPr>
          <p:cNvSpPr>
            <a:spLocks noGrp="1"/>
          </p:cNvSpPr>
          <p:nvPr>
            <p:ph type="title"/>
          </p:nvPr>
        </p:nvSpPr>
        <p:spPr>
          <a:xfrm>
            <a:off x="371094" y="963565"/>
            <a:ext cx="9298686" cy="507492"/>
          </a:xfrm>
        </p:spPr>
        <p:txBody>
          <a:bodyPr anchor="b">
            <a:normAutofit fontScale="90000"/>
          </a:bodyPr>
          <a:lstStyle/>
          <a:p>
            <a:r>
              <a:rPr lang="tr-TR" sz="3600" b="1" dirty="0">
                <a:solidFill>
                  <a:schemeClr val="accent2">
                    <a:lumMod val="75000"/>
                  </a:schemeClr>
                </a:solidFill>
              </a:rPr>
              <a:t>4. Adım Gerekli Olan Verilerin Toplanması</a:t>
            </a:r>
          </a:p>
        </p:txBody>
      </p:sp>
      <p:sp>
        <p:nvSpPr>
          <p:cNvPr id="3" name="İçerik Yer Tutucusu 2">
            <a:extLst>
              <a:ext uri="{FF2B5EF4-FFF2-40B4-BE49-F238E27FC236}">
                <a16:creationId xmlns:a16="http://schemas.microsoft.com/office/drawing/2014/main" id="{567E4C0B-DB53-4934-B636-767368EE8859}"/>
              </a:ext>
            </a:extLst>
          </p:cNvPr>
          <p:cNvSpPr>
            <a:spLocks noGrp="1"/>
          </p:cNvSpPr>
          <p:nvPr>
            <p:ph idx="1"/>
          </p:nvPr>
        </p:nvSpPr>
        <p:spPr>
          <a:xfrm>
            <a:off x="816864" y="1630671"/>
            <a:ext cx="10681716" cy="4551426"/>
          </a:xfrm>
        </p:spPr>
        <p:txBody>
          <a:bodyPr anchor="t">
            <a:normAutofit/>
          </a:bodyPr>
          <a:lstStyle/>
          <a:p>
            <a:pPr marL="0" indent="0">
              <a:buNone/>
            </a:pPr>
            <a:r>
              <a:rPr lang="tr-TR" sz="2400" dirty="0"/>
              <a:t>Kategori 1 – Doğrudan Emisyonlar için gerekli veriler</a:t>
            </a:r>
          </a:p>
          <a:p>
            <a:pPr marL="0" indent="0">
              <a:buNone/>
            </a:pPr>
            <a:endParaRPr lang="tr-TR" sz="2400" dirty="0"/>
          </a:p>
          <a:p>
            <a:r>
              <a:rPr lang="tr-TR" sz="2400" dirty="0"/>
              <a:t>Sabit kaynaklarda (kazan dairesi, mutfak….) kullanılan yakıtlara (doğalgaz, </a:t>
            </a:r>
            <a:r>
              <a:rPr lang="tr-TR" sz="2400" dirty="0" err="1"/>
              <a:t>fuel</a:t>
            </a:r>
            <a:r>
              <a:rPr lang="tr-TR" sz="2400" dirty="0"/>
              <a:t> </a:t>
            </a:r>
            <a:r>
              <a:rPr lang="tr-TR" sz="2400" dirty="0" err="1"/>
              <a:t>oil</a:t>
            </a:r>
            <a:r>
              <a:rPr lang="tr-TR" sz="2400" dirty="0"/>
              <a:t>, kömür…..) ait faturalar</a:t>
            </a:r>
          </a:p>
          <a:p>
            <a:r>
              <a:rPr lang="tr-TR" sz="2400" dirty="0"/>
              <a:t>Mobil kaynaklarda (binek araç, iş makinesi, uçak, helikopter…) kullanılan yakıtlara ait fatura, harcama belgesi……</a:t>
            </a:r>
          </a:p>
          <a:p>
            <a:r>
              <a:rPr lang="tr-TR" sz="2400" dirty="0"/>
              <a:t>Klima, yangın önleme sistemi, trafo kesicileri gibi iklimlendirme, yangın önleme sistemlerinde kullanılan gazla ait bilgiler</a:t>
            </a:r>
          </a:p>
          <a:p>
            <a:r>
              <a:rPr lang="tr-TR" sz="2400" dirty="0"/>
              <a:t>Varsa proses emisyonları için veriler</a:t>
            </a:r>
          </a:p>
        </p:txBody>
      </p:sp>
      <p:sp>
        <p:nvSpPr>
          <p:cNvPr id="4" name="Alt Bilgi Yer Tutucusu 3">
            <a:extLst>
              <a:ext uri="{FF2B5EF4-FFF2-40B4-BE49-F238E27FC236}">
                <a16:creationId xmlns:a16="http://schemas.microsoft.com/office/drawing/2014/main" id="{4DAF031B-CDC7-4FAC-8E61-8976B3E2F5B1}"/>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www.qsi.com.tr</a:t>
            </a:r>
          </a:p>
        </p:txBody>
      </p:sp>
      <p:pic>
        <p:nvPicPr>
          <p:cNvPr id="6" name="Resim 5">
            <a:extLst>
              <a:ext uri="{FF2B5EF4-FFF2-40B4-BE49-F238E27FC236}">
                <a16:creationId xmlns:a16="http://schemas.microsoft.com/office/drawing/2014/main" id="{A91E9938-9B0E-48D1-A4E6-52F1D5E9DE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0" y="141896"/>
            <a:ext cx="1714962" cy="524557"/>
          </a:xfrm>
          <a:prstGeom prst="rect">
            <a:avLst/>
          </a:prstGeom>
        </p:spPr>
      </p:pic>
      <p:pic>
        <p:nvPicPr>
          <p:cNvPr id="7" name="Resim 6">
            <a:extLst>
              <a:ext uri="{FF2B5EF4-FFF2-40B4-BE49-F238E27FC236}">
                <a16:creationId xmlns:a16="http://schemas.microsoft.com/office/drawing/2014/main" id="{03EE9941-D875-4477-9256-7BA23C0E40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29982638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67E4C0B-DB53-4934-B636-767368EE8859}"/>
              </a:ext>
            </a:extLst>
          </p:cNvPr>
          <p:cNvSpPr>
            <a:spLocks noGrp="1"/>
          </p:cNvSpPr>
          <p:nvPr>
            <p:ph idx="1"/>
          </p:nvPr>
        </p:nvSpPr>
        <p:spPr>
          <a:xfrm>
            <a:off x="816864" y="1847489"/>
            <a:ext cx="10681716" cy="4551426"/>
          </a:xfrm>
        </p:spPr>
        <p:txBody>
          <a:bodyPr anchor="t">
            <a:normAutofit/>
          </a:bodyPr>
          <a:lstStyle/>
          <a:p>
            <a:pPr marL="0" indent="0">
              <a:buNone/>
            </a:pPr>
            <a:r>
              <a:rPr lang="tr-TR" sz="2400" dirty="0"/>
              <a:t>Kategori 2 – Enerji Dolaylı Emisyonlar için gerekli veriler</a:t>
            </a:r>
          </a:p>
          <a:p>
            <a:pPr marL="0" indent="0">
              <a:buNone/>
            </a:pPr>
            <a:endParaRPr lang="tr-TR" sz="2400" dirty="0"/>
          </a:p>
          <a:p>
            <a:r>
              <a:rPr lang="tr-TR" sz="2400" dirty="0"/>
              <a:t>Elektrik temini ile ilgili faturalar</a:t>
            </a:r>
          </a:p>
          <a:p>
            <a:r>
              <a:rPr lang="tr-TR" sz="2400" dirty="0"/>
              <a:t>Isı / Buhar temini ile ilgili faturalar</a:t>
            </a:r>
          </a:p>
        </p:txBody>
      </p:sp>
      <p:sp>
        <p:nvSpPr>
          <p:cNvPr id="4" name="Alt Bilgi Yer Tutucusu 3">
            <a:extLst>
              <a:ext uri="{FF2B5EF4-FFF2-40B4-BE49-F238E27FC236}">
                <a16:creationId xmlns:a16="http://schemas.microsoft.com/office/drawing/2014/main" id="{4DAF031B-CDC7-4FAC-8E61-8976B3E2F5B1}"/>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www.qsi.com.tr</a:t>
            </a:r>
          </a:p>
        </p:txBody>
      </p:sp>
      <p:sp>
        <p:nvSpPr>
          <p:cNvPr id="6" name="Başlık 1">
            <a:extLst>
              <a:ext uri="{FF2B5EF4-FFF2-40B4-BE49-F238E27FC236}">
                <a16:creationId xmlns:a16="http://schemas.microsoft.com/office/drawing/2014/main" id="{29D36F25-4627-476A-BCF3-37005B213F11}"/>
              </a:ext>
            </a:extLst>
          </p:cNvPr>
          <p:cNvSpPr txBox="1">
            <a:spLocks/>
          </p:cNvSpPr>
          <p:nvPr/>
        </p:nvSpPr>
        <p:spPr>
          <a:xfrm>
            <a:off x="371094" y="1045103"/>
            <a:ext cx="9298686" cy="507492"/>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600" b="1" dirty="0">
                <a:solidFill>
                  <a:schemeClr val="accent2">
                    <a:lumMod val="75000"/>
                  </a:schemeClr>
                </a:solidFill>
              </a:rPr>
              <a:t>4. Adım Gerekli Olan Verilerin Toplanması</a:t>
            </a:r>
          </a:p>
        </p:txBody>
      </p:sp>
      <p:pic>
        <p:nvPicPr>
          <p:cNvPr id="9" name="Resim 8">
            <a:extLst>
              <a:ext uri="{FF2B5EF4-FFF2-40B4-BE49-F238E27FC236}">
                <a16:creationId xmlns:a16="http://schemas.microsoft.com/office/drawing/2014/main" id="{F6757A8A-1A65-49B4-BC2A-B7E53DF589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0" y="141896"/>
            <a:ext cx="1714962" cy="524557"/>
          </a:xfrm>
          <a:prstGeom prst="rect">
            <a:avLst/>
          </a:prstGeom>
        </p:spPr>
      </p:pic>
      <p:pic>
        <p:nvPicPr>
          <p:cNvPr id="11" name="Picture 2" descr="Sürdürülebilirlik Eğitim Merkezi - Sürdürülebilirlik Akademisi">
            <a:extLst>
              <a:ext uri="{FF2B5EF4-FFF2-40B4-BE49-F238E27FC236}">
                <a16:creationId xmlns:a16="http://schemas.microsoft.com/office/drawing/2014/main" id="{507CE9AF-240B-4350-945F-5E25EBC96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5700" y="-14857"/>
            <a:ext cx="4351338" cy="4351338"/>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pic>
        <p:nvPicPr>
          <p:cNvPr id="10" name="Resim 9">
            <a:extLst>
              <a:ext uri="{FF2B5EF4-FFF2-40B4-BE49-F238E27FC236}">
                <a16:creationId xmlns:a16="http://schemas.microsoft.com/office/drawing/2014/main" id="{530013CC-BF95-47F4-B4C2-FEE2A72B9D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1014" y="62980"/>
            <a:ext cx="1176024" cy="646813"/>
          </a:xfrm>
          <a:prstGeom prst="rect">
            <a:avLst/>
          </a:prstGeom>
        </p:spPr>
      </p:pic>
    </p:spTree>
    <p:extLst>
      <p:ext uri="{BB962C8B-B14F-4D97-AF65-F5344CB8AC3E}">
        <p14:creationId xmlns:p14="http://schemas.microsoft.com/office/powerpoint/2010/main" val="33168431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BFA000B-C08B-43EA-BC54-E7EB3F729CBA}"/>
              </a:ext>
            </a:extLst>
          </p:cNvPr>
          <p:cNvSpPr>
            <a:spLocks noGrp="1"/>
          </p:cNvSpPr>
          <p:nvPr>
            <p:ph type="title"/>
          </p:nvPr>
        </p:nvSpPr>
        <p:spPr>
          <a:xfrm>
            <a:off x="371094" y="756174"/>
            <a:ext cx="9298686" cy="507492"/>
          </a:xfrm>
        </p:spPr>
        <p:txBody>
          <a:bodyPr anchor="b">
            <a:normAutofit fontScale="90000"/>
          </a:bodyPr>
          <a:lstStyle/>
          <a:p>
            <a:r>
              <a:rPr lang="tr-TR" sz="3600" b="1" dirty="0">
                <a:solidFill>
                  <a:schemeClr val="accent2">
                    <a:lumMod val="75000"/>
                  </a:schemeClr>
                </a:solidFill>
              </a:rPr>
              <a:t>4. Adım Gerekli Olan Verilerin Toplanması</a:t>
            </a:r>
          </a:p>
        </p:txBody>
      </p:sp>
      <p:sp>
        <p:nvSpPr>
          <p:cNvPr id="3" name="İçerik Yer Tutucusu 2">
            <a:extLst>
              <a:ext uri="{FF2B5EF4-FFF2-40B4-BE49-F238E27FC236}">
                <a16:creationId xmlns:a16="http://schemas.microsoft.com/office/drawing/2014/main" id="{567E4C0B-DB53-4934-B636-767368EE8859}"/>
              </a:ext>
            </a:extLst>
          </p:cNvPr>
          <p:cNvSpPr>
            <a:spLocks noGrp="1"/>
          </p:cNvSpPr>
          <p:nvPr>
            <p:ph idx="1"/>
          </p:nvPr>
        </p:nvSpPr>
        <p:spPr>
          <a:xfrm>
            <a:off x="816864" y="1555258"/>
            <a:ext cx="10681716" cy="4551426"/>
          </a:xfrm>
        </p:spPr>
        <p:txBody>
          <a:bodyPr anchor="t">
            <a:normAutofit/>
          </a:bodyPr>
          <a:lstStyle/>
          <a:p>
            <a:pPr marL="0" indent="0">
              <a:buNone/>
            </a:pPr>
            <a:r>
              <a:rPr lang="tr-TR" sz="2400" dirty="0"/>
              <a:t>Kategori 3 – Nakliye Dolaylı Emisyonlar için gerekli veriler</a:t>
            </a:r>
          </a:p>
          <a:p>
            <a:pPr marL="0" indent="0">
              <a:buNone/>
            </a:pPr>
            <a:endParaRPr lang="tr-TR" sz="2400" dirty="0"/>
          </a:p>
          <a:p>
            <a:r>
              <a:rPr lang="tr-TR" sz="2400" dirty="0"/>
              <a:t>Girdi malzemelere (sarf, ana gidi….) ve ürün sevkine ait nakliye bilgileri (nerden alındı, nasıl taşındı (karayolu, deniz yolu, havayolu…), alınan girdinin miktarı (kg)….)</a:t>
            </a:r>
          </a:p>
          <a:p>
            <a:r>
              <a:rPr lang="tr-TR" sz="2400" dirty="0"/>
              <a:t>Atık bilgileri (miktar, cins, taşıma bilgileri)</a:t>
            </a:r>
          </a:p>
          <a:p>
            <a:r>
              <a:rPr lang="tr-TR" sz="2400" dirty="0"/>
              <a:t>Çalışan işe geliş gidiş bilgileri (servis, özel araç….)</a:t>
            </a:r>
          </a:p>
          <a:p>
            <a:r>
              <a:rPr lang="tr-TR" sz="2400" dirty="0"/>
              <a:t>İş Seyahatleri bilgileri (nereye nasıl (uçak, otobüs, gemi, tren…..) gidildi, konaklama varsa bilgileri….)</a:t>
            </a:r>
          </a:p>
        </p:txBody>
      </p:sp>
      <p:sp>
        <p:nvSpPr>
          <p:cNvPr id="4" name="Alt Bilgi Yer Tutucusu 3">
            <a:extLst>
              <a:ext uri="{FF2B5EF4-FFF2-40B4-BE49-F238E27FC236}">
                <a16:creationId xmlns:a16="http://schemas.microsoft.com/office/drawing/2014/main" id="{4DAF031B-CDC7-4FAC-8E61-8976B3E2F5B1}"/>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www.qsi.com.tr</a:t>
            </a:r>
          </a:p>
        </p:txBody>
      </p:sp>
      <p:pic>
        <p:nvPicPr>
          <p:cNvPr id="10" name="Resim 9">
            <a:extLst>
              <a:ext uri="{FF2B5EF4-FFF2-40B4-BE49-F238E27FC236}">
                <a16:creationId xmlns:a16="http://schemas.microsoft.com/office/drawing/2014/main" id="{22E8FADC-3603-4337-9326-AE52D798B7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0" y="141896"/>
            <a:ext cx="1714962" cy="524557"/>
          </a:xfrm>
          <a:prstGeom prst="rect">
            <a:avLst/>
          </a:prstGeom>
        </p:spPr>
      </p:pic>
      <p:pic>
        <p:nvPicPr>
          <p:cNvPr id="11" name="Resim 10">
            <a:extLst>
              <a:ext uri="{FF2B5EF4-FFF2-40B4-BE49-F238E27FC236}">
                <a16:creationId xmlns:a16="http://schemas.microsoft.com/office/drawing/2014/main" id="{A781C95D-5282-4A27-A624-66B4796803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976" y="76200"/>
            <a:ext cx="1176024" cy="646813"/>
          </a:xfrm>
          <a:prstGeom prst="rect">
            <a:avLst/>
          </a:prstGeom>
        </p:spPr>
      </p:pic>
    </p:spTree>
    <p:extLst>
      <p:ext uri="{BB962C8B-B14F-4D97-AF65-F5344CB8AC3E}">
        <p14:creationId xmlns:p14="http://schemas.microsoft.com/office/powerpoint/2010/main" val="23377883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BFA000B-C08B-43EA-BC54-E7EB3F729CBA}"/>
              </a:ext>
            </a:extLst>
          </p:cNvPr>
          <p:cNvSpPr>
            <a:spLocks noGrp="1"/>
          </p:cNvSpPr>
          <p:nvPr>
            <p:ph type="title"/>
          </p:nvPr>
        </p:nvSpPr>
        <p:spPr>
          <a:xfrm>
            <a:off x="371094" y="888149"/>
            <a:ext cx="9298686" cy="507492"/>
          </a:xfrm>
        </p:spPr>
        <p:txBody>
          <a:bodyPr anchor="b">
            <a:normAutofit fontScale="90000"/>
          </a:bodyPr>
          <a:lstStyle/>
          <a:p>
            <a:r>
              <a:rPr lang="tr-TR" sz="3600" b="1" dirty="0">
                <a:solidFill>
                  <a:schemeClr val="accent2">
                    <a:lumMod val="75000"/>
                  </a:schemeClr>
                </a:solidFill>
              </a:rPr>
              <a:t>4. Adım Gerekli Olan Verilerin Toplanması</a:t>
            </a:r>
          </a:p>
        </p:txBody>
      </p:sp>
      <p:sp>
        <p:nvSpPr>
          <p:cNvPr id="3" name="İçerik Yer Tutucusu 2">
            <a:extLst>
              <a:ext uri="{FF2B5EF4-FFF2-40B4-BE49-F238E27FC236}">
                <a16:creationId xmlns:a16="http://schemas.microsoft.com/office/drawing/2014/main" id="{567E4C0B-DB53-4934-B636-767368EE8859}"/>
              </a:ext>
            </a:extLst>
          </p:cNvPr>
          <p:cNvSpPr>
            <a:spLocks noGrp="1"/>
          </p:cNvSpPr>
          <p:nvPr>
            <p:ph idx="1"/>
          </p:nvPr>
        </p:nvSpPr>
        <p:spPr>
          <a:xfrm>
            <a:off x="816864" y="1687233"/>
            <a:ext cx="10681716" cy="4551426"/>
          </a:xfrm>
        </p:spPr>
        <p:txBody>
          <a:bodyPr anchor="t">
            <a:normAutofit/>
          </a:bodyPr>
          <a:lstStyle/>
          <a:p>
            <a:pPr marL="0" indent="0">
              <a:buNone/>
            </a:pPr>
            <a:r>
              <a:rPr lang="tr-TR" sz="2400" dirty="0"/>
              <a:t>Kategori 4 – Girdiler Kaynaklı Dolaylı Emisyonlar için gerekli veriler</a:t>
            </a:r>
          </a:p>
          <a:p>
            <a:pPr marL="0" indent="0">
              <a:buNone/>
            </a:pPr>
            <a:endParaRPr lang="tr-TR" sz="2400" dirty="0"/>
          </a:p>
          <a:p>
            <a:r>
              <a:rPr lang="tr-TR" sz="2400" dirty="0"/>
              <a:t>Alınan girdilerin adı ve miktarı bilgisi</a:t>
            </a:r>
          </a:p>
          <a:p>
            <a:r>
              <a:rPr lang="tr-TR" sz="2400" dirty="0"/>
              <a:t>Alınan demirbaşlara ait bilgiler</a:t>
            </a:r>
          </a:p>
          <a:p>
            <a:r>
              <a:rPr lang="tr-TR" sz="2400" dirty="0"/>
              <a:t>Hizmet alımlarına (eğitim, güvenlik, taşıma…) ait bilgiler </a:t>
            </a:r>
          </a:p>
          <a:p>
            <a:endParaRPr lang="tr-TR" sz="2400" dirty="0"/>
          </a:p>
          <a:p>
            <a:endParaRPr lang="tr-TR" sz="2400" dirty="0"/>
          </a:p>
        </p:txBody>
      </p:sp>
      <p:sp>
        <p:nvSpPr>
          <p:cNvPr id="4" name="Alt Bilgi Yer Tutucusu 3">
            <a:extLst>
              <a:ext uri="{FF2B5EF4-FFF2-40B4-BE49-F238E27FC236}">
                <a16:creationId xmlns:a16="http://schemas.microsoft.com/office/drawing/2014/main" id="{4DAF031B-CDC7-4FAC-8E61-8976B3E2F5B1}"/>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www.qsi.com.tr</a:t>
            </a:r>
          </a:p>
        </p:txBody>
      </p:sp>
      <p:pic>
        <p:nvPicPr>
          <p:cNvPr id="6" name="Resim 5">
            <a:extLst>
              <a:ext uri="{FF2B5EF4-FFF2-40B4-BE49-F238E27FC236}">
                <a16:creationId xmlns:a16="http://schemas.microsoft.com/office/drawing/2014/main" id="{B678CDA5-B670-469D-8DB4-CC6F5FC3CA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0" y="141896"/>
            <a:ext cx="1714962" cy="524557"/>
          </a:xfrm>
          <a:prstGeom prst="rect">
            <a:avLst/>
          </a:prstGeom>
        </p:spPr>
      </p:pic>
      <p:pic>
        <p:nvPicPr>
          <p:cNvPr id="7" name="Resim 6">
            <a:extLst>
              <a:ext uri="{FF2B5EF4-FFF2-40B4-BE49-F238E27FC236}">
                <a16:creationId xmlns:a16="http://schemas.microsoft.com/office/drawing/2014/main" id="{E6F3A957-8C86-4297-AE05-9DF170270C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976" y="47919"/>
            <a:ext cx="1176024" cy="646813"/>
          </a:xfrm>
          <a:prstGeom prst="rect">
            <a:avLst/>
          </a:prstGeom>
        </p:spPr>
      </p:pic>
    </p:spTree>
    <p:extLst>
      <p:ext uri="{BB962C8B-B14F-4D97-AF65-F5344CB8AC3E}">
        <p14:creationId xmlns:p14="http://schemas.microsoft.com/office/powerpoint/2010/main" val="30595131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BFA000B-C08B-43EA-BC54-E7EB3F729CBA}"/>
              </a:ext>
            </a:extLst>
          </p:cNvPr>
          <p:cNvSpPr>
            <a:spLocks noGrp="1"/>
          </p:cNvSpPr>
          <p:nvPr>
            <p:ph type="title"/>
          </p:nvPr>
        </p:nvSpPr>
        <p:spPr>
          <a:xfrm>
            <a:off x="371094" y="1297432"/>
            <a:ext cx="9298686" cy="507492"/>
          </a:xfrm>
        </p:spPr>
        <p:txBody>
          <a:bodyPr anchor="b">
            <a:normAutofit fontScale="90000"/>
          </a:bodyPr>
          <a:lstStyle/>
          <a:p>
            <a:r>
              <a:rPr lang="tr-TR" sz="3600" b="1" dirty="0">
                <a:solidFill>
                  <a:schemeClr val="accent2">
                    <a:lumMod val="75000"/>
                  </a:schemeClr>
                </a:solidFill>
              </a:rPr>
              <a:t>4. Adım Gerekli Olan Verilerin </a:t>
            </a:r>
            <a:br>
              <a:rPr lang="tr-TR" sz="3600" b="1" dirty="0">
                <a:solidFill>
                  <a:schemeClr val="accent2">
                    <a:lumMod val="75000"/>
                  </a:schemeClr>
                </a:solidFill>
              </a:rPr>
            </a:br>
            <a:r>
              <a:rPr lang="tr-TR" sz="3600" b="1" dirty="0">
                <a:solidFill>
                  <a:schemeClr val="accent2">
                    <a:lumMod val="75000"/>
                  </a:schemeClr>
                </a:solidFill>
              </a:rPr>
              <a:t>Toplanması</a:t>
            </a:r>
          </a:p>
        </p:txBody>
      </p:sp>
      <p:sp>
        <p:nvSpPr>
          <p:cNvPr id="3" name="İçerik Yer Tutucusu 2">
            <a:extLst>
              <a:ext uri="{FF2B5EF4-FFF2-40B4-BE49-F238E27FC236}">
                <a16:creationId xmlns:a16="http://schemas.microsoft.com/office/drawing/2014/main" id="{567E4C0B-DB53-4934-B636-767368EE8859}"/>
              </a:ext>
            </a:extLst>
          </p:cNvPr>
          <p:cNvSpPr>
            <a:spLocks noGrp="1"/>
          </p:cNvSpPr>
          <p:nvPr>
            <p:ph idx="1"/>
          </p:nvPr>
        </p:nvSpPr>
        <p:spPr>
          <a:xfrm>
            <a:off x="241829" y="1963885"/>
            <a:ext cx="5103169" cy="4551426"/>
          </a:xfrm>
        </p:spPr>
        <p:txBody>
          <a:bodyPr anchor="t">
            <a:normAutofit/>
          </a:bodyPr>
          <a:lstStyle/>
          <a:p>
            <a:pPr marL="0" indent="0">
              <a:buNone/>
            </a:pPr>
            <a:r>
              <a:rPr lang="tr-TR" sz="2400" dirty="0"/>
              <a:t>Kategori 5 – Ürünler Kaynaklı Dolaylı Emisyonlar  için gerekli veriler</a:t>
            </a:r>
          </a:p>
          <a:p>
            <a:pPr marL="0" indent="0">
              <a:buNone/>
            </a:pPr>
            <a:endParaRPr lang="tr-TR" sz="2400" dirty="0"/>
          </a:p>
          <a:p>
            <a:r>
              <a:rPr lang="tr-TR" sz="2400" dirty="0"/>
              <a:t>Ürünlerin ortalama yaşam ömrü senaryosu</a:t>
            </a:r>
          </a:p>
          <a:p>
            <a:r>
              <a:rPr lang="tr-TR" sz="2400" dirty="0"/>
              <a:t>Bu yaşam ömrü boyunca açığa çıkaracağı emisyon senaryosu</a:t>
            </a:r>
          </a:p>
          <a:p>
            <a:r>
              <a:rPr lang="tr-TR" sz="2400" dirty="0"/>
              <a:t>Yıl içinde üretilen ürün cinsi ve miktarına ait bilgiler</a:t>
            </a:r>
          </a:p>
        </p:txBody>
      </p:sp>
      <p:sp>
        <p:nvSpPr>
          <p:cNvPr id="4" name="Alt Bilgi Yer Tutucusu 3">
            <a:extLst>
              <a:ext uri="{FF2B5EF4-FFF2-40B4-BE49-F238E27FC236}">
                <a16:creationId xmlns:a16="http://schemas.microsoft.com/office/drawing/2014/main" id="{4DAF031B-CDC7-4FAC-8E61-8976B3E2F5B1}"/>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www.qsi.com.tr</a:t>
            </a:r>
          </a:p>
        </p:txBody>
      </p:sp>
      <p:pic>
        <p:nvPicPr>
          <p:cNvPr id="6" name="Resim 5">
            <a:extLst>
              <a:ext uri="{FF2B5EF4-FFF2-40B4-BE49-F238E27FC236}">
                <a16:creationId xmlns:a16="http://schemas.microsoft.com/office/drawing/2014/main" id="{966EB4C1-C1DD-4180-87F7-8B218628B5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0" y="141896"/>
            <a:ext cx="1714962" cy="524557"/>
          </a:xfrm>
          <a:prstGeom prst="rect">
            <a:avLst/>
          </a:prstGeom>
        </p:spPr>
      </p:pic>
      <p:pic>
        <p:nvPicPr>
          <p:cNvPr id="8" name="Picture 8" descr="What is sustainable energy? I National Clean Technologies Conference">
            <a:extLst>
              <a:ext uri="{FF2B5EF4-FFF2-40B4-BE49-F238E27FC236}">
                <a16:creationId xmlns:a16="http://schemas.microsoft.com/office/drawing/2014/main" id="{F7A75AF1-5B2B-423B-B379-575D4EB22D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60" r="24663"/>
          <a:stretch/>
        </p:blipFill>
        <p:spPr bwMode="auto">
          <a:xfrm>
            <a:off x="4735149" y="0"/>
            <a:ext cx="7456851"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pic>
        <p:nvPicPr>
          <p:cNvPr id="7" name="Resim 6">
            <a:extLst>
              <a:ext uri="{FF2B5EF4-FFF2-40B4-BE49-F238E27FC236}">
                <a16:creationId xmlns:a16="http://schemas.microsoft.com/office/drawing/2014/main" id="{F778EDA0-EAB0-4E53-944C-672609F93E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6943" y="80767"/>
            <a:ext cx="1176024" cy="646813"/>
          </a:xfrm>
          <a:prstGeom prst="rect">
            <a:avLst/>
          </a:prstGeom>
        </p:spPr>
      </p:pic>
    </p:spTree>
    <p:extLst>
      <p:ext uri="{BB962C8B-B14F-4D97-AF65-F5344CB8AC3E}">
        <p14:creationId xmlns:p14="http://schemas.microsoft.com/office/powerpoint/2010/main" val="5409835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BFA000B-C08B-43EA-BC54-E7EB3F729CBA}"/>
              </a:ext>
            </a:extLst>
          </p:cNvPr>
          <p:cNvSpPr>
            <a:spLocks noGrp="1"/>
          </p:cNvSpPr>
          <p:nvPr>
            <p:ph type="title"/>
          </p:nvPr>
        </p:nvSpPr>
        <p:spPr>
          <a:xfrm>
            <a:off x="371094" y="620918"/>
            <a:ext cx="9298686" cy="507492"/>
          </a:xfrm>
        </p:spPr>
        <p:txBody>
          <a:bodyPr anchor="b">
            <a:normAutofit fontScale="90000"/>
          </a:bodyPr>
          <a:lstStyle/>
          <a:p>
            <a:r>
              <a:rPr lang="tr-TR" sz="3600" b="1" dirty="0">
                <a:solidFill>
                  <a:schemeClr val="accent2">
                    <a:lumMod val="75000"/>
                  </a:schemeClr>
                </a:solidFill>
              </a:rPr>
              <a:t>5. Adım Hesaplama ve Raporlama</a:t>
            </a:r>
          </a:p>
        </p:txBody>
      </p:sp>
      <p:sp>
        <p:nvSpPr>
          <p:cNvPr id="3" name="İçerik Yer Tutucusu 2">
            <a:extLst>
              <a:ext uri="{FF2B5EF4-FFF2-40B4-BE49-F238E27FC236}">
                <a16:creationId xmlns:a16="http://schemas.microsoft.com/office/drawing/2014/main" id="{567E4C0B-DB53-4934-B636-767368EE8859}"/>
              </a:ext>
            </a:extLst>
          </p:cNvPr>
          <p:cNvSpPr>
            <a:spLocks noGrp="1"/>
          </p:cNvSpPr>
          <p:nvPr>
            <p:ph idx="1"/>
          </p:nvPr>
        </p:nvSpPr>
        <p:spPr>
          <a:xfrm>
            <a:off x="633984" y="1392174"/>
            <a:ext cx="11036046" cy="3638296"/>
          </a:xfrm>
        </p:spPr>
        <p:txBody>
          <a:bodyPr anchor="t">
            <a:normAutofit/>
          </a:bodyPr>
          <a:lstStyle/>
          <a:p>
            <a:pPr marL="0" indent="0">
              <a:buNone/>
            </a:pPr>
            <a:r>
              <a:rPr lang="tr-TR" sz="2400" dirty="0"/>
              <a:t>Bu adımda toplanan veriler hesaplama yapabilmek için anlamlı hale getirilir.</a:t>
            </a:r>
          </a:p>
          <a:p>
            <a:pPr marL="0" indent="0">
              <a:buNone/>
            </a:pPr>
            <a:r>
              <a:rPr lang="tr-TR" sz="2400" dirty="0"/>
              <a:t>Ör; </a:t>
            </a:r>
          </a:p>
          <a:p>
            <a:r>
              <a:rPr lang="tr-TR" sz="2400" dirty="0"/>
              <a:t>Nerden Nereye bilgisi olan bir taşıma için tahmini km hesabı</a:t>
            </a:r>
          </a:p>
          <a:p>
            <a:r>
              <a:rPr lang="tr-TR" sz="2400" dirty="0"/>
              <a:t>Uçuş bilgilerinden mesafe bilgisinin hesaplanması</a:t>
            </a:r>
          </a:p>
          <a:p>
            <a:pPr marL="0" indent="0">
              <a:buNone/>
            </a:pPr>
            <a:endParaRPr lang="tr-TR" sz="2400" dirty="0"/>
          </a:p>
          <a:p>
            <a:pPr marL="0" indent="0">
              <a:buNone/>
            </a:pPr>
            <a:r>
              <a:rPr lang="tr-TR" sz="2400" dirty="0"/>
              <a:t>Anlamlı hale dönüştürülen verilere uygun  emisyon faktörleri ulusal ve </a:t>
            </a:r>
            <a:r>
              <a:rPr lang="tr-TR" sz="2400" dirty="0" err="1"/>
              <a:t>uluslarası</a:t>
            </a:r>
            <a:r>
              <a:rPr lang="tr-TR" sz="2400" dirty="0"/>
              <a:t> kaynaklar ve veri tabanları yardımı ile tespit edildikten sonra hesaplama ve standarda uygun raporlama yapılır.</a:t>
            </a:r>
          </a:p>
        </p:txBody>
      </p:sp>
      <p:sp>
        <p:nvSpPr>
          <p:cNvPr id="4" name="Alt Bilgi Yer Tutucusu 3">
            <a:extLst>
              <a:ext uri="{FF2B5EF4-FFF2-40B4-BE49-F238E27FC236}">
                <a16:creationId xmlns:a16="http://schemas.microsoft.com/office/drawing/2014/main" id="{4DAF031B-CDC7-4FAC-8E61-8976B3E2F5B1}"/>
              </a:ext>
            </a:extLst>
          </p:cNvPr>
          <p:cNvSpPr>
            <a:spLocks noGrp="1"/>
          </p:cNvSpPr>
          <p:nvPr>
            <p:ph type="ftr" sz="quarter" idx="11"/>
          </p:nvPr>
        </p:nvSpPr>
        <p:spPr>
          <a:xfrm>
            <a:off x="4038600" y="6356350"/>
            <a:ext cx="4114800"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www.qsi.com.tr</a:t>
            </a:r>
          </a:p>
        </p:txBody>
      </p:sp>
      <p:pic>
        <p:nvPicPr>
          <p:cNvPr id="6" name="Resim 5">
            <a:extLst>
              <a:ext uri="{FF2B5EF4-FFF2-40B4-BE49-F238E27FC236}">
                <a16:creationId xmlns:a16="http://schemas.microsoft.com/office/drawing/2014/main" id="{C47E8AB2-61AB-42C6-B758-F74D34228E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80" y="141896"/>
            <a:ext cx="1714962" cy="524557"/>
          </a:xfrm>
          <a:prstGeom prst="rect">
            <a:avLst/>
          </a:prstGeom>
        </p:spPr>
      </p:pic>
      <p:pic>
        <p:nvPicPr>
          <p:cNvPr id="7" name="Resim 6">
            <a:extLst>
              <a:ext uri="{FF2B5EF4-FFF2-40B4-BE49-F238E27FC236}">
                <a16:creationId xmlns:a16="http://schemas.microsoft.com/office/drawing/2014/main" id="{6488D3D2-66A5-4EA1-8590-2626A0798B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5976" y="47919"/>
            <a:ext cx="1176024" cy="646813"/>
          </a:xfrm>
          <a:prstGeom prst="rect">
            <a:avLst/>
          </a:prstGeom>
        </p:spPr>
      </p:pic>
    </p:spTree>
    <p:extLst>
      <p:ext uri="{BB962C8B-B14F-4D97-AF65-F5344CB8AC3E}">
        <p14:creationId xmlns:p14="http://schemas.microsoft.com/office/powerpoint/2010/main" val="8514770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3AD2F5-A2BC-4D52-80B2-CC46939C03C0}"/>
              </a:ext>
            </a:extLst>
          </p:cNvPr>
          <p:cNvSpPr>
            <a:spLocks noGrp="1"/>
          </p:cNvSpPr>
          <p:nvPr>
            <p:ph type="title"/>
          </p:nvPr>
        </p:nvSpPr>
        <p:spPr>
          <a:xfrm>
            <a:off x="524256" y="513402"/>
            <a:ext cx="5796534" cy="948920"/>
          </a:xfrm>
        </p:spPr>
        <p:txBody>
          <a:bodyPr>
            <a:normAutofit/>
          </a:bodyPr>
          <a:lstStyle/>
          <a:p>
            <a:r>
              <a:rPr lang="tr-TR" b="1" dirty="0">
                <a:solidFill>
                  <a:schemeClr val="accent2">
                    <a:lumMod val="75000"/>
                  </a:schemeClr>
                </a:solidFill>
              </a:rPr>
              <a:t>6</a:t>
            </a:r>
            <a:r>
              <a:rPr lang="tr-TR" sz="4400" b="1" dirty="0">
                <a:solidFill>
                  <a:schemeClr val="accent2">
                    <a:lumMod val="75000"/>
                  </a:schemeClr>
                </a:solidFill>
              </a:rPr>
              <a:t>. Adım Doğrulama</a:t>
            </a:r>
            <a:endParaRPr lang="tr-TR" dirty="0"/>
          </a:p>
        </p:txBody>
      </p:sp>
      <p:pic>
        <p:nvPicPr>
          <p:cNvPr id="17410" name="Picture 2" descr="Employment Verification – Welcome to the City of Fort Worth">
            <a:extLst>
              <a:ext uri="{FF2B5EF4-FFF2-40B4-BE49-F238E27FC236}">
                <a16:creationId xmlns:a16="http://schemas.microsoft.com/office/drawing/2014/main" id="{60EAA76C-FA77-461D-A791-653080A39DD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59" r="10246" b="-1"/>
          <a:stretch/>
        </p:blipFill>
        <p:spPr bwMode="auto">
          <a:xfrm>
            <a:off x="10545967" y="1486019"/>
            <a:ext cx="1546973" cy="956956"/>
          </a:xfrm>
          <a:prstGeom prst="rect">
            <a:avLst/>
          </a:prstGeom>
          <a:noFill/>
          <a:extLst>
            <a:ext uri="{909E8E84-426E-40DD-AFC4-6F175D3DCCD1}">
              <a14:hiddenFill xmlns:a14="http://schemas.microsoft.com/office/drawing/2010/main">
                <a:solidFill>
                  <a:srgbClr val="FFFFFF"/>
                </a:solidFill>
              </a14:hiddenFill>
            </a:ext>
          </a:extLst>
        </p:spPr>
      </p:pic>
      <p:sp>
        <p:nvSpPr>
          <p:cNvPr id="4" name="Alt Bilgi Yer Tutucusu 3">
            <a:extLst>
              <a:ext uri="{FF2B5EF4-FFF2-40B4-BE49-F238E27FC236}">
                <a16:creationId xmlns:a16="http://schemas.microsoft.com/office/drawing/2014/main" id="{1BEA0C18-4311-46D2-B0C2-E380CDB06BA4}"/>
              </a:ext>
            </a:extLst>
          </p:cNvPr>
          <p:cNvSpPr>
            <a:spLocks noGrp="1"/>
          </p:cNvSpPr>
          <p:nvPr>
            <p:ph type="ftr" sz="quarter" idx="11"/>
          </p:nvPr>
        </p:nvSpPr>
        <p:spPr>
          <a:xfrm>
            <a:off x="524256" y="6535157"/>
            <a:ext cx="6594189" cy="274320"/>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tr-TR" sz="1050" b="0" i="0" u="none" strike="noStrike" kern="1200" cap="none" spc="0" normalizeH="0" baseline="0" noProof="0">
                <a:ln>
                  <a:noFill/>
                </a:ln>
                <a:solidFill>
                  <a:prstClr val="black">
                    <a:lumMod val="50000"/>
                    <a:lumOff val="50000"/>
                  </a:prstClr>
                </a:solidFill>
                <a:effectLst/>
                <a:uLnTx/>
                <a:uFillTx/>
                <a:latin typeface="Calibri"/>
                <a:ea typeface="+mn-ea"/>
                <a:cs typeface="+mn-cs"/>
              </a:rPr>
              <a:t>www.qsi.com.tr</a:t>
            </a:r>
          </a:p>
        </p:txBody>
      </p:sp>
      <p:sp>
        <p:nvSpPr>
          <p:cNvPr id="3" name="İçerik Yer Tutucusu 2">
            <a:extLst>
              <a:ext uri="{FF2B5EF4-FFF2-40B4-BE49-F238E27FC236}">
                <a16:creationId xmlns:a16="http://schemas.microsoft.com/office/drawing/2014/main" id="{6029967F-CF1C-4B1B-B8E8-24A43C5DCBC3}"/>
              </a:ext>
            </a:extLst>
          </p:cNvPr>
          <p:cNvSpPr>
            <a:spLocks noGrp="1"/>
          </p:cNvSpPr>
          <p:nvPr>
            <p:ph idx="1"/>
          </p:nvPr>
        </p:nvSpPr>
        <p:spPr>
          <a:xfrm>
            <a:off x="645033" y="991247"/>
            <a:ext cx="10901934" cy="4985959"/>
          </a:xfrm>
        </p:spPr>
        <p:txBody>
          <a:bodyPr anchor="ctr">
            <a:normAutofit/>
          </a:bodyPr>
          <a:lstStyle/>
          <a:p>
            <a:r>
              <a:rPr lang="tr-TR" dirty="0">
                <a:latin typeface="Arial" panose="020B0604020202020204" pitchFamily="34" charset="0"/>
                <a:cs typeface="Arial" panose="020B0604020202020204" pitchFamily="34" charset="0"/>
              </a:rPr>
              <a:t>ISO 14064-1:2018 Kapsamında Uluslararası geçerliliği olan akreditasyona sahip kuruluşlar tarafından yapılmaktadır.</a:t>
            </a:r>
          </a:p>
          <a:p>
            <a:pPr marL="0" indent="0">
              <a:buNone/>
            </a:pPr>
            <a:endParaRPr lang="tr-TR" dirty="0">
              <a:latin typeface="Arial" panose="020B0604020202020204" pitchFamily="34" charset="0"/>
              <a:cs typeface="Arial" panose="020B0604020202020204" pitchFamily="34" charset="0"/>
            </a:endParaRPr>
          </a:p>
          <a:p>
            <a:r>
              <a:rPr lang="tr-TR" dirty="0">
                <a:latin typeface="Arial" panose="020B0604020202020204" pitchFamily="34" charset="0"/>
                <a:cs typeface="Arial" panose="020B0604020202020204" pitchFamily="34" charset="0"/>
              </a:rPr>
              <a:t>Akreditasyon için zorunluluk olmamakla birlikte hazırlanan raporun bağımsız kuruluşlarca doğrulanması raporu kullanacaklar için güven yaratmaktadır.</a:t>
            </a:r>
          </a:p>
          <a:p>
            <a:endParaRPr lang="tr-TR" b="1" i="1" dirty="0">
              <a:latin typeface="Arial" panose="020B0604020202020204" pitchFamily="34" charset="0"/>
              <a:cs typeface="Arial" panose="020B0604020202020204" pitchFamily="34" charset="0"/>
            </a:endParaRPr>
          </a:p>
          <a:p>
            <a:r>
              <a:rPr lang="tr-TR" dirty="0">
                <a:latin typeface="Arial" panose="020B0604020202020204" pitchFamily="34" charset="0"/>
                <a:cs typeface="Arial" panose="020B0604020202020204" pitchFamily="34" charset="0"/>
              </a:rPr>
              <a:t>Doğrulama işlemi ile hesaplamalarınız 3. taraf bağımsız bir göz tarafından gözden geçirilmiş olmaktadır.</a:t>
            </a:r>
          </a:p>
        </p:txBody>
      </p:sp>
      <p:pic>
        <p:nvPicPr>
          <p:cNvPr id="6" name="Resim 5">
            <a:extLst>
              <a:ext uri="{FF2B5EF4-FFF2-40B4-BE49-F238E27FC236}">
                <a16:creationId xmlns:a16="http://schemas.microsoft.com/office/drawing/2014/main" id="{E49103ED-B503-4109-A824-13F765785E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13616"/>
            <a:ext cx="1714962" cy="524557"/>
          </a:xfrm>
          <a:prstGeom prst="rect">
            <a:avLst/>
          </a:prstGeom>
        </p:spPr>
      </p:pic>
      <p:pic>
        <p:nvPicPr>
          <p:cNvPr id="7" name="Resim 6">
            <a:extLst>
              <a:ext uri="{FF2B5EF4-FFF2-40B4-BE49-F238E27FC236}">
                <a16:creationId xmlns:a16="http://schemas.microsoft.com/office/drawing/2014/main" id="{D017FD1D-80D0-4BC7-8787-4EAB81D91F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47919"/>
            <a:ext cx="1176024" cy="646813"/>
          </a:xfrm>
          <a:prstGeom prst="rect">
            <a:avLst/>
          </a:prstGeom>
        </p:spPr>
      </p:pic>
    </p:spTree>
    <p:extLst>
      <p:ext uri="{BB962C8B-B14F-4D97-AF65-F5344CB8AC3E}">
        <p14:creationId xmlns:p14="http://schemas.microsoft.com/office/powerpoint/2010/main" val="9056625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3AD2F5-A2BC-4D52-80B2-CC46939C03C0}"/>
              </a:ext>
            </a:extLst>
          </p:cNvPr>
          <p:cNvSpPr>
            <a:spLocks noGrp="1"/>
          </p:cNvSpPr>
          <p:nvPr>
            <p:ph type="title"/>
          </p:nvPr>
        </p:nvSpPr>
        <p:spPr>
          <a:xfrm>
            <a:off x="524256" y="880794"/>
            <a:ext cx="8116824" cy="948920"/>
          </a:xfrm>
        </p:spPr>
        <p:txBody>
          <a:bodyPr>
            <a:normAutofit/>
          </a:bodyPr>
          <a:lstStyle/>
          <a:p>
            <a:r>
              <a:rPr lang="tr-TR" b="1" dirty="0">
                <a:solidFill>
                  <a:schemeClr val="accent2">
                    <a:lumMod val="75000"/>
                  </a:schemeClr>
                </a:solidFill>
              </a:rPr>
              <a:t>7</a:t>
            </a:r>
            <a:r>
              <a:rPr lang="tr-TR" sz="4400" b="1" dirty="0">
                <a:solidFill>
                  <a:schemeClr val="accent2">
                    <a:lumMod val="75000"/>
                  </a:schemeClr>
                </a:solidFill>
              </a:rPr>
              <a:t>. İyileştirme ve </a:t>
            </a:r>
            <a:r>
              <a:rPr lang="tr-TR" sz="4400" b="1" dirty="0" err="1">
                <a:solidFill>
                  <a:schemeClr val="accent2">
                    <a:lumMod val="75000"/>
                  </a:schemeClr>
                </a:solidFill>
              </a:rPr>
              <a:t>Ofsetleme</a:t>
            </a:r>
            <a:endParaRPr lang="tr-TR" dirty="0"/>
          </a:p>
        </p:txBody>
      </p:sp>
      <p:pic>
        <p:nvPicPr>
          <p:cNvPr id="17410" name="Picture 2" descr="Employment Verification – Welcome to the City of Fort Worth">
            <a:extLst>
              <a:ext uri="{FF2B5EF4-FFF2-40B4-BE49-F238E27FC236}">
                <a16:creationId xmlns:a16="http://schemas.microsoft.com/office/drawing/2014/main" id="{60EAA76C-FA77-461D-A791-653080A39DD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59" r="10246" b="-1"/>
          <a:stretch/>
        </p:blipFill>
        <p:spPr bwMode="auto">
          <a:xfrm>
            <a:off x="8189267" y="936119"/>
            <a:ext cx="1546973" cy="956956"/>
          </a:xfrm>
          <a:prstGeom prst="rect">
            <a:avLst/>
          </a:prstGeom>
          <a:noFill/>
          <a:extLst>
            <a:ext uri="{909E8E84-426E-40DD-AFC4-6F175D3DCCD1}">
              <a14:hiddenFill xmlns:a14="http://schemas.microsoft.com/office/drawing/2010/main">
                <a:solidFill>
                  <a:srgbClr val="FFFFFF"/>
                </a:solidFill>
              </a14:hiddenFill>
            </a:ext>
          </a:extLst>
        </p:spPr>
      </p:pic>
      <p:sp>
        <p:nvSpPr>
          <p:cNvPr id="4" name="Alt Bilgi Yer Tutucusu 3">
            <a:extLst>
              <a:ext uri="{FF2B5EF4-FFF2-40B4-BE49-F238E27FC236}">
                <a16:creationId xmlns:a16="http://schemas.microsoft.com/office/drawing/2014/main" id="{1BEA0C18-4311-46D2-B0C2-E380CDB06BA4}"/>
              </a:ext>
            </a:extLst>
          </p:cNvPr>
          <p:cNvSpPr>
            <a:spLocks noGrp="1"/>
          </p:cNvSpPr>
          <p:nvPr>
            <p:ph type="ftr" sz="quarter" idx="11"/>
          </p:nvPr>
        </p:nvSpPr>
        <p:spPr>
          <a:xfrm>
            <a:off x="524256" y="6535157"/>
            <a:ext cx="6594189" cy="274320"/>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tr-TR" sz="1050" b="0" i="0" u="none" strike="noStrike" kern="1200" cap="none" spc="0" normalizeH="0" baseline="0" noProof="0">
                <a:ln>
                  <a:noFill/>
                </a:ln>
                <a:solidFill>
                  <a:prstClr val="black">
                    <a:lumMod val="50000"/>
                    <a:lumOff val="50000"/>
                  </a:prstClr>
                </a:solidFill>
                <a:effectLst/>
                <a:uLnTx/>
                <a:uFillTx/>
                <a:latin typeface="Calibri"/>
                <a:ea typeface="+mn-ea"/>
                <a:cs typeface="+mn-cs"/>
              </a:rPr>
              <a:t>www.qsi.com.tr</a:t>
            </a:r>
          </a:p>
        </p:txBody>
      </p:sp>
      <p:sp>
        <p:nvSpPr>
          <p:cNvPr id="3" name="İçerik Yer Tutucusu 2">
            <a:extLst>
              <a:ext uri="{FF2B5EF4-FFF2-40B4-BE49-F238E27FC236}">
                <a16:creationId xmlns:a16="http://schemas.microsoft.com/office/drawing/2014/main" id="{6029967F-CF1C-4B1B-B8E8-24A43C5DCBC3}"/>
              </a:ext>
            </a:extLst>
          </p:cNvPr>
          <p:cNvSpPr>
            <a:spLocks noGrp="1"/>
          </p:cNvSpPr>
          <p:nvPr>
            <p:ph idx="1"/>
          </p:nvPr>
        </p:nvSpPr>
        <p:spPr>
          <a:xfrm>
            <a:off x="645033" y="991247"/>
            <a:ext cx="10901934" cy="4985959"/>
          </a:xfrm>
        </p:spPr>
        <p:txBody>
          <a:bodyPr anchor="ctr">
            <a:normAutofit/>
          </a:bodyPr>
          <a:lstStyle/>
          <a:p>
            <a:r>
              <a:rPr lang="tr-TR" dirty="0">
                <a:latin typeface="Arial" panose="020B0604020202020204" pitchFamily="34" charset="0"/>
                <a:cs typeface="Arial" panose="020B0604020202020204" pitchFamily="34" charset="0"/>
              </a:rPr>
              <a:t>Kategori bazında hesaplanan karbon ayak izimizi azaltmak için çalışmalar yapmalıyız</a:t>
            </a:r>
          </a:p>
          <a:p>
            <a:r>
              <a:rPr lang="tr-TR" dirty="0">
                <a:latin typeface="Arial" panose="020B0604020202020204" pitchFamily="34" charset="0"/>
                <a:cs typeface="Arial" panose="020B0604020202020204" pitchFamily="34" charset="0"/>
              </a:rPr>
              <a:t>Azaltılamayan miktar için gönüllü karbon piyasalarından karbon sertifikası alınarak karbon ayak izimizi sıfırlayabiliriz.</a:t>
            </a:r>
          </a:p>
          <a:p>
            <a:r>
              <a:rPr lang="tr-TR" dirty="0">
                <a:latin typeface="Arial" panose="020B0604020202020204" pitchFamily="34" charset="0"/>
                <a:cs typeface="Arial" panose="020B0604020202020204" pitchFamily="34" charset="0"/>
              </a:rPr>
              <a:t>Gönüllü piyasada satılan sertifikalar karbon </a:t>
            </a:r>
            <a:r>
              <a:rPr lang="tr-TR" dirty="0" err="1">
                <a:latin typeface="Arial" panose="020B0604020202020204" pitchFamily="34" charset="0"/>
                <a:cs typeface="Arial" panose="020B0604020202020204" pitchFamily="34" charset="0"/>
              </a:rPr>
              <a:t>azaltım</a:t>
            </a:r>
            <a:r>
              <a:rPr lang="tr-TR" dirty="0">
                <a:latin typeface="Arial" panose="020B0604020202020204" pitchFamily="34" charset="0"/>
                <a:cs typeface="Arial" panose="020B0604020202020204" pitchFamily="34" charset="0"/>
              </a:rPr>
              <a:t> projelerinden elde edilmektedir.</a:t>
            </a:r>
          </a:p>
        </p:txBody>
      </p:sp>
      <p:pic>
        <p:nvPicPr>
          <p:cNvPr id="7" name="Resim 6">
            <a:extLst>
              <a:ext uri="{FF2B5EF4-FFF2-40B4-BE49-F238E27FC236}">
                <a16:creationId xmlns:a16="http://schemas.microsoft.com/office/drawing/2014/main" id="{4227A87B-07E6-47AB-B377-B44D494166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80" y="113616"/>
            <a:ext cx="1714962" cy="524557"/>
          </a:xfrm>
          <a:prstGeom prst="rect">
            <a:avLst/>
          </a:prstGeom>
        </p:spPr>
      </p:pic>
      <p:pic>
        <p:nvPicPr>
          <p:cNvPr id="8" name="Resim 7">
            <a:extLst>
              <a:ext uri="{FF2B5EF4-FFF2-40B4-BE49-F238E27FC236}">
                <a16:creationId xmlns:a16="http://schemas.microsoft.com/office/drawing/2014/main" id="{35A2D67A-52CD-4FF0-9CD1-414CE9FD5D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976" y="47919"/>
            <a:ext cx="1176024" cy="646813"/>
          </a:xfrm>
          <a:prstGeom prst="rect">
            <a:avLst/>
          </a:prstGeom>
        </p:spPr>
      </p:pic>
    </p:spTree>
    <p:extLst>
      <p:ext uri="{BB962C8B-B14F-4D97-AF65-F5344CB8AC3E}">
        <p14:creationId xmlns:p14="http://schemas.microsoft.com/office/powerpoint/2010/main" val="5053814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33A3D60-C9B2-4F8C-A81C-0F447AD43006}"/>
              </a:ext>
            </a:extLst>
          </p:cNvPr>
          <p:cNvPicPr>
            <a:picLocks noChangeAspect="1"/>
          </p:cNvPicPr>
          <p:nvPr/>
        </p:nvPicPr>
        <p:blipFill>
          <a:blip r:embed="rId2"/>
          <a:stretch>
            <a:fillRect/>
          </a:stretch>
        </p:blipFill>
        <p:spPr>
          <a:xfrm>
            <a:off x="1447178" y="2080340"/>
            <a:ext cx="7816091" cy="3886358"/>
          </a:xfrm>
          <a:prstGeom prst="rect">
            <a:avLst/>
          </a:prstGeom>
        </p:spPr>
      </p:pic>
      <p:sp>
        <p:nvSpPr>
          <p:cNvPr id="2" name="Unvan 1">
            <a:extLst>
              <a:ext uri="{FF2B5EF4-FFF2-40B4-BE49-F238E27FC236}">
                <a16:creationId xmlns:a16="http://schemas.microsoft.com/office/drawing/2014/main" id="{64E8AB56-812D-47A3-B8FA-E626B8613F6E}"/>
              </a:ext>
            </a:extLst>
          </p:cNvPr>
          <p:cNvSpPr>
            <a:spLocks noGrp="1"/>
          </p:cNvSpPr>
          <p:nvPr>
            <p:ph type="title"/>
          </p:nvPr>
        </p:nvSpPr>
        <p:spPr/>
        <p:txBody>
          <a:bodyPr/>
          <a:lstStyle/>
          <a:p>
            <a:r>
              <a:rPr lang="tr-TR"/>
              <a:t>Sürdürülebilirlik Raporlamaları</a:t>
            </a:r>
            <a:endParaRPr lang="tr-TR" dirty="0"/>
          </a:p>
        </p:txBody>
      </p:sp>
      <p:sp>
        <p:nvSpPr>
          <p:cNvPr id="4" name="Alt Bilgi Yer Tutucusu 3">
            <a:extLst>
              <a:ext uri="{FF2B5EF4-FFF2-40B4-BE49-F238E27FC236}">
                <a16:creationId xmlns:a16="http://schemas.microsoft.com/office/drawing/2014/main" id="{AEEA80B8-852A-42C9-8455-F1F5DF94A8F7}"/>
              </a:ext>
            </a:extLst>
          </p:cNvPr>
          <p:cNvSpPr>
            <a:spLocks noGrp="1"/>
          </p:cNvSpPr>
          <p:nvPr>
            <p:ph type="ftr" sz="quarter" idx="11"/>
          </p:nvPr>
        </p:nvSpPr>
        <p:spPr/>
        <p:txBody>
          <a:bodyPr/>
          <a:lstStyle/>
          <a:p>
            <a:r>
              <a:rPr lang="tr-TR"/>
              <a:t>www.serabelgelendirme.com</a:t>
            </a:r>
          </a:p>
        </p:txBody>
      </p:sp>
    </p:spTree>
    <p:extLst>
      <p:ext uri="{BB962C8B-B14F-4D97-AF65-F5344CB8AC3E}">
        <p14:creationId xmlns:p14="http://schemas.microsoft.com/office/powerpoint/2010/main" val="19653239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161FEF2-3D59-4778-8892-634FEA2DE969}"/>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3ACA453A-C19A-4203-BE68-031D2A159104}"/>
              </a:ext>
            </a:extLst>
          </p:cNvPr>
          <p:cNvSpPr>
            <a:spLocks noGrp="1"/>
          </p:cNvSpPr>
          <p:nvPr>
            <p:ph idx="1"/>
          </p:nvPr>
        </p:nvSpPr>
        <p:spPr/>
        <p:txBody>
          <a:bodyPr>
            <a:normAutofit fontScale="85000" lnSpcReduction="20000"/>
          </a:bodyPr>
          <a:lstStyle/>
          <a:p>
            <a:r>
              <a:rPr lang="tr-TR" dirty="0"/>
              <a:t>Burada sürdürülebilirlik raporlamalarından bahsedilebilir daha genel anlamda.</a:t>
            </a:r>
          </a:p>
          <a:p>
            <a:r>
              <a:rPr lang="tr-TR" b="1" dirty="0"/>
              <a:t>Sürdürülebilirlik raporu</a:t>
            </a:r>
            <a:r>
              <a:rPr lang="tr-TR" dirty="0"/>
              <a:t>, ekonomik, çevresel, sosyal ve yönetim performansı hakkında bilgi veren bir organizasyon rapordur.</a:t>
            </a:r>
          </a:p>
          <a:p>
            <a:r>
              <a:rPr lang="tr-TR" b="1" dirty="0"/>
              <a:t>Sürdürülebilirlik raporlaması</a:t>
            </a:r>
            <a:r>
              <a:rPr lang="tr-TR" dirty="0"/>
              <a:t> sadece toplanan verilerden elde edilen üretimi rapor etmek değildir; bunun yerine, bir kuruluşun sürdürülebilir kalkınmaya olan bağlılığını hem iç hem de dış paydaşlara gösterilebilecek şekilde içselleştirmenin ve iyileştirmenin bir yöntemidir.</a:t>
            </a:r>
          </a:p>
          <a:p>
            <a:r>
              <a:rPr lang="tr-TR" dirty="0"/>
              <a:t>Kurumlar, sürdürülebilirlik performanslarını ölçerek, izleyerek ve raporlayarak, toplum, ekonomi ve sürdürülebilir bir gelecek üzerinde olumlu bir etkiye sahip olmalarına yardımcı olabilirler. Sürdürülebilirlik raporlarının kalitesi için kilit faktörler, Global </a:t>
            </a:r>
            <a:r>
              <a:rPr lang="tr-TR" dirty="0" err="1"/>
              <a:t>Reporting</a:t>
            </a:r>
            <a:r>
              <a:rPr lang="tr-TR" dirty="0"/>
              <a:t> </a:t>
            </a:r>
            <a:r>
              <a:rPr lang="tr-TR" dirty="0" err="1"/>
              <a:t>Initiative</a:t>
            </a:r>
            <a:r>
              <a:rPr lang="tr-TR" dirty="0"/>
              <a:t> (GRI), yönergeleri (ACCA) ödül şemaları veya sıralamalarıdır. GRI Sürdürülebilirlik Raporlama Rehberi dünya çapındaki tüm kuruluşların sürdürülebilirlik performanslarını değerlendirmelerini ve sonuçları finansal raporlamaya benzer şekilde açıklamalarını sağlamaktadır.</a:t>
            </a:r>
          </a:p>
        </p:txBody>
      </p:sp>
      <p:sp>
        <p:nvSpPr>
          <p:cNvPr id="4" name="Alt Bilgi Yer Tutucusu 3">
            <a:extLst>
              <a:ext uri="{FF2B5EF4-FFF2-40B4-BE49-F238E27FC236}">
                <a16:creationId xmlns:a16="http://schemas.microsoft.com/office/drawing/2014/main" id="{6F353489-A8C3-498E-8D7A-AF43EB63AFF1}"/>
              </a:ext>
            </a:extLst>
          </p:cNvPr>
          <p:cNvSpPr>
            <a:spLocks noGrp="1"/>
          </p:cNvSpPr>
          <p:nvPr>
            <p:ph type="ftr" sz="quarter" idx="11"/>
          </p:nvPr>
        </p:nvSpPr>
        <p:spPr/>
        <p:txBody>
          <a:bodyPr/>
          <a:lstStyle/>
          <a:p>
            <a:r>
              <a:rPr lang="tr-TR"/>
              <a:t>www.serabelgelendirme.com</a:t>
            </a:r>
          </a:p>
        </p:txBody>
      </p:sp>
    </p:spTree>
    <p:extLst>
      <p:ext uri="{BB962C8B-B14F-4D97-AF65-F5344CB8AC3E}">
        <p14:creationId xmlns:p14="http://schemas.microsoft.com/office/powerpoint/2010/main" val="2084698332"/>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Yüzeyler">
  <a:themeElements>
    <a:clrScheme name="Yüzeyler">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Yüzeyler">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Yüzeyler">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5581</Words>
  <Application>Microsoft Office PowerPoint</Application>
  <PresentationFormat>Geniş ekran</PresentationFormat>
  <Paragraphs>570</Paragraphs>
  <Slides>101</Slides>
  <Notes>3</Notes>
  <HiddenSlides>5</HiddenSlides>
  <MMClips>0</MMClips>
  <ScaleCrop>false</ScaleCrop>
  <HeadingPairs>
    <vt:vector size="6" baseType="variant">
      <vt:variant>
        <vt:lpstr>Kullanılan Yazı Tipleri</vt:lpstr>
      </vt:variant>
      <vt:variant>
        <vt:i4>20</vt:i4>
      </vt:variant>
      <vt:variant>
        <vt:lpstr>Tema</vt:lpstr>
      </vt:variant>
      <vt:variant>
        <vt:i4>5</vt:i4>
      </vt:variant>
      <vt:variant>
        <vt:lpstr>Slayt Başlıkları</vt:lpstr>
      </vt:variant>
      <vt:variant>
        <vt:i4>101</vt:i4>
      </vt:variant>
    </vt:vector>
  </HeadingPairs>
  <TitlesOfParts>
    <vt:vector size="126" baseType="lpstr">
      <vt:lpstr>Aharoni</vt:lpstr>
      <vt:lpstr>Arial</vt:lpstr>
      <vt:lpstr>Arial Black</vt:lpstr>
      <vt:lpstr>Calibri</vt:lpstr>
      <vt:lpstr>Calibri Light</vt:lpstr>
      <vt:lpstr>Calibri,Bold</vt:lpstr>
      <vt:lpstr>Cambria Math</vt:lpstr>
      <vt:lpstr>Dentons</vt:lpstr>
      <vt:lpstr>independent serif</vt:lpstr>
      <vt:lpstr>Merriweather</vt:lpstr>
      <vt:lpstr>Noto Sans</vt:lpstr>
      <vt:lpstr>open sans</vt:lpstr>
      <vt:lpstr>open sans</vt:lpstr>
      <vt:lpstr>Roboto</vt:lpstr>
      <vt:lpstr>Tahoma</vt:lpstr>
      <vt:lpstr>Times New Roman</vt:lpstr>
      <vt:lpstr>Titillium Web</vt:lpstr>
      <vt:lpstr>Trebuchet MS</vt:lpstr>
      <vt:lpstr>Verdana</vt:lpstr>
      <vt:lpstr>Wingdings 3</vt:lpstr>
      <vt:lpstr>Office Teması</vt:lpstr>
      <vt:lpstr>2_Office Teması</vt:lpstr>
      <vt:lpstr>3_Office Teması</vt:lpstr>
      <vt:lpstr>1_Office Teması</vt:lpstr>
      <vt:lpstr>Yüzeyler</vt:lpstr>
      <vt:lpstr>PowerPoint Sunusu</vt:lpstr>
      <vt:lpstr>PowerPoint Sunusu</vt:lpstr>
      <vt:lpstr>Sürdürülebilirlik Kavramı</vt:lpstr>
      <vt:lpstr>Ne Zaman Hayatımıza Girdi ?</vt:lpstr>
      <vt:lpstr>PowerPoint Sunusu</vt:lpstr>
      <vt:lpstr>Sürdürülebilirlik Bileşenleri</vt:lpstr>
      <vt:lpstr>PowerPoint Sunusu</vt:lpstr>
      <vt:lpstr>PowerPoint Sunusu</vt:lpstr>
      <vt:lpstr>PowerPoint Sunusu</vt:lpstr>
      <vt:lpstr>AB İklim Değişikliği Politikalarının 2 Boyutu</vt:lpstr>
      <vt:lpstr>Sosyal Boyut</vt:lpstr>
      <vt:lpstr>PowerPoint Sunusu</vt:lpstr>
      <vt:lpstr>IPCC tarafından sürdürülen bilimsel araştırma sonuçlarına göre küresel ortalama ısınmayı 1,5°C altında tutarak,</vt:lpstr>
      <vt:lpstr>Yeşil mutabakat neden bu denli etkili oldu ?</vt:lpstr>
      <vt:lpstr>Adım Adım Yeşil Dönüşüm</vt:lpstr>
      <vt:lpstr>Ör: Türkiye Ulusal Katkı Beyanı ?</vt:lpstr>
      <vt:lpstr>Ticari Boyut</vt:lpstr>
      <vt:lpstr>Günümüzde Karbon Salımını  Azaltmamak ekonomik yük yaratabilir mi?</vt:lpstr>
      <vt:lpstr>Uluslararası Şirketlerin İklim Değişikliği ile Mücadele Politikaları</vt:lpstr>
      <vt:lpstr>PowerPoint Sunusu</vt:lpstr>
      <vt:lpstr>PowerPoint Sunusu</vt:lpstr>
      <vt:lpstr>Özetle; Global Ticarette Yeşil Dönüşüm Yaşanıyor</vt:lpstr>
      <vt:lpstr>Yeşil Dönüşüm ve Sürdürülebilir Kalkınma</vt:lpstr>
      <vt:lpstr>AB YEŞİL MUTABAKAT</vt:lpstr>
      <vt:lpstr>Yeşil mutabakat Ana Hedef</vt:lpstr>
      <vt:lpstr>AB Yeşil Mutabakatı Sadece Sınırda Karbon Vergisi mi Demektir?</vt:lpstr>
      <vt:lpstr>Yeşil Mutabakat Stratejileri</vt:lpstr>
      <vt:lpstr>Temiz Enerji Dönüşümü</vt:lpstr>
      <vt:lpstr>Sürdürülebilir Akıllı Ulaşım</vt:lpstr>
      <vt:lpstr>Tarladan Sofraya Stratejisi</vt:lpstr>
      <vt:lpstr>Biyoçeşitlilik Stratejisi</vt:lpstr>
      <vt:lpstr>Daha Yeşil Yaşam Tarzı</vt:lpstr>
      <vt:lpstr>Üçüncü Sanayi Devrimine Öncülük Etmek</vt:lpstr>
      <vt:lpstr>PowerPoint Sunusu</vt:lpstr>
      <vt:lpstr>Sınırda Karbon Düzenlemesi (CBAM) – 15 Mart 2022</vt:lpstr>
      <vt:lpstr>AB Emisyon Ticaret Sistemi – EU ETS Nedir?</vt:lpstr>
      <vt:lpstr>CBAM İle Karbon Kaçağını Engelleme</vt:lpstr>
      <vt:lpstr>Fransa Ekonomi, Maliye ve Kurtarma Bakanı Bruno Le Maire</vt:lpstr>
      <vt:lpstr>CBAM &amp; EU ETS</vt:lpstr>
      <vt:lpstr>Sınırda Karbon Vergisi Ödeyecek miyim?</vt:lpstr>
      <vt:lpstr>CBAM Kapsamında Sınırda Karbon Vergisi Ödeyecek Sektörler</vt:lpstr>
      <vt:lpstr>150 Euro Eşik Değer</vt:lpstr>
      <vt:lpstr>REGULATION OF THE EUROPEAN PARLIAMENT AND OF THE COUNCIL  - CHAPTER VIII  DRAFT</vt:lpstr>
      <vt:lpstr>Kapsama Giren Ürünler</vt:lpstr>
      <vt:lpstr>Kapsama Giren Emisyonlar</vt:lpstr>
      <vt:lpstr>Basit Ürünler İçin Hesaplama</vt:lpstr>
      <vt:lpstr>Karmaşık Ürünler İçin Hesaplama</vt:lpstr>
      <vt:lpstr>Karmaşık Ürünler İçin Hesaplama</vt:lpstr>
      <vt:lpstr>CBAM Sertifika Fiyatı</vt:lpstr>
      <vt:lpstr>CBAM Kapsamında Sınırda Karbon Vergisi Ödeyecek Sektörler - Çimento </vt:lpstr>
      <vt:lpstr>CBAM Kapsamında Sınırda Karbon Vergisi Ödeyecek Sektörler - Elektrik</vt:lpstr>
      <vt:lpstr>CBAM Kapsamında Sınırda Karbon Vergisi Ödeyecek Sektörler - Gübre</vt:lpstr>
      <vt:lpstr>CBAM Kapsamında Sınırda Karbon Vergisi Ödeyecek Sektörler - Demir Çelik</vt:lpstr>
      <vt:lpstr>CBAM Kapsamında Sınırda Karbon Vergisi Ödeyecek Sektörler - Demir Çelik</vt:lpstr>
      <vt:lpstr>CBAM Kapsamında Sınırda Karbon Vergisi Ödeyecek Sektörler - Demir Çelik</vt:lpstr>
      <vt:lpstr>CBAM Kapsamında Sınırda Karbon Vergisi Ödeyecek Sektörler - Alüminyum</vt:lpstr>
      <vt:lpstr>CBAM Nasıl İşleyecek ?</vt:lpstr>
      <vt:lpstr>Geçiş Aşaması</vt:lpstr>
      <vt:lpstr>Uygulama Aşaması</vt:lpstr>
      <vt:lpstr>CBAM Karbon Doğrulamasını Kim Yapacak ?</vt:lpstr>
      <vt:lpstr>Döngüsel Ekonomi Eylem Planı</vt:lpstr>
      <vt:lpstr>Döngüsel Eylem Planı / Kaynak Yoğun Sektörler</vt:lpstr>
      <vt:lpstr>Pil ve Akümülatörler Neden Önemli ?</vt:lpstr>
      <vt:lpstr>Pil ve Akümülatörler İçin Yenilikler</vt:lpstr>
      <vt:lpstr>Ambalaj ve Plastik</vt:lpstr>
      <vt:lpstr>Elektrikli ve Elektronik Eşyalar</vt:lpstr>
      <vt:lpstr>Tekstil</vt:lpstr>
      <vt:lpstr>İnşaat ve Binalar</vt:lpstr>
      <vt:lpstr>Gıda, Su ve Besin Maddeleri</vt:lpstr>
      <vt:lpstr>Yeşil Mutabakat Risk ve Fırsatlar</vt:lpstr>
      <vt:lpstr>PowerPoint Sunusu</vt:lpstr>
      <vt:lpstr>PowerPoint Sunusu</vt:lpstr>
      <vt:lpstr>Sanayici Açısından Riskler</vt:lpstr>
      <vt:lpstr>Yeşil Mutabakat Stratejisinin Getireceği Riskler</vt:lpstr>
      <vt:lpstr>Finansmana Erişim Riskleri</vt:lpstr>
      <vt:lpstr>Yatırımcı Bulamama Riskleri</vt:lpstr>
      <vt:lpstr>Teşviklerden Yararlanamama Riskleri</vt:lpstr>
      <vt:lpstr>Fırsatlar</vt:lpstr>
      <vt:lpstr>Neler Yapılmalı ?</vt:lpstr>
      <vt:lpstr>PowerPoint Sunusu</vt:lpstr>
      <vt:lpstr>PowerPoint Sunusu</vt:lpstr>
      <vt:lpstr>PowerPoint Sunusu</vt:lpstr>
      <vt:lpstr>PowerPoint Sunusu</vt:lpstr>
      <vt:lpstr>Kurumsal Karbon Ayak İzi Hesaplamak İçin</vt:lpstr>
      <vt:lpstr>Adım 1 - Neden Hesaplıyoruz ?</vt:lpstr>
      <vt:lpstr>Adım 2 - Hangi Metodu Kullanmalıyız?</vt:lpstr>
      <vt:lpstr>3. Adım - Organizasyonel Sınırları Belirleme</vt:lpstr>
      <vt:lpstr>PowerPoint Sunusu</vt:lpstr>
      <vt:lpstr>4. Adım Gerekli Olan Verilerin Toplanması</vt:lpstr>
      <vt:lpstr>4. Adım Gerekli Olan Verilerin Toplanması</vt:lpstr>
      <vt:lpstr>PowerPoint Sunusu</vt:lpstr>
      <vt:lpstr>4. Adım Gerekli Olan Verilerin Toplanması</vt:lpstr>
      <vt:lpstr>4. Adım Gerekli Olan Verilerin Toplanması</vt:lpstr>
      <vt:lpstr>4. Adım Gerekli Olan Verilerin  Toplanması</vt:lpstr>
      <vt:lpstr>5. Adım Hesaplama ve Raporlama</vt:lpstr>
      <vt:lpstr>6. Adım Doğrulama</vt:lpstr>
      <vt:lpstr>7. İyileştirme ve Ofsetleme</vt:lpstr>
      <vt:lpstr>Sürdürülebilirlik Raporlamaları</vt:lpstr>
      <vt:lpstr>PowerPoint Sunusu</vt:lpstr>
      <vt:lpstr>CDP PROJELERİ</vt:lpstr>
      <vt:lpstr>CDP RAPORLAMA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2020-02-19T07:05:53Z</dcterms:created>
  <dcterms:modified xsi:type="dcterms:W3CDTF">2022-06-06T10:47:53Z</dcterms:modified>
</cp:coreProperties>
</file>