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309" r:id="rId3"/>
    <p:sldId id="310" r:id="rId4"/>
    <p:sldId id="311" r:id="rId5"/>
    <p:sldId id="312" r:id="rId6"/>
    <p:sldId id="313" r:id="rId7"/>
    <p:sldId id="314" r:id="rId8"/>
    <p:sldId id="315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41" r:id="rId34"/>
    <p:sldId id="342" r:id="rId35"/>
    <p:sldId id="343" r:id="rId36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ONT-9" initials="F9" lastIdx="1" clrIdx="0">
    <p:extLst>
      <p:ext uri="{19B8F6BF-5375-455C-9EA6-DF929625EA0E}">
        <p15:presenceInfo xmlns:p15="http://schemas.microsoft.com/office/powerpoint/2012/main" userId="FRONT-9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A6AF"/>
    <a:srgbClr val="FCE0B2"/>
    <a:srgbClr val="DA9E0C"/>
    <a:srgbClr val="FDE1B3"/>
    <a:srgbClr val="FF9F00"/>
    <a:srgbClr val="3767AA"/>
    <a:srgbClr val="009D91"/>
    <a:srgbClr val="1C9CD8"/>
    <a:srgbClr val="FF1300"/>
    <a:srgbClr val="1FA5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4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E93053-5015-4405-AD92-F39089AB5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B73A6F0-4F1D-4645-9C9A-0FF752AE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122F4C-A365-47A8-9BEE-A85BAF519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837A-0C50-4C38-B18C-1831E4A4BE52}" type="datetimeFigureOut">
              <a:rPr lang="ru-KZ" smtClean="0"/>
              <a:t>09.09.2024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AB78B1-2277-4D4D-905D-808E5E99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324A4-76E5-4698-ABCF-402CA036C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3800-8F34-4F95-A0F0-CCF18698BDD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948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D2179-EE76-4B84-A24B-DBD480DA0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A2A605-22B1-45A1-A777-26F625E0F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ADF3AE-3E4E-4890-9204-0872E2460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837A-0C50-4C38-B18C-1831E4A4BE52}" type="datetimeFigureOut">
              <a:rPr lang="ru-KZ" smtClean="0"/>
              <a:t>09.09.2024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7DDD4-6873-49A7-A14E-552C6D583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027997-B52C-478D-B033-A53A2741B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3800-8F34-4F95-A0F0-CCF18698BDD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88934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59EF75A-F091-4B54-9087-2754BD50E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E66B29-0639-43F7-AA5F-84B65DA7D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DCAFEF-DD99-4364-8D8E-E6363B1C5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837A-0C50-4C38-B18C-1831E4A4BE52}" type="datetimeFigureOut">
              <a:rPr lang="ru-KZ" smtClean="0"/>
              <a:t>09.09.2024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94BA08-657C-4E68-B806-7652EBB91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09C72-BE39-4E58-A943-F59C04D4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3800-8F34-4F95-A0F0-CCF18698BDD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3540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30E541-C931-4633-ABFA-9BAF94274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882390-D246-400F-B453-18E5FA0F9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FAA612-0640-4050-A498-69200C19E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837A-0C50-4C38-B18C-1831E4A4BE52}" type="datetimeFigureOut">
              <a:rPr lang="ru-KZ" smtClean="0"/>
              <a:t>09.09.2024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C83442-E380-4E3B-950C-9972AB1AC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596445-A8A9-4758-AF1B-227DBF59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3800-8F34-4F95-A0F0-CCF18698BDD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3509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A0BAD-A2EF-4BDC-A3F2-CE8C6681B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81E3C1-68A5-4A4E-B9D3-3E8C3624F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501FD3-5837-4E19-9E1D-FCD3F8358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837A-0C50-4C38-B18C-1831E4A4BE52}" type="datetimeFigureOut">
              <a:rPr lang="ru-KZ" smtClean="0"/>
              <a:t>09.09.2024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D1FD30-86DF-46DB-9C69-3B49796AC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EE157D-0EBE-4DAA-BB4D-279E332A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3800-8F34-4F95-A0F0-CCF18698BDD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88063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83E8D-12A8-4129-B893-939544B77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8BCD5B-49A3-4CB1-B3FD-729545CCE4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DBD624-486A-4DAC-B61C-03AB56BBD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89DF8D-79CC-4E31-8305-2D5718FAF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837A-0C50-4C38-B18C-1831E4A4BE52}" type="datetimeFigureOut">
              <a:rPr lang="ru-KZ" smtClean="0"/>
              <a:t>09.09.2024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9D0D57-0D77-47A8-BD1E-46E170983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96AA53-C258-4CA1-BA99-5F7B22713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3800-8F34-4F95-A0F0-CCF18698BDD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26637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46868-74FE-486D-A2F5-4613E1884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DDE24C-143C-40ED-8699-51CF4E8F4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13BA80-E1BB-45E9-811D-1DC46CCAA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FB3E1C5-F53D-4470-9933-A5F6C9989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9B745CB-D9A3-4FDF-8E39-3880CECBD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3E37DD1-AA6F-4BBF-BB49-DDD184A90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837A-0C50-4C38-B18C-1831E4A4BE52}" type="datetimeFigureOut">
              <a:rPr lang="ru-KZ" smtClean="0"/>
              <a:t>09.09.2024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2AA5959-1A5C-4EDA-B1FD-2E590767A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7C571B8-5067-4CED-A4AA-1D6123CAA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3800-8F34-4F95-A0F0-CCF18698BDD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81136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9E7F5-B38F-4DEA-AA7C-7CBA220B3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C5632F2-3653-4233-A313-0467EE65F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837A-0C50-4C38-B18C-1831E4A4BE52}" type="datetimeFigureOut">
              <a:rPr lang="ru-KZ" smtClean="0"/>
              <a:t>09.09.2024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81BE29C-0454-4677-B435-57DC43885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CAED21-79A8-463E-88A5-7A603F425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3800-8F34-4F95-A0F0-CCF18698BDD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8937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6C7CAEB-662C-4C68-A386-074AB746A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837A-0C50-4C38-B18C-1831E4A4BE52}" type="datetimeFigureOut">
              <a:rPr lang="ru-KZ" smtClean="0"/>
              <a:t>09.09.2024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5222CCF-79A8-4542-A64B-20498860B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805FBF-053A-48DF-8391-F5A310AF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3800-8F34-4F95-A0F0-CCF18698BDD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85328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5D7B1C-0C37-4F17-8500-1DC4B9CDB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ACF06C-2787-488C-B381-619C0DB17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C32069-EEF0-4862-8ED7-90755EC04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E13ADC-8A9C-4E25-B14C-CAD7D097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837A-0C50-4C38-B18C-1831E4A4BE52}" type="datetimeFigureOut">
              <a:rPr lang="ru-KZ" smtClean="0"/>
              <a:t>09.09.2024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7CCB79-ACBE-4593-A10E-4F6901578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FA8F44-C6F7-438F-A3B9-8EB8E220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3800-8F34-4F95-A0F0-CCF18698BDD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82737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CE5AA-5C11-4B1B-95D0-3F5E87E9A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443CC90-8A6A-4389-990C-D860413961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024378-5E66-480C-AB66-E82548CE4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F0CEA5-DE9B-43E1-A50B-D7821B157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837A-0C50-4C38-B18C-1831E4A4BE52}" type="datetimeFigureOut">
              <a:rPr lang="ru-KZ" smtClean="0"/>
              <a:t>09.09.2024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71DD0C-EB22-4388-9D4D-B5BCFF2E7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3BE735-C6CC-4187-B47A-15684D61C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3800-8F34-4F95-A0F0-CCF18698BDD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6315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8A944C-19FE-43B6-A3BE-E01536E00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CD8684-394F-44C0-B4F6-631E357B7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FCE32A-1DA6-4BEF-B4E2-BCF452FF97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3837A-0C50-4C38-B18C-1831E4A4BE52}" type="datetimeFigureOut">
              <a:rPr lang="ru-KZ" smtClean="0"/>
              <a:t>09.09.2024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0DDB5F-6D29-4D91-A806-40294891B5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CC42B8-FD69-43B2-ADA7-6B614C375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A3800-8F34-4F95-A0F0-CCF18698BDD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530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0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1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4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5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6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7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8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9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4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6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6296BD-0A8D-45FC-8F6F-221D2D225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0BD7F1-6982-4DA0-AD3E-CA07A200288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араллелограмм 6">
            <a:extLst>
              <a:ext uri="{FF2B5EF4-FFF2-40B4-BE49-F238E27FC236}">
                <a16:creationId xmlns:a16="http://schemas.microsoft.com/office/drawing/2014/main" id="{BE90F793-F585-4234-89F3-10A4434EEE52}"/>
              </a:ext>
            </a:extLst>
          </p:cNvPr>
          <p:cNvSpPr/>
          <p:nvPr/>
        </p:nvSpPr>
        <p:spPr>
          <a:xfrm>
            <a:off x="2666560" y="3991759"/>
            <a:ext cx="8182151" cy="338555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778278-CFE9-4009-BA9F-B425E70F6E90}"/>
              </a:ext>
            </a:extLst>
          </p:cNvPr>
          <p:cNvSpPr txBox="1"/>
          <p:nvPr/>
        </p:nvSpPr>
        <p:spPr>
          <a:xfrm>
            <a:off x="2489754" y="3019575"/>
            <a:ext cx="9702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9D9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ZHAMBYL BÖLGESINDE YATIRIMCILARA </a:t>
            </a:r>
            <a:r>
              <a:rPr lang="en-US" sz="4000" b="1" dirty="0">
                <a:latin typeface="Bahnschrift" panose="020B0502040204020203" pitchFamily="34" charset="0"/>
                <a:cs typeface="Arial" panose="020B0604020202020204" pitchFamily="34" charset="0"/>
              </a:rPr>
              <a:t> CAZIP OLAN YATIRIM PROJELERI</a:t>
            </a:r>
            <a:endParaRPr lang="ru-KZ" sz="4000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4" descr="Жамбылская область | Метропедия | Fandom">
            <a:extLst>
              <a:ext uri="{FF2B5EF4-FFF2-40B4-BE49-F238E27FC236}">
                <a16:creationId xmlns:a16="http://schemas.microsoft.com/office/drawing/2014/main" id="{FD3B7EB4-5768-4C7F-A520-AA730879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51" y="2747295"/>
            <a:ext cx="1411252" cy="141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27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4170754" y="236258"/>
            <a:ext cx="65537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MEYVE, SEBZE İŞLEME </a:t>
            </a:r>
            <a:r>
              <a:rPr lang="en-US" sz="32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ÜRETİMİ</a:t>
            </a:r>
            <a:endParaRPr lang="ru-RU" sz="3200" b="1" dirty="0">
              <a:ln>
                <a:solidFill>
                  <a:srgbClr val="46A6AF"/>
                </a:solidFill>
              </a:ln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117437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7634717" y="1181724"/>
            <a:ext cx="4220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ÜRETİMİ:</a:t>
            </a: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meyve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suları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püreler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kuru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meyveler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konserveler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(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reçeller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konserveler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tuzlamalar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ve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turşular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)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FF9F00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46A6A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32" y="1095076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5092" y="1209941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MALİYETİ:</a:t>
            </a:r>
          </a:p>
          <a:p>
            <a:r>
              <a:rPr lang="en-US" sz="1200" spc="-5" dirty="0">
                <a:latin typeface="Bahnschrift" panose="020B0502040204020203" pitchFamily="34" charset="0"/>
                <a:cs typeface="Calibri"/>
              </a:rPr>
              <a:t>20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milyon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dolar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981865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7663714" y="2059581"/>
            <a:ext cx="41708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PAZARI:</a:t>
            </a:r>
            <a:endParaRPr lang="ru-RU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Kazakistan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Rusya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BDT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ülkelerinin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yanı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sıra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yurtdışındaki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gıda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pazarı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00" y="2064998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5685" y="2200041"/>
            <a:ext cx="2150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KAPASİTESİ:</a:t>
            </a:r>
          </a:p>
          <a:p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15.000 ton / ay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04612" y="4116621"/>
            <a:ext cx="2774770" cy="2564632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297588" y="4454965"/>
            <a:ext cx="27747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Sebze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meyvelerin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işlenmesi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konsantre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meyve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suları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püreler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kuru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meyveler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konserveler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(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reçeller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marmelatlar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konserveler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soslar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turşular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turşular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)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pastillerin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üretimini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içerir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Sebzeler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hasattan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sonra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7-10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saat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işlenir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(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korunur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)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68882" y="3550735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ALANI:</a:t>
            </a:r>
            <a:endParaRPr lang="ru-RU" sz="16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27674" y="3067193"/>
            <a:ext cx="8667222" cy="1853028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433812" y="3224617"/>
            <a:ext cx="8439035" cy="1327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ÜRETİM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meyve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sebzelerin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işlenmesi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-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sıralama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yıkama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temizleme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kesme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dondurma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konserve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kurutma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paketleme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EKİPMANLAR: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ayıklama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hatları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yıkama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tesisleri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temizleme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tesisleri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kesme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makineleri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dondurma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tesisleri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konserve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hatları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kurutma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tesisleri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dolum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hatları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HAMMADDELER: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meyveler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sebzeler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şeker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tuz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vb.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İşletmede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çalışmak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kalifiye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personel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operatörler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mühendisler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laboratuvar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teknisyenleri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işe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alınacaktır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48264" y="2807916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16822A1D-0C9E-4AEB-ABDE-43164502E71B}"/>
              </a:ext>
            </a:extLst>
          </p:cNvPr>
          <p:cNvSpPr/>
          <p:nvPr/>
        </p:nvSpPr>
        <p:spPr>
          <a:xfrm>
            <a:off x="6058660" y="6395332"/>
            <a:ext cx="2636398" cy="357109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519262" y="117446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10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3148264" y="5030017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6282686" y="6370440"/>
            <a:ext cx="2481254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SÜRESİ: 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5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94" y="5547294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4097345" y="5547294"/>
            <a:ext cx="1961315" cy="694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YATIRIM:</a:t>
            </a:r>
            <a:endParaRPr lang="ru-RU" sz="14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20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. ABD</a:t>
            </a:r>
            <a:endParaRPr lang="ru-RU" sz="14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50" y="5547293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6641612" y="5541897"/>
            <a:ext cx="2434389" cy="634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GELİR:</a:t>
            </a:r>
            <a:endParaRPr lang="ru-RU" sz="14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40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ABD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109" y="5561530"/>
            <a:ext cx="702857" cy="7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9658953" y="5561530"/>
            <a:ext cx="2418347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GELİR:</a:t>
            </a:r>
            <a:endParaRPr lang="ru-RU" sz="14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10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0246" name="Picture 6" descr="Как кризис изменил отечественный рынок соков? | Новости «СОЮЗСНАБ»">
            <a:extLst>
              <a:ext uri="{FF2B5EF4-FFF2-40B4-BE49-F238E27FC236}">
                <a16:creationId xmlns:a16="http://schemas.microsoft.com/office/drawing/2014/main" id="{4F90CB41-A6E0-4DB8-BD64-0BC3146B9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2"/>
          <a:stretch/>
        </p:blipFill>
        <p:spPr bwMode="auto">
          <a:xfrm>
            <a:off x="627694" y="245769"/>
            <a:ext cx="2557275" cy="23029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802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3896232" y="89435"/>
            <a:ext cx="680992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KARMA YEM </a:t>
            </a:r>
            <a:r>
              <a:rPr lang="en-US" sz="35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ÜRETİMİ</a:t>
            </a:r>
            <a:endParaRPr lang="ru-RU" sz="3500" b="1" dirty="0"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117437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7634717" y="1181724"/>
            <a:ext cx="4220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ÜRETİMİ:</a:t>
            </a: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farklı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hayvan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türleri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için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karma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yem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(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tavuk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domuz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sığır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),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ön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karışımlar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ve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yem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katkı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maddeleri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FF9F00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46A6A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32" y="1095076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5092" y="1209941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MALİYETİ:</a:t>
            </a:r>
          </a:p>
          <a:p>
            <a:r>
              <a:rPr lang="en-US" sz="1200" spc="-5" dirty="0">
                <a:latin typeface="Bahnschrift" panose="020B0502040204020203" pitchFamily="34" charset="0"/>
                <a:cs typeface="Calibri"/>
              </a:rPr>
              <a:t>1,1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milyon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dolar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981865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7663714" y="2059581"/>
            <a:ext cx="41708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PAZARI:</a:t>
            </a: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çiftlikler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hayvancılık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kompleksleri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balık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yetiştirme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işletmeleri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00" y="2064998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5685" y="2200041"/>
            <a:ext cx="2150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KAPASİTESİ:</a:t>
            </a:r>
          </a:p>
          <a:p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Ayda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10 bin ton</a:t>
            </a:r>
            <a:endParaRPr lang="ru-KZ" sz="1200" b="1" dirty="0">
              <a:solidFill>
                <a:srgbClr val="DA9E0C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04612" y="4116621"/>
            <a:ext cx="2774770" cy="2564632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354908" y="4783005"/>
            <a:ext cx="26664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Kombine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yem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(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kısalt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karma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yem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),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hayvanları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beslemek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tahıl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hammaddelerinin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yüksek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protein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içeriğine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sahip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ürünlerin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vitaminlerin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eser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elementlerin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karışımıdır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68882" y="3550735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ALANI:</a:t>
            </a:r>
            <a:endParaRPr lang="ru-RU" sz="16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27674" y="3067193"/>
            <a:ext cx="8667222" cy="1962824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416173" y="3207600"/>
            <a:ext cx="8439035" cy="1439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ÜRETİM TEKNOLOJİSİ: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hammaddelerin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kabulü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kalite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kontrolü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depolanması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nem-ısıl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bileşenlerin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temizlenmesi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öğütülmesi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katkı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maddeleriyle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karışımın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hazırlanması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ana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yemlerin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katkı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maddeleriyle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karıştırılması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yemlerin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gereksinimlere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göre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dozlanması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granülasyon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veya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briketleme</a:t>
            </a:r>
            <a:endParaRPr lang="en-US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peletleme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hatları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karıştırıcılar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öğütücüler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hammadde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depolama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sistemleri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kalite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kontrol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ekipmanları</a:t>
            </a:r>
            <a:endParaRPr lang="en-US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uzmanları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laboratuvar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teknisyenleri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hattı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operatörleri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çilingir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tamircileri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48264" y="2807916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16822A1D-0C9E-4AEB-ABDE-43164502E71B}"/>
              </a:ext>
            </a:extLst>
          </p:cNvPr>
          <p:cNvSpPr/>
          <p:nvPr/>
        </p:nvSpPr>
        <p:spPr>
          <a:xfrm>
            <a:off x="6058660" y="6395332"/>
            <a:ext cx="2636398" cy="357109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471637" y="119813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11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3148264" y="5030017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6282686" y="6370440"/>
            <a:ext cx="2246784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SÜRESİ: 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5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94" y="5547294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4097345" y="5547294"/>
            <a:ext cx="1961315" cy="694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YATIRIM: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1,1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. ABD</a:t>
            </a:r>
            <a:endParaRPr lang="ru-RU" sz="14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50" y="5547293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6641612" y="5541897"/>
            <a:ext cx="2434389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GELİR: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1,5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705" y="5541897"/>
            <a:ext cx="702857" cy="7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9576549" y="5541897"/>
            <a:ext cx="2418347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GELİR: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222,2 bin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1266" name="Picture 2" descr="Производство комбикорма как прибыльный бизнес">
            <a:extLst>
              <a:ext uri="{FF2B5EF4-FFF2-40B4-BE49-F238E27FC236}">
                <a16:creationId xmlns:a16="http://schemas.microsoft.com/office/drawing/2014/main" id="{77D6436F-F318-4BFB-A455-A969F2F11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76"/>
          <a:stretch/>
        </p:blipFill>
        <p:spPr bwMode="auto">
          <a:xfrm>
            <a:off x="763754" y="295240"/>
            <a:ext cx="2507909" cy="22978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677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3222348" y="-4236"/>
            <a:ext cx="80148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BAL VE DİĞER </a:t>
            </a:r>
          </a:p>
          <a:p>
            <a:pPr algn="ctr"/>
            <a:r>
              <a:rPr lang="en-US" sz="25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TIBBİ ÜRÜNLERİN </a:t>
            </a:r>
            <a:r>
              <a:rPr lang="en-US" sz="25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ÜRETİMİ</a:t>
            </a:r>
            <a:endParaRPr lang="ru-RU" sz="2500" b="1" dirty="0"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117437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7634716" y="1181724"/>
            <a:ext cx="42204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ÜRETİMİ:</a:t>
            </a:r>
          </a:p>
          <a:p>
            <a:pPr algn="just"/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çiçek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balı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ıhlamur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karabuğday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ve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diğer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çeşitler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biber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, propolis,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arı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sütü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çiçek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poleni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bal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işleme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ürünleri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(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bal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merhemleri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drajeler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)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FF9F00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46A6A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32" y="1095076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5092" y="1209941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MALİYETİ:</a:t>
            </a:r>
          </a:p>
          <a:p>
            <a:r>
              <a:rPr lang="en-US" sz="1200" spc="-5" dirty="0">
                <a:latin typeface="Bahnschrift" panose="020B0502040204020203" pitchFamily="34" charset="0"/>
                <a:cs typeface="Calibri"/>
              </a:rPr>
              <a:t>45 bin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dolar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981865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7663713" y="2059581"/>
            <a:ext cx="4737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PAZARI:</a:t>
            </a:r>
          </a:p>
          <a:p>
            <a:pPr algn="just"/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sağlıklı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gıda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mağazaları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ilaç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mağazaları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şirketler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, </a:t>
            </a:r>
          </a:p>
          <a:p>
            <a:pPr algn="just"/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sanatoryumlar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ve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pansiyonlar</a:t>
            </a:r>
            <a:endParaRPr lang="ru-KZ" sz="1200" dirty="0"/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00" y="2064998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5685" y="2200041"/>
            <a:ext cx="2150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МОЩНОСТЬ ПРОЕКТА: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Yılda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50 ton</a:t>
            </a:r>
            <a:endParaRPr lang="ru-KZ" sz="1200" b="1" dirty="0">
              <a:solidFill>
                <a:srgbClr val="DA9E0C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04612" y="4116621"/>
            <a:ext cx="2774770" cy="2564632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299875" y="4419722"/>
            <a:ext cx="27747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Günümüzde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bal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yemek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pişirme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kozmetoloji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tıpta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yaygın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olarak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kullanılmaktadır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aynı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zamanda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şekerin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sağlıklı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lezzetli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ikamesidir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Doğal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bal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kana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hızla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giren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vücudun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enerji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rezervlerini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yenileyen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basit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kolayca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sindirilebilir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monosakkaritler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–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glikoz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fruktoz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-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bakımından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zengindir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68882" y="3550735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ALANI:</a:t>
            </a:r>
            <a:endParaRPr lang="ru-RU" sz="16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27674" y="3067193"/>
            <a:ext cx="8667222" cy="1962824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441768" y="3606476"/>
            <a:ext cx="8439034" cy="1162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ÜRETİM </a:t>
            </a:r>
            <a:r>
              <a:rPr lang="en-US" sz="12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ailelerinin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satın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alınması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yem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hasadı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arılara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veterinerlik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hizmeti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sağlanması</a:t>
            </a:r>
            <a:endParaRPr lang="en-US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2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2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arıcılar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teknolojileri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48264" y="2807916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16822A1D-0C9E-4AEB-ABDE-43164502E71B}"/>
              </a:ext>
            </a:extLst>
          </p:cNvPr>
          <p:cNvSpPr/>
          <p:nvPr/>
        </p:nvSpPr>
        <p:spPr>
          <a:xfrm>
            <a:off x="6058660" y="6395332"/>
            <a:ext cx="2636398" cy="357109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495585" y="103455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Bahnschrift" panose="020B0502040204020203" pitchFamily="34" charset="0"/>
                <a:cs typeface="Arial" panose="020B0604020202020204" pitchFamily="34" charset="0"/>
              </a:rPr>
              <a:t>12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3148264" y="5030017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6282686" y="6370440"/>
            <a:ext cx="2246784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SÜRESİ: 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4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94" y="5547294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4097345" y="5547294"/>
            <a:ext cx="1961315" cy="694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YATIRIM: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45 bin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. ABD</a:t>
            </a:r>
            <a:endParaRPr lang="ru-RU" sz="14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847" y="5554176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6577109" y="5548780"/>
            <a:ext cx="2434389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GELİR: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66,6 bin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24" y="5541897"/>
            <a:ext cx="702857" cy="7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9584068" y="5541897"/>
            <a:ext cx="2418347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GELİR: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22,2 bin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F13374-72A4-4800-9461-1768E81A4E6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76"/>
          <a:stretch/>
        </p:blipFill>
        <p:spPr>
          <a:xfrm>
            <a:off x="585131" y="379752"/>
            <a:ext cx="2710447" cy="24747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4262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3456420" y="-29560"/>
            <a:ext cx="71325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İŞLETME İNŞAATI </a:t>
            </a:r>
          </a:p>
          <a:p>
            <a:pPr algn="ctr"/>
            <a:r>
              <a:rPr lang="en-US" sz="24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BALIKÇILIK YÖNETİMİ İÇİN</a:t>
            </a:r>
            <a:endParaRPr lang="ru-RU" sz="2400" b="1" dirty="0"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117437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7634717" y="1181724"/>
            <a:ext cx="32889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ÜRETİMİ:</a:t>
            </a:r>
          </a:p>
          <a:p>
            <a:pPr algn="just"/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balık</a:t>
            </a:r>
            <a:endParaRPr lang="ru-KZ" sz="1200" b="1" dirty="0">
              <a:solidFill>
                <a:srgbClr val="DA9E0C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FF9F00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46A6A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32" y="1095076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5092" y="1209941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MALİYETİ:</a:t>
            </a:r>
          </a:p>
          <a:p>
            <a:r>
              <a:rPr lang="en-US" sz="1200" spc="-5" dirty="0">
                <a:latin typeface="Bahnschrift" panose="020B0502040204020203" pitchFamily="34" charset="0"/>
                <a:cs typeface="Calibri"/>
              </a:rPr>
              <a:t>223 bin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dolar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981865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7663713" y="2059581"/>
            <a:ext cx="4737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PAZARI:</a:t>
            </a:r>
          </a:p>
          <a:p>
            <a:pPr algn="just"/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balık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dükkanları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ve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marketler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restoranlar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ve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kafeler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, </a:t>
            </a:r>
          </a:p>
          <a:p>
            <a:pPr algn="just"/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balık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işleme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işletmeleri</a:t>
            </a:r>
            <a:endParaRPr lang="ru-KZ" sz="1200" dirty="0"/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00" y="2064998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5685" y="2200041"/>
            <a:ext cx="2150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KAPASİTESİ:</a:t>
            </a:r>
          </a:p>
          <a:p>
            <a:r>
              <a:rPr lang="sv-SE" sz="1200" dirty="0">
                <a:latin typeface="Bahnschrift" panose="020B0502040204020203" pitchFamily="34" charset="0"/>
                <a:cs typeface="Calibri" panose="020F0502020204030204" pitchFamily="34" charset="0"/>
              </a:rPr>
              <a:t>yılda 1 bin tona kadar balık</a:t>
            </a:r>
            <a:endParaRPr lang="ru-KZ" sz="1200" b="1" dirty="0">
              <a:solidFill>
                <a:srgbClr val="DA9E0C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04612" y="4116621"/>
            <a:ext cx="2774770" cy="2564632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291790" y="4431448"/>
            <a:ext cx="27747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Balıkçılık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çiftçiliği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 -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sudaki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biyolojik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kaynakların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balıkçılığı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korunması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sudaki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biyolojik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kaynaklardan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balık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diğer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ürünlerin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satışı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ile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ilgili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faaliyetlerdir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Balık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yetiştiriciliği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su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kütlelerinde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balık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yetiştiriciliği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balık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stoklarının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iyileştirilmesi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artırılmasına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adanmış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tarım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dalıdır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68882" y="3550735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ALANI:</a:t>
            </a:r>
            <a:endParaRPr lang="ru-RU" sz="16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27674" y="3067193"/>
            <a:ext cx="8667222" cy="1877349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404704" y="3678438"/>
            <a:ext cx="8439035" cy="885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ÜRETİM </a:t>
            </a:r>
            <a:r>
              <a:rPr lang="en-US" sz="12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yavru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veya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balık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larvalarının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satın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alınması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ticari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balık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yetiştiriciliği</a:t>
            </a:r>
            <a:endParaRPr lang="en-US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2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İhtiyologlar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balık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çiftçileri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çilingirler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48264" y="2807916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16822A1D-0C9E-4AEB-ABDE-43164502E71B}"/>
              </a:ext>
            </a:extLst>
          </p:cNvPr>
          <p:cNvSpPr/>
          <p:nvPr/>
        </p:nvSpPr>
        <p:spPr>
          <a:xfrm>
            <a:off x="6058660" y="6395332"/>
            <a:ext cx="2636398" cy="357109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499996" y="103835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Bahnschrift" panose="020B0502040204020203" pitchFamily="34" charset="0"/>
                <a:cs typeface="Arial" panose="020B0604020202020204" pitchFamily="34" charset="0"/>
              </a:rPr>
              <a:t>13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3148264" y="5030017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6282686" y="6370440"/>
            <a:ext cx="2246784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SÜRESİ: 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6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94" y="5547294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4097345" y="5547294"/>
            <a:ext cx="1961315" cy="694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YATIRIM: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223 bin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. ABD</a:t>
            </a:r>
            <a:endParaRPr lang="ru-RU" sz="14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600" y="5547293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6736862" y="5541897"/>
            <a:ext cx="2434389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GELİR: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333,3 bin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24" y="5541897"/>
            <a:ext cx="702857" cy="7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9584068" y="5541897"/>
            <a:ext cx="2418347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GELİR: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66,6 bin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3316" name="Picture 4" descr="Как обеспечить кислородом рыбное хозяйство? | Адсорбционные Газовые Системы  | Дзен">
            <a:extLst>
              <a:ext uri="{FF2B5EF4-FFF2-40B4-BE49-F238E27FC236}">
                <a16:creationId xmlns:a16="http://schemas.microsoft.com/office/drawing/2014/main" id="{546298C2-0B00-41CC-84E3-7F936A9020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54"/>
          <a:stretch/>
        </p:blipFill>
        <p:spPr bwMode="auto">
          <a:xfrm>
            <a:off x="599217" y="328837"/>
            <a:ext cx="2756559" cy="24227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820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4070337" y="101280"/>
            <a:ext cx="627123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JELATİN</a:t>
            </a:r>
            <a:r>
              <a:rPr lang="en-US" sz="35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 ÜRETİMİ</a:t>
            </a:r>
            <a:endParaRPr lang="ru-RU" sz="3500" b="1" dirty="0"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117437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7634717" y="1181724"/>
            <a:ext cx="42204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ÜRETİMİ:</a:t>
            </a: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gıda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ilaç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ilaç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kapsüllerinin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üretimi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için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jelatin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FF9F00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46A6A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32" y="1095076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5092" y="1209941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MALİYETİ:</a:t>
            </a:r>
          </a:p>
          <a:p>
            <a:r>
              <a:rPr lang="en-US" sz="1200" spc="-5" dirty="0">
                <a:latin typeface="Bahnschrift" panose="020B0502040204020203" pitchFamily="34" charset="0"/>
                <a:cs typeface="Calibri"/>
              </a:rPr>
              <a:t>10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milyon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dolar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981865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7663714" y="2059581"/>
            <a:ext cx="41708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PAZARI:</a:t>
            </a: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Kazakistan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Rusya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BDT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ülkelerinin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yanı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sıra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yurtdışındaki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jelatin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pazarı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00" y="2064998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5685" y="2200041"/>
            <a:ext cx="2150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KAPASİTESİ:</a:t>
            </a:r>
          </a:p>
          <a:p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360.000 kg / ay</a:t>
            </a:r>
            <a:endParaRPr lang="ru-KZ" sz="1200" b="1" dirty="0">
              <a:solidFill>
                <a:srgbClr val="DA9E0C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04612" y="4116621"/>
            <a:ext cx="2774770" cy="2564632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302629" y="4681147"/>
            <a:ext cx="27747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Bahnschrift" panose="020B0502040204020203" pitchFamily="34" charset="0"/>
                <a:cs typeface="Calibri" panose="020F0502020204030204" pitchFamily="34" charset="0"/>
              </a:rPr>
              <a:t>Широким спектром использования в пищевой промышленности отличается желатин – он применяется в производстве мармелада, карамели, консервов из мяса и рыбы, соусов, супов, а также многих других продуктов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68882" y="3550735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ALANI:</a:t>
            </a:r>
            <a:endParaRPr lang="ru-RU" sz="16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27674" y="3067193"/>
            <a:ext cx="8667222" cy="1853028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416173" y="3338759"/>
            <a:ext cx="8439035" cy="1439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ÜRETİM TEKNOLOJİSİ: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jelatin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işlemlerden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oluşur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-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hammaddelerin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hazırlanması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asit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veya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alkali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ekstraksiyonu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saflaştırma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kurutma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öğütme</a:t>
            </a:r>
            <a:endParaRPr lang="en-US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reaktörler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filtreler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kurutma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tesisleri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öğütücüler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diğer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ekipmanlar</a:t>
            </a:r>
            <a:endParaRPr lang="en-US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HAMMADDELER: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kolajen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içeren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hammaddeler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(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kemikler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deriler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damarlar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),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kimyasallar</a:t>
            </a:r>
            <a:endParaRPr lang="en-US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İşletmede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çalışmak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nitelikli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personel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çekilecektir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48264" y="2807916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16822A1D-0C9E-4AEB-ABDE-43164502E71B}"/>
              </a:ext>
            </a:extLst>
          </p:cNvPr>
          <p:cNvSpPr/>
          <p:nvPr/>
        </p:nvSpPr>
        <p:spPr>
          <a:xfrm>
            <a:off x="6058660" y="6395332"/>
            <a:ext cx="2636398" cy="357109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492168" y="100958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14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3148264" y="5030017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6282686" y="6370440"/>
            <a:ext cx="2481254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SÜRESİ: 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4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94" y="5547294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4097345" y="5547294"/>
            <a:ext cx="1961315" cy="694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YATIRIM: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10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. ABD</a:t>
            </a:r>
            <a:endParaRPr lang="ru-RU" sz="14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50" y="5547293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6641612" y="5541897"/>
            <a:ext cx="2434389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GELİR: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20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705" y="5541897"/>
            <a:ext cx="702857" cy="7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9576549" y="5541897"/>
            <a:ext cx="2418347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GELİR: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5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403D44B4-A225-411C-8FE2-BAF0F7D1B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03"/>
          <a:stretch/>
        </p:blipFill>
        <p:spPr bwMode="auto">
          <a:xfrm>
            <a:off x="599943" y="331926"/>
            <a:ext cx="2648572" cy="25298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454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2862778" y="125846"/>
            <a:ext cx="83193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BİTKİSEL YAĞ </a:t>
            </a:r>
            <a:r>
              <a:rPr lang="en-US" sz="30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ÜRETİMİ</a:t>
            </a:r>
            <a:endParaRPr lang="ru-RU" sz="3000" b="1" dirty="0"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117437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7634717" y="1181724"/>
            <a:ext cx="42204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ÜRETİMİ:</a:t>
            </a: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bitkisel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yağ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FF9F00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46A6A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32" y="1095076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5092" y="1209941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MALİYETİ:</a:t>
            </a:r>
          </a:p>
          <a:p>
            <a:r>
              <a:rPr lang="en-US" sz="1200" spc="-5" dirty="0">
                <a:latin typeface="Bahnschrift" panose="020B0502040204020203" pitchFamily="34" charset="0"/>
                <a:cs typeface="Calibri"/>
              </a:rPr>
              <a:t>25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milyon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dolar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981865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7663714" y="2059581"/>
            <a:ext cx="41708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PAZARI:</a:t>
            </a: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Kazakistan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Rusya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BDT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ülkelerinin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yanı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sıra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yurtdışındaki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gıda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pazarı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00" y="2064998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5685" y="2200041"/>
            <a:ext cx="2150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KAPASİTESİ:</a:t>
            </a:r>
          </a:p>
          <a:p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50.000 ton / ay</a:t>
            </a:r>
            <a:endParaRPr lang="ru-KZ" sz="1200" b="1" dirty="0">
              <a:solidFill>
                <a:srgbClr val="DA9E0C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04612" y="4116621"/>
            <a:ext cx="2774770" cy="2564632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302629" y="4588999"/>
            <a:ext cx="277477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Yağlı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tohumların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tohumları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bitkisel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yağ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elde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etmek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tasarlanmıştır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Ayçiçeği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aspir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hint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fasulyesi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kolza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tohumu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ceviz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kızılcık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susam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lallemantia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perilla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sadece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tohum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elde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etmek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yetiştirilir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Lif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elde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etmek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pamuk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keten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kenevir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kenaf,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şeker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ekilir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Yağ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bakımından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zengin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tohumlarından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yağ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elde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edilir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68882" y="3550735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ALANI:</a:t>
            </a:r>
            <a:endParaRPr lang="ru-RU" sz="16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27674" y="3067193"/>
            <a:ext cx="8667222" cy="1853028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478042" y="3288963"/>
            <a:ext cx="8439035" cy="1446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ÜRETİM </a:t>
            </a:r>
            <a:r>
              <a:rPr lang="en-US" sz="10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bitkisel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yağ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-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arıtma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arıtma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koku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giderme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paketleme</a:t>
            </a:r>
            <a:endParaRPr lang="en-US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0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arıtma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tesisleri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radyasyon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tesisleri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koku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giderme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tesisleri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dolum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hatları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saklama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kapları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koyulaştırıcılar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sterilizatörler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soğutucularHammaddeler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yağlı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tohum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diğer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malzemeler</a:t>
            </a:r>
            <a:endParaRPr lang="en-US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0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İşletmede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çalışmak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kalifiye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personel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operatörler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mühendisler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laboratuvar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teknisyenleri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işe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alınacaktır</a:t>
            </a:r>
            <a:endParaRPr lang="ru-RU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48264" y="2807916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16822A1D-0C9E-4AEB-ABDE-43164502E71B}"/>
              </a:ext>
            </a:extLst>
          </p:cNvPr>
          <p:cNvSpPr/>
          <p:nvPr/>
        </p:nvSpPr>
        <p:spPr>
          <a:xfrm>
            <a:off x="6058660" y="6395332"/>
            <a:ext cx="2636398" cy="357109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492168" y="100958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15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3148264" y="5030017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6282686" y="6370440"/>
            <a:ext cx="2481254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SÜRESİ: 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5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94" y="5547294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4097345" y="5547294"/>
            <a:ext cx="1961315" cy="694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YATIRIM: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25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. ABD</a:t>
            </a:r>
            <a:endParaRPr lang="ru-RU" sz="14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50" y="5547293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6641612" y="5541897"/>
            <a:ext cx="2434389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GELİR: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50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705" y="5541897"/>
            <a:ext cx="702857" cy="7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9576549" y="5541897"/>
            <a:ext cx="2418347" cy="634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GELİR:</a:t>
            </a:r>
          </a:p>
          <a:p>
            <a:pPr algn="just">
              <a:lnSpc>
                <a:spcPct val="150000"/>
              </a:lnSpc>
            </a:pP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12,5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5362" name="Picture 2" descr="В Кыргызстане создадут кластер по производству растительного масла -  23.11.2021, Sputnik Кыргызстан">
            <a:extLst>
              <a:ext uri="{FF2B5EF4-FFF2-40B4-BE49-F238E27FC236}">
                <a16:creationId xmlns:a16="http://schemas.microsoft.com/office/drawing/2014/main" id="{B2A6BD42-0B13-42E1-8B63-BD3D1C0C8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12"/>
          <a:stretch/>
        </p:blipFill>
        <p:spPr bwMode="auto">
          <a:xfrm>
            <a:off x="439479" y="469243"/>
            <a:ext cx="2655058" cy="24047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299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3208958" y="187877"/>
            <a:ext cx="77409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RAFİNE TUZ </a:t>
            </a:r>
            <a:r>
              <a:rPr lang="en-US" sz="28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ÜRETİMİ</a:t>
            </a:r>
            <a:endParaRPr lang="ru-RU" sz="2800" b="1" dirty="0"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117437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7634717" y="1181724"/>
            <a:ext cx="4220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ÜRETİMİ:</a:t>
            </a: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iyotlu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ve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iyotlu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olmayan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rafine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gıda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tuzu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gıda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endüstrisi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için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tuz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teknik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amaçlar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için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tuz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FF9F00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46A6A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32" y="1095076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5092" y="1209941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MALİYETİ:</a:t>
            </a:r>
          </a:p>
          <a:p>
            <a:r>
              <a:rPr lang="en-US" sz="1200" spc="-5" dirty="0">
                <a:latin typeface="Bahnschrift" panose="020B0502040204020203" pitchFamily="34" charset="0"/>
                <a:cs typeface="Calibri"/>
              </a:rPr>
              <a:t>332 bin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dolar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981865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7663714" y="2059581"/>
            <a:ext cx="41708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PAZARI:</a:t>
            </a: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Ürünlerin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% 45'i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distribütörler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aracılığıyla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Kazakistan'ın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her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yerine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dağıtılıyor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,% 45'i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Rusya'ya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gidiyor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geri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kalan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% 10'u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Azerbaycan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Gürcistan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Özbekistan'a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ve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Kırgızistan'a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ihraç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ediliyor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00" y="2064998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5685" y="2200041"/>
            <a:ext cx="2150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KAPASİTESİ:</a:t>
            </a:r>
          </a:p>
          <a:p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Yılda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50.000 ton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tuz</a:t>
            </a:r>
            <a:endParaRPr lang="ru-KZ" sz="1200" b="1" dirty="0">
              <a:solidFill>
                <a:srgbClr val="DA9E0C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04612" y="4116621"/>
            <a:ext cx="2774770" cy="2564632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313786" y="4588999"/>
            <a:ext cx="270594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latin typeface="Bahnschrift" panose="020B0502040204020203" pitchFamily="34" charset="0"/>
                <a:cs typeface="Calibri" panose="020F0502020204030204" pitchFamily="34" charset="0"/>
              </a:rPr>
              <a:t>Соль  применяется ежедневно в качестве приправы к блюдам. Поваренная соль обладает консервирующими свойствами. Кроме того, ее применяют в кожевенной или стекольной промышленности. Водный раствор хлорида натрия — это так называемый физиологический раствор, который находит применение в фармации и медицине.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68882" y="3550735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ALANI:</a:t>
            </a:r>
            <a:endParaRPr lang="ru-RU" sz="16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27674" y="3067193"/>
            <a:ext cx="8667222" cy="1853028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416174" y="3205003"/>
            <a:ext cx="8439035" cy="1716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ÜRETİM </a:t>
            </a:r>
            <a:r>
              <a:rPr lang="en-US" sz="12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Yüksek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kaliteli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sağlayan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modern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insan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faktörlerinin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etkisini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aza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indiren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otomatik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hattı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tüm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aşamalarında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çok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aşamalı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kalite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kontrolü</a:t>
            </a:r>
            <a:endParaRPr lang="en-US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2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tuz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kırma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öğütme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hatları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tuz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iyotlama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hatları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tuz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dolum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hatları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diğer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ekipmanlar</a:t>
            </a:r>
            <a:endParaRPr lang="en-US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2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uzmanları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operatörleri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diğer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çalışanlar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48264" y="2807916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16822A1D-0C9E-4AEB-ABDE-43164502E71B}"/>
              </a:ext>
            </a:extLst>
          </p:cNvPr>
          <p:cNvSpPr/>
          <p:nvPr/>
        </p:nvSpPr>
        <p:spPr>
          <a:xfrm>
            <a:off x="6058660" y="6395332"/>
            <a:ext cx="2636398" cy="357109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492168" y="100958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16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3148264" y="5030017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6213804" y="6374103"/>
            <a:ext cx="2481254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SÜRESİ: 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2,5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94" y="5547294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4097345" y="5547294"/>
            <a:ext cx="1961315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</a:t>
            </a:r>
            <a:r>
              <a:rPr lang="ru-RU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  <a:r>
              <a:rPr lang="ru-RU" sz="14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332 bin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ABD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50" y="5547293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6641612" y="5541897"/>
            <a:ext cx="2434389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GELİR: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665 bin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705" y="5541897"/>
            <a:ext cx="702857" cy="7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9574308" y="5511482"/>
            <a:ext cx="2418347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GELİR: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133 bin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BC2024F-E042-40BD-8252-3729CA9EB4D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904" r="10918"/>
          <a:stretch/>
        </p:blipFill>
        <p:spPr>
          <a:xfrm>
            <a:off x="654740" y="244663"/>
            <a:ext cx="2554218" cy="23535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7101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2981892" y="158630"/>
            <a:ext cx="838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ASPİR YAĞI </a:t>
            </a:r>
            <a:r>
              <a:rPr lang="en-US" sz="28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ÜRETİMİ</a:t>
            </a:r>
            <a:endParaRPr lang="ru-RU" sz="2800" b="1" dirty="0"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117437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7634717" y="1181724"/>
            <a:ext cx="42204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ÜRETİMİ:</a:t>
            </a: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rafine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aspir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yağı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rafine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edilmemiş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aspir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yağı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aspir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keki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FF9F00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46A6A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32" y="1095076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5092" y="1209941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MALİYETİ:</a:t>
            </a:r>
          </a:p>
          <a:p>
            <a:r>
              <a:rPr lang="en-US" sz="1200" spc="-5" dirty="0">
                <a:latin typeface="Bahnschrift" panose="020B0502040204020203" pitchFamily="34" charset="0"/>
                <a:cs typeface="Calibri"/>
              </a:rPr>
              <a:t>4,4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milyon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dolar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981865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7663714" y="2059581"/>
            <a:ext cx="41708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PAZARI:</a:t>
            </a: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gıda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endüstrisi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ilaç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endüstrisi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tarım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00" y="2064998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5685" y="2200041"/>
            <a:ext cx="2150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KAPASİTESİ:</a:t>
            </a:r>
          </a:p>
          <a:p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10.000 ton /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04612" y="3889289"/>
            <a:ext cx="2774770" cy="2791964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351415" y="3964138"/>
            <a:ext cx="2705948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Aspir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yemekler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baharat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çay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infüzyonlar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pansuman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olarak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kullanılır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Tohumlar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yan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yemeklerin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baklagillerin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balık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et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yemeklerinin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pilavın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salataların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tadını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vurgulayacak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fındıklarla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iyi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birleşecektir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Değerli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aspir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yağı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tohumlardan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sıkılır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Aspir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çiçekleri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popülasyonda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alerjiler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etkili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bir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çare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olarak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kabul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edilir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halk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tıbbında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kaynatma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şeklinde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aspir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çiçekleri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amenore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endometrit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adneksit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zatürree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uykusuzluk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tedavisinde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kullanılır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68882" y="3550735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ALANI:</a:t>
            </a:r>
            <a:endParaRPr lang="ru-RU" sz="16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27674" y="3067193"/>
            <a:ext cx="8667222" cy="1853028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441767" y="3214867"/>
            <a:ext cx="8439035" cy="1716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ÜRETİM </a:t>
            </a:r>
            <a:r>
              <a:rPr lang="en-US" sz="12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aspir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yağı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iki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şekilde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gerçekleştirilebilir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presleme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ön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presleme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+ solvent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ekstraksiyonu</a:t>
            </a:r>
            <a:endParaRPr lang="en-US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2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aspir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tohumu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hattı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yağ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presleme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yağ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arıtma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yağ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dolum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ekipmanları</a:t>
            </a:r>
            <a:endParaRPr lang="en-US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2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Nitelikli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personel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uzmanları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mühendisler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laboratuvar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teknisyenleri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işletmede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çalışmak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üzere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alınacaktır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48264" y="2807916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16822A1D-0C9E-4AEB-ABDE-43164502E71B}"/>
              </a:ext>
            </a:extLst>
          </p:cNvPr>
          <p:cNvSpPr/>
          <p:nvPr/>
        </p:nvSpPr>
        <p:spPr>
          <a:xfrm>
            <a:off x="6058660" y="6395332"/>
            <a:ext cx="2636398" cy="357109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492168" y="100958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17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3148264" y="5030017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6213804" y="6374103"/>
            <a:ext cx="2481254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SÜRESİ: 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4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94" y="5547294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4097345" y="5547294"/>
            <a:ext cx="1961315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YATIRIM: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4,4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ABD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50" y="5547293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6641612" y="5541897"/>
            <a:ext cx="2434389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GELİR: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8,8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705" y="5541897"/>
            <a:ext cx="702857" cy="7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9574308" y="5511482"/>
            <a:ext cx="2418347" cy="634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GELİR:</a:t>
            </a:r>
          </a:p>
          <a:p>
            <a:pPr algn="just">
              <a:lnSpc>
                <a:spcPct val="150000"/>
              </a:lnSpc>
            </a:pP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1,7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6390" name="Picture 6" descr="Казахстанское масло идет на экспорт">
            <a:extLst>
              <a:ext uri="{FF2B5EF4-FFF2-40B4-BE49-F238E27FC236}">
                <a16:creationId xmlns:a16="http://schemas.microsoft.com/office/drawing/2014/main" id="{C63814AC-5B80-4833-AF30-ABA62668B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1" r="14063"/>
          <a:stretch/>
        </p:blipFill>
        <p:spPr bwMode="auto">
          <a:xfrm>
            <a:off x="510429" y="253903"/>
            <a:ext cx="2823920" cy="263245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466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3259544" y="-70745"/>
            <a:ext cx="774098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ÜRETİM</a:t>
            </a:r>
          </a:p>
          <a:p>
            <a:pPr algn="ctr"/>
            <a:r>
              <a:rPr lang="en-US" sz="2600" b="1" dirty="0"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ALKOLSÜZ İÇECEK </a:t>
            </a:r>
          </a:p>
          <a:p>
            <a:pPr algn="ctr"/>
            <a:endParaRPr lang="ru-RU" sz="2600" b="1" dirty="0"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117437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7634717" y="1181724"/>
            <a:ext cx="4220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ÜRETİMİ:</a:t>
            </a: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gazlı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içecekler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(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limonata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kola, sprite),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gazsız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içecekler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(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meyve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suları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su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)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FF9F00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46A6A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32" y="1095076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5092" y="1209941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MALİYETİ:</a:t>
            </a:r>
          </a:p>
          <a:p>
            <a:r>
              <a:rPr lang="en-US" sz="1200" spc="-5" dirty="0">
                <a:latin typeface="Bahnschrift" panose="020B0502040204020203" pitchFamily="34" charset="0"/>
                <a:cs typeface="Calibri"/>
              </a:rPr>
              <a:t>2,2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milyon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dolar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981865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7663714" y="2059581"/>
            <a:ext cx="41708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PAZARI:</a:t>
            </a: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perakendeciler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catering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işletmeleri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restoranlar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ve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kafeler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00" y="2064998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5685" y="2200041"/>
            <a:ext cx="2150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KAPASİTESİ:</a:t>
            </a:r>
          </a:p>
          <a:p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ayda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1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litreye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kadar</a:t>
            </a:r>
            <a:endParaRPr lang="ru-KZ" sz="1200" b="1" dirty="0">
              <a:solidFill>
                <a:srgbClr val="DA9E0C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04612" y="4116621"/>
            <a:ext cx="2774770" cy="2564632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317425" y="4496793"/>
            <a:ext cx="270594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Alkolsüz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içecekler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arasında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çeşitli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limonata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türleri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meyve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suları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nektarlar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diğer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çeşitleri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bulunur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Özellikleri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tüketici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özellikleri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bakımından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içecekler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gıda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ürünlerine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aittir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Bu,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söz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konusu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ürünlerin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dolaşıma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girmeden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önce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kalite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güvenlik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açısından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kontrol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edilmesi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gerektiği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anlamına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gelir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68882" y="3550735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ALANI:</a:t>
            </a:r>
            <a:endParaRPr lang="ru-RU" sz="16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27674" y="3067193"/>
            <a:ext cx="8667222" cy="1853028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404704" y="3181894"/>
            <a:ext cx="8439035" cy="1716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ÜRETİM </a:t>
            </a:r>
            <a:r>
              <a:rPr lang="en-US" sz="12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bitmiş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bileşimin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karıştırma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kabına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beslenmesi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;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bitmiş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karışımın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şurup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ekleyerek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eklenmesi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;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içeceğin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gaz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eklenmesi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soğutulması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;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alkolsüz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içeceklerin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şişelenmesi</a:t>
            </a:r>
            <a:endParaRPr lang="en-US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2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içecek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dolum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hatları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su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filtrasyon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sistemleri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paketleme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makineleri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kalite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kontrol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ekipmanları</a:t>
            </a:r>
            <a:endParaRPr lang="en-US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2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uzmanları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laboratuvar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teknisyenleri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dolum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hattı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operatörleri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çilingir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tamircileri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48264" y="2807916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16822A1D-0C9E-4AEB-ABDE-43164502E71B}"/>
              </a:ext>
            </a:extLst>
          </p:cNvPr>
          <p:cNvSpPr/>
          <p:nvPr/>
        </p:nvSpPr>
        <p:spPr>
          <a:xfrm>
            <a:off x="6058660" y="6395332"/>
            <a:ext cx="2636398" cy="357109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492168" y="120008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18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3148264" y="5030017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6213804" y="6374103"/>
            <a:ext cx="2481254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SÜRESİ: 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4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94" y="5547294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4097345" y="5547294"/>
            <a:ext cx="1961315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YATIRIM: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2,2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ABD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50" y="5547293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6641612" y="5541897"/>
            <a:ext cx="2434389" cy="931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GELİR: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3,3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705" y="5541897"/>
            <a:ext cx="702857" cy="7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9574308" y="5511482"/>
            <a:ext cx="2418347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GELİR: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444,4 bin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EAB503E7-E139-4C3F-BFB9-9417D4FE6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8" y="330744"/>
            <a:ext cx="2726148" cy="24472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715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3356160" y="-32077"/>
            <a:ext cx="774098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İNŞAAT</a:t>
            </a:r>
            <a:endParaRPr lang="tr-TR" sz="2500" b="1" dirty="0">
              <a:ln>
                <a:solidFill>
                  <a:srgbClr val="46A6AF"/>
                </a:solidFill>
              </a:ln>
              <a:noFill/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5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DOMATES İŞLEME TESİSİNİN</a:t>
            </a:r>
            <a:endParaRPr lang="ru-RU" sz="2500" b="1" dirty="0"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117437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7634717" y="1181724"/>
            <a:ext cx="4220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ÜRETİMİ: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domates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salçası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ketçap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domates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suyu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domates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püresi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konsantre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domates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suyu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FF9F00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46A6A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32" y="1095076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5092" y="1209941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</a:t>
            </a:r>
            <a:r>
              <a:rPr lang="tr-TR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</a:t>
            </a:r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 </a:t>
            </a:r>
            <a:endParaRPr lang="tr-TR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ru-RU" sz="1200" spc="-5" dirty="0">
                <a:latin typeface="Bahnschrift" panose="020B0502040204020203" pitchFamily="34" charset="0"/>
                <a:cs typeface="Calibri"/>
              </a:rPr>
              <a:t>$2,2 </a:t>
            </a:r>
            <a:r>
              <a:rPr lang="tr-TR" sz="1200" spc="-5" dirty="0">
                <a:latin typeface="Bahnschrift" panose="020B0502040204020203" pitchFamily="34" charset="0"/>
                <a:cs typeface="Calibri"/>
              </a:rPr>
              <a:t>milyon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981865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7663714" y="2059581"/>
            <a:ext cx="4170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PAZARI: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gıda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işleme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işletmeleri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perakende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zincirleri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ihracat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pazarları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(BDT,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Asya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ülkeleri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)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00" y="2064998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5685" y="2200041"/>
            <a:ext cx="2150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KAPASİTESİ:</a:t>
            </a:r>
            <a:endParaRPr lang="tr-TR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Günde </a:t>
            </a:r>
            <a:r>
              <a:rPr lang="ru-RU" sz="1200" dirty="0">
                <a:latin typeface="Bahnschrift" panose="020B0502040204020203" pitchFamily="34" charset="0"/>
                <a:cs typeface="Calibri" panose="020F0502020204030204" pitchFamily="34" charset="0"/>
              </a:rPr>
              <a:t>1400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ton</a:t>
            </a:r>
            <a:endParaRPr lang="ru-KZ" sz="1200" b="1" dirty="0">
              <a:solidFill>
                <a:srgbClr val="DA9E0C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04612" y="4229781"/>
            <a:ext cx="2774770" cy="2165551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351415" y="4650369"/>
            <a:ext cx="270594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Domatesler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taze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veya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işlenmiş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olarak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tüketilir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İşlenmiş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ürünleri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(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domates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salçası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domates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sosu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konserve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güneşte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kurutulmuş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domates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ketçap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makarnalar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meyve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suları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püreler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çorbalar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salatalar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gibi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)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ayrıca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çeşitli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karotenoidler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içerir</a:t>
            </a:r>
            <a:r>
              <a:rPr lang="tr-TR" sz="1100" dirty="0">
                <a:latin typeface="Bahnschrift" panose="020B0502040204020203" pitchFamily="34" charset="0"/>
                <a:cs typeface="Calibri" panose="020F0502020204030204" pitchFamily="34" charset="0"/>
              </a:rPr>
              <a:t>.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68882" y="3550735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ALANI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27674" y="3067193"/>
            <a:ext cx="8667222" cy="1853028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395511" y="3291652"/>
            <a:ext cx="8439035" cy="1439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ÜRETİM TEKNOLOJİSİ: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Domates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salçası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yetişmiş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domateslerden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katı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madde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içeriği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%25 il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%40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arasında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olan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konsantre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kütleye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kadar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silinip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kaynatılarak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hazırlanır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%12-20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katıdan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oluştu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rulan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domates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püresidir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domates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ayıklama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yıkama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hatları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kırıcılar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meyve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suyu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çıkarma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presleri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vakumlu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kaynatıcılar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paketleme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makineleri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kalite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kontrol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ekipmanları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uzmanları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laboratuvar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teknisyenleri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hattı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operatörleri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çilingir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tamircileri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48264" y="2807916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16822A1D-0C9E-4AEB-ABDE-43164502E71B}"/>
              </a:ext>
            </a:extLst>
          </p:cNvPr>
          <p:cNvSpPr/>
          <p:nvPr/>
        </p:nvSpPr>
        <p:spPr>
          <a:xfrm>
            <a:off x="6058660" y="6395332"/>
            <a:ext cx="2636398" cy="357109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463593" y="120008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19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3148264" y="5028415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6213804" y="6374103"/>
            <a:ext cx="2481254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SÜRESİ: </a:t>
            </a:r>
            <a:r>
              <a:rPr lang="kk-KZ" sz="1200" dirty="0">
                <a:latin typeface="Bahnschrift" panose="020B0502040204020203" pitchFamily="34" charset="0"/>
                <a:cs typeface="Calibri" panose="020F0502020204030204" pitchFamily="34" charset="0"/>
              </a:rPr>
              <a:t>5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94" y="5547294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4097345" y="5547294"/>
            <a:ext cx="1961315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YATIRIMLAR</a:t>
            </a:r>
            <a:r>
              <a:rPr lang="ru-RU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  <a:r>
              <a:rPr lang="ru-RU" sz="14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Bahnschrift" panose="020B0502040204020203" pitchFamily="34" charset="0"/>
                <a:cs typeface="Calibri" panose="020F0502020204030204" pitchFamily="34" charset="0"/>
              </a:rPr>
              <a:t>2,2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milyon ABD doları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50" y="5547293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6641612" y="5541897"/>
            <a:ext cx="2434389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GELİR:</a:t>
            </a:r>
            <a:endParaRPr lang="tr-TR" sz="14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Yıllık </a:t>
            </a:r>
            <a:r>
              <a:rPr lang="ru-RU" sz="1200" dirty="0">
                <a:latin typeface="Bahnschrift" panose="020B0502040204020203" pitchFamily="34" charset="0"/>
                <a:cs typeface="Calibri" panose="020F0502020204030204" pitchFamily="34" charset="0"/>
              </a:rPr>
              <a:t>3,3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milyon ABD doları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705" y="5541897"/>
            <a:ext cx="702857" cy="7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9574308" y="5511482"/>
            <a:ext cx="2418347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GELİR:</a:t>
            </a:r>
            <a:endParaRPr lang="tr-TR" sz="14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Yıllık </a:t>
            </a:r>
            <a:r>
              <a:rPr lang="ru-RU" sz="1200" dirty="0">
                <a:latin typeface="Bahnschrift" panose="020B0502040204020203" pitchFamily="34" charset="0"/>
                <a:cs typeface="Calibri" panose="020F0502020204030204" pitchFamily="34" charset="0"/>
              </a:rPr>
              <a:t>444,4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bin ABD doları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9458" name="Picture 2" descr="Правила и способы переработки помидоров на зиму">
            <a:extLst>
              <a:ext uri="{FF2B5EF4-FFF2-40B4-BE49-F238E27FC236}">
                <a16:creationId xmlns:a16="http://schemas.microsoft.com/office/drawing/2014/main" id="{FE343E55-0933-4CC3-B725-0FAB23878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28"/>
          <a:stretch/>
        </p:blipFill>
        <p:spPr bwMode="auto">
          <a:xfrm>
            <a:off x="436458" y="215401"/>
            <a:ext cx="2644486" cy="24289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646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Параллелограмм 15">
            <a:extLst>
              <a:ext uri="{FF2B5EF4-FFF2-40B4-BE49-F238E27FC236}">
                <a16:creationId xmlns:a16="http://schemas.microsoft.com/office/drawing/2014/main" id="{051C666A-C982-4C9B-BDAF-48032BC47C84}"/>
              </a:ext>
            </a:extLst>
          </p:cNvPr>
          <p:cNvSpPr/>
          <p:nvPr/>
        </p:nvSpPr>
        <p:spPr>
          <a:xfrm>
            <a:off x="3414129" y="3752163"/>
            <a:ext cx="5965729" cy="338555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456466-4844-47E0-990D-A12B363E0798}"/>
              </a:ext>
            </a:extLst>
          </p:cNvPr>
          <p:cNvSpPr txBox="1"/>
          <p:nvPr/>
        </p:nvSpPr>
        <p:spPr>
          <a:xfrm>
            <a:off x="3570157" y="2767279"/>
            <a:ext cx="5965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9D9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TARIMSAL SANAYİ </a:t>
            </a:r>
            <a:r>
              <a:rPr lang="en-US" sz="4000" b="1" dirty="0">
                <a:latin typeface="Bahnschrift" panose="020B0502040204020203" pitchFamily="34" charset="0"/>
                <a:cs typeface="Arial" panose="020B0604020202020204" pitchFamily="34" charset="0"/>
              </a:rPr>
              <a:t>KOMPLEKSİ</a:t>
            </a:r>
            <a:endParaRPr lang="ru-KZ" sz="4000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358F61-708A-4C79-AE9D-E5877FCA4955}"/>
              </a:ext>
            </a:extLst>
          </p:cNvPr>
          <p:cNvSpPr txBox="1"/>
          <p:nvPr/>
        </p:nvSpPr>
        <p:spPr>
          <a:xfrm>
            <a:off x="350746" y="1074507"/>
            <a:ext cx="105173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1</a:t>
            </a:r>
            <a:endParaRPr lang="ru-KZ" sz="30000" dirty="0">
              <a:ln>
                <a:solidFill>
                  <a:srgbClr val="46A6AF"/>
                </a:solidFill>
              </a:ln>
              <a:noFill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F5C8EF2-B3A2-4BD9-B948-D06F643B385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529" y="538838"/>
            <a:ext cx="6190416" cy="5780315"/>
          </a:xfrm>
          <a:prstGeom prst="ellipse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9A6E2DBB-197C-45E8-94E4-80EB47116396}"/>
              </a:ext>
            </a:extLst>
          </p:cNvPr>
          <p:cNvSpPr/>
          <p:nvPr/>
        </p:nvSpPr>
        <p:spPr>
          <a:xfrm>
            <a:off x="11391505" y="1224636"/>
            <a:ext cx="4482753" cy="4408718"/>
          </a:xfrm>
          <a:prstGeom prst="ellipse">
            <a:avLst/>
          </a:prstGeom>
          <a:noFill/>
          <a:ln>
            <a:solidFill>
              <a:srgbClr val="FF9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0EA952C-AF92-4288-9F81-69C0FE2B8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1" y="2315171"/>
            <a:ext cx="2385698" cy="2227651"/>
          </a:xfrm>
          <a:prstGeom prst="ellipse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3737ECAD-B611-4B95-B34B-F1B68600B6AE}"/>
              </a:ext>
            </a:extLst>
          </p:cNvPr>
          <p:cNvSpPr/>
          <p:nvPr/>
        </p:nvSpPr>
        <p:spPr>
          <a:xfrm>
            <a:off x="10596665" y="538838"/>
            <a:ext cx="5874924" cy="578031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18901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Параллелограмм 15">
            <a:extLst>
              <a:ext uri="{FF2B5EF4-FFF2-40B4-BE49-F238E27FC236}">
                <a16:creationId xmlns:a16="http://schemas.microsoft.com/office/drawing/2014/main" id="{051C666A-C982-4C9B-BDAF-48032BC47C84}"/>
              </a:ext>
            </a:extLst>
          </p:cNvPr>
          <p:cNvSpPr/>
          <p:nvPr/>
        </p:nvSpPr>
        <p:spPr>
          <a:xfrm>
            <a:off x="3414129" y="3752163"/>
            <a:ext cx="5965729" cy="338555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456466-4844-47E0-990D-A12B363E0798}"/>
              </a:ext>
            </a:extLst>
          </p:cNvPr>
          <p:cNvSpPr txBox="1"/>
          <p:nvPr/>
        </p:nvSpPr>
        <p:spPr>
          <a:xfrm>
            <a:off x="3558845" y="2233875"/>
            <a:ext cx="63097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9D9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MADENCİLİK VE METALURJİ </a:t>
            </a:r>
            <a:endParaRPr lang="tr-TR" sz="4000" b="1" dirty="0">
              <a:solidFill>
                <a:srgbClr val="009D9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latin typeface="Bahnschrift" panose="020B0502040204020203" pitchFamily="34" charset="0"/>
                <a:cs typeface="Arial" panose="020B0604020202020204" pitchFamily="34" charset="0"/>
              </a:rPr>
              <a:t>KOMPLEKSİ</a:t>
            </a:r>
            <a:endParaRPr lang="ru-KZ" sz="4000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358F61-708A-4C79-AE9D-E5877FCA4955}"/>
              </a:ext>
            </a:extLst>
          </p:cNvPr>
          <p:cNvSpPr txBox="1"/>
          <p:nvPr/>
        </p:nvSpPr>
        <p:spPr>
          <a:xfrm>
            <a:off x="0" y="1074503"/>
            <a:ext cx="105173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2</a:t>
            </a:r>
            <a:endParaRPr lang="ru-KZ" sz="30000" dirty="0">
              <a:ln>
                <a:solidFill>
                  <a:srgbClr val="46A6AF"/>
                </a:solidFill>
              </a:ln>
              <a:noFill/>
            </a:endParaRPr>
          </a:p>
        </p:txBody>
      </p:sp>
      <p:pic>
        <p:nvPicPr>
          <p:cNvPr id="20484" name="Picture 4" descr="Горно-металлургический комплекс Украины требует более $10 млрд  экологических инвестиций » Металлургпром">
            <a:extLst>
              <a:ext uri="{FF2B5EF4-FFF2-40B4-BE49-F238E27FC236}">
                <a16:creationId xmlns:a16="http://schemas.microsoft.com/office/drawing/2014/main" id="{E39D5A9C-74EB-45F1-A489-8E87D1D63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7" t="7709" r="13244" b="4791"/>
          <a:stretch/>
        </p:blipFill>
        <p:spPr bwMode="auto">
          <a:xfrm>
            <a:off x="982511" y="2315167"/>
            <a:ext cx="2408541" cy="22276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Горно-металлургический комплекс Украины требует более $10 млрд  экологических инвестиций » Металлургпром">
            <a:extLst>
              <a:ext uri="{FF2B5EF4-FFF2-40B4-BE49-F238E27FC236}">
                <a16:creationId xmlns:a16="http://schemas.microsoft.com/office/drawing/2014/main" id="{0C0C286D-2836-4849-BBF8-C31B384E0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7" t="7709" r="13244" b="4791"/>
          <a:stretch/>
        </p:blipFill>
        <p:spPr bwMode="auto">
          <a:xfrm>
            <a:off x="9797039" y="538838"/>
            <a:ext cx="6277883" cy="58063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3737ECAD-B611-4B95-B34B-F1B68600B6AE}"/>
              </a:ext>
            </a:extLst>
          </p:cNvPr>
          <p:cNvSpPr/>
          <p:nvPr/>
        </p:nvSpPr>
        <p:spPr>
          <a:xfrm>
            <a:off x="10596665" y="538838"/>
            <a:ext cx="5874924" cy="578031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9A6E2DBB-197C-45E8-94E4-80EB47116396}"/>
              </a:ext>
            </a:extLst>
          </p:cNvPr>
          <p:cNvSpPr/>
          <p:nvPr/>
        </p:nvSpPr>
        <p:spPr>
          <a:xfrm>
            <a:off x="11391505" y="1224636"/>
            <a:ext cx="4482753" cy="4408718"/>
          </a:xfrm>
          <a:prstGeom prst="ellipse">
            <a:avLst/>
          </a:prstGeom>
          <a:noFill/>
          <a:ln>
            <a:solidFill>
              <a:srgbClr val="FF9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99474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30586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3087334" y="206202"/>
            <a:ext cx="82590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DEĞERLİ </a:t>
            </a:r>
            <a:r>
              <a:rPr lang="en-US" sz="28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METALLERİN ÜRETİMİ</a:t>
            </a:r>
            <a:endParaRPr lang="ru-RU" sz="2800" b="1" dirty="0"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018875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8296635" y="1083162"/>
            <a:ext cx="42204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ÜRETİM ÜRÜNLERİ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tr-TR" sz="1000" spc="-5" dirty="0">
                <a:latin typeface="Bahnschrift" panose="020B0502040204020203" pitchFamily="34" charset="0"/>
                <a:cs typeface="Calibri"/>
              </a:rPr>
              <a:t>altın</a:t>
            </a:r>
            <a:r>
              <a:rPr lang="ru-RU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tr-TR" sz="1000" spc="-5" dirty="0">
                <a:latin typeface="Bahnschrift" panose="020B0502040204020203" pitchFamily="34" charset="0"/>
                <a:cs typeface="Calibri"/>
              </a:rPr>
              <a:t>platin</a:t>
            </a:r>
            <a:r>
              <a:rPr lang="ru-RU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tr-TR" sz="1000" spc="-5" dirty="0">
                <a:latin typeface="Bahnschrift" panose="020B0502040204020203" pitchFamily="34" charset="0"/>
                <a:cs typeface="Calibri"/>
              </a:rPr>
              <a:t>gümüş</a:t>
            </a:r>
            <a:r>
              <a:rPr lang="ru-RU" sz="1000" spc="-5" dirty="0">
                <a:latin typeface="Bahnschrift" panose="020B0502040204020203" pitchFamily="34" charset="0"/>
                <a:cs typeface="Calibri"/>
              </a:rPr>
              <a:t> 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46A6AF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DA9E0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368" y="985650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4228" y="1100515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 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ru-RU" sz="1200" spc="-5" dirty="0">
                <a:latin typeface="Bahnschrift" panose="020B0502040204020203" pitchFamily="34" charset="0"/>
                <a:cs typeface="Calibri"/>
              </a:rPr>
              <a:t>$5 </a:t>
            </a:r>
            <a:r>
              <a:rPr lang="tr-TR" sz="1200" spc="-5" dirty="0">
                <a:latin typeface="Bahnschrift" panose="020B0502040204020203" pitchFamily="34" charset="0"/>
                <a:cs typeface="Calibri"/>
              </a:rPr>
              <a:t>milyon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883303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8351644" y="2035673"/>
            <a:ext cx="41708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kuyumculuk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üretimi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036" y="1955572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4821" y="2090615"/>
            <a:ext cx="2150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KAPASİTESİ: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Ayına </a:t>
            </a:r>
            <a:r>
              <a:rPr lang="ru-RU" sz="1200" dirty="0">
                <a:latin typeface="Bahnschrift" panose="020B0502040204020203" pitchFamily="34" charset="0"/>
                <a:cs typeface="Calibri" panose="020F0502020204030204" pitchFamily="34" charset="0"/>
              </a:rPr>
              <a:t>35 200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kg</a:t>
            </a:r>
            <a:endParaRPr lang="ru-KZ" sz="1200" b="1" dirty="0">
              <a:solidFill>
                <a:srgbClr val="DA9E0C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16054" y="3651793"/>
            <a:ext cx="2774770" cy="2772189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350465" y="3952496"/>
            <a:ext cx="270594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Otomotiv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elektroniğinde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akülerin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kontakların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diyotların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voltaj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regülatörlerinin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sensörlerin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anahtarların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diğer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parçaların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imalatında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gümüş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altın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kullanılmaktadır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Yerleşik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bilgisayarların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mikro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devrelerinde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az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sayıda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değerli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metal de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bulunabilir.Platin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mücevher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otomotiv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katalizörlerinin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imalatında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kimyasal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üretiminde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elektrik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radyo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mühendisliğinde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kısmen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rodyum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paladyum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iridyum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içeren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alaşımlar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şeklinde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kullanılır</a:t>
            </a:r>
            <a:r>
              <a:rPr lang="tr-TR" sz="1100" dirty="0">
                <a:latin typeface="Bahnschrift" panose="020B0502040204020203" pitchFamily="34" charset="0"/>
                <a:cs typeface="Calibri" panose="020F0502020204030204" pitchFamily="34" charset="0"/>
              </a:rPr>
              <a:t>.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116981" y="3253614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ALANI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35943" y="3179035"/>
            <a:ext cx="4247340" cy="3244947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379882" y="3511886"/>
            <a:ext cx="4158840" cy="2547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ÜRETİM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-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öğütme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ısıl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eritme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–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santrifüjleme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elektrolitik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kimyasal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yöntemler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hidrometalurjik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yöntem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Gerekli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yerli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yabancı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üreticilerden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satın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alınacak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HAMMADDELER: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Alaşımdaki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değerli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metaller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altın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içeren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gümüş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içeren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platin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içeren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paladyum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içeren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Kuyumcular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da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dahil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olmak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üzere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tesiste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çalışmak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üzere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kalifiye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personel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çekilecektir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88174" y="2894581"/>
            <a:ext cx="339307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</a:t>
            </a:r>
            <a:r>
              <a:rPr lang="ru-RU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463593" y="120008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Bahnschrift" panose="020B0502040204020203" pitchFamily="34" charset="0"/>
                <a:cs typeface="Arial" panose="020B0604020202020204" pitchFamily="34" charset="0"/>
              </a:rPr>
              <a:t>21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7606833" y="2600021"/>
            <a:ext cx="297366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</a:t>
            </a:r>
            <a:r>
              <a:rPr lang="ru-RU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2530" name="Picture 2" descr="Красноярский завод цветных металлов: zavodfoto — LiveJournal">
            <a:extLst>
              <a:ext uri="{FF2B5EF4-FFF2-40B4-BE49-F238E27FC236}">
                <a16:creationId xmlns:a16="http://schemas.microsoft.com/office/drawing/2014/main" id="{7DD2E4CB-36D0-405B-9CAD-8EBB1FD6E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7" t="10636" r="18977" b="13912"/>
          <a:stretch/>
        </p:blipFill>
        <p:spPr bwMode="auto">
          <a:xfrm>
            <a:off x="665204" y="328390"/>
            <a:ext cx="2686920" cy="26336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10377732" y="3926969"/>
            <a:ext cx="164843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kk-KZ" sz="1000" dirty="0">
                <a:latin typeface="Bahnschrift" panose="020B0502040204020203" pitchFamily="34" charset="0"/>
                <a:cs typeface="Calibri" panose="020F0502020204030204" pitchFamily="34" charset="0"/>
              </a:rPr>
              <a:t>4 </a:t>
            </a:r>
            <a:r>
              <a:rPr lang="tr-TR" sz="1000" dirty="0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477" y="3106199"/>
            <a:ext cx="522707" cy="52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8388418" y="3114933"/>
            <a:ext cx="1257519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YATIRIMLAR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  <a:r>
              <a:rPr lang="ru-RU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1000" dirty="0">
                <a:latin typeface="Bahnschrift" panose="020B0502040204020203" pitchFamily="34" charset="0"/>
                <a:cs typeface="Calibri" panose="020F0502020204030204" pitchFamily="34" charset="0"/>
              </a:rPr>
              <a:t>5 млн. долл. США</a:t>
            </a: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242" y="3152744"/>
            <a:ext cx="530818" cy="5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10437060" y="3134022"/>
            <a:ext cx="165971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tr-TR" sz="1000" dirty="0">
                <a:latin typeface="Bahnschrift" panose="020B0502040204020203" pitchFamily="34" charset="0"/>
                <a:cs typeface="Calibri" panose="020F0502020204030204" pitchFamily="34" charset="0"/>
              </a:rPr>
              <a:t>Yıllık </a:t>
            </a:r>
            <a:r>
              <a:rPr lang="ru-RU" sz="1000" dirty="0">
                <a:latin typeface="Bahnschrift" panose="020B0502040204020203" pitchFamily="34" charset="0"/>
                <a:cs typeface="Calibri" panose="020F0502020204030204" pitchFamily="34" charset="0"/>
              </a:rPr>
              <a:t>10 </a:t>
            </a:r>
            <a:r>
              <a:rPr lang="tr-TR" sz="1000" dirty="0">
                <a:latin typeface="Bahnschrift" panose="020B0502040204020203" pitchFamily="34" charset="0"/>
                <a:cs typeface="Calibri" panose="020F0502020204030204" pitchFamily="34" charset="0"/>
              </a:rPr>
              <a:t>milyon ABD doları</a:t>
            </a:r>
            <a:endParaRPr lang="ru-RU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533" y="3882218"/>
            <a:ext cx="587191" cy="58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8350123" y="3905785"/>
            <a:ext cx="164843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Yıllık </a:t>
            </a: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4 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2532" name="Picture 4" descr="Крайний срок – Бесплатные иконки: бизнес">
            <a:extLst>
              <a:ext uri="{FF2B5EF4-FFF2-40B4-BE49-F238E27FC236}">
                <a16:creationId xmlns:a16="http://schemas.microsoft.com/office/drawing/2014/main" id="{6BEC846F-82CC-418C-ACA8-EB19E9380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816" y="3974011"/>
            <a:ext cx="4286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C1814E0-E49D-4BA9-A6D5-85B84B55CA14}"/>
              </a:ext>
            </a:extLst>
          </p:cNvPr>
          <p:cNvSpPr/>
          <p:nvPr/>
        </p:nvSpPr>
        <p:spPr>
          <a:xfrm>
            <a:off x="7762691" y="5098049"/>
            <a:ext cx="4263475" cy="1598678"/>
          </a:xfrm>
          <a:prstGeom prst="roundRect">
            <a:avLst>
              <a:gd name="adj" fmla="val 7847"/>
            </a:avLst>
          </a:prstGeom>
          <a:solidFill>
            <a:srgbClr val="46A6AF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178FED-FCB7-490C-A9F2-DF2A4E0DFF83}"/>
              </a:ext>
            </a:extLst>
          </p:cNvPr>
          <p:cNvSpPr txBox="1"/>
          <p:nvPr/>
        </p:nvSpPr>
        <p:spPr>
          <a:xfrm>
            <a:off x="7634347" y="4737347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TEKLİFLER:</a:t>
            </a:r>
            <a:endParaRPr lang="ru-RU" sz="16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A8DF19-2A65-4651-A26F-055C3617E71B}"/>
              </a:ext>
            </a:extLst>
          </p:cNvPr>
          <p:cNvSpPr txBox="1"/>
          <p:nvPr/>
        </p:nvSpPr>
        <p:spPr>
          <a:xfrm>
            <a:off x="7828402" y="5204890"/>
            <a:ext cx="40616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MEVDUAT: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«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USHALYK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»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«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MYNARAL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»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Mo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yı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nkum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bölgesi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«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ALMALİ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»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Zhambyl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bölgesi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«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TALAS MEYDANI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»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Talass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bölgesi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(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altın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)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HAMMADDE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STOKLARI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: 1.335,2 kg,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Almalı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- 536 kg, m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i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naral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- 861,18 kg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114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3087334" y="206202"/>
            <a:ext cx="82590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MÜCEVHERAT</a:t>
            </a:r>
            <a:endParaRPr lang="ru-RU" sz="2800" b="1" dirty="0"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018875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8296635" y="1083162"/>
            <a:ext cx="42204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ÜRETİMİ:</a:t>
            </a:r>
            <a:endParaRPr lang="tr-TR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Mücevherat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46A6AF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DA9E0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368" y="985650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4228" y="1100515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MALİYETİ:</a:t>
            </a:r>
            <a:endParaRPr lang="tr-TR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ru-RU" sz="1200" spc="-5" dirty="0">
                <a:latin typeface="Bahnschrift" panose="020B0502040204020203" pitchFamily="34" charset="0"/>
                <a:cs typeface="Calibri"/>
              </a:rPr>
              <a:t>$3 </a:t>
            </a:r>
            <a:r>
              <a:rPr lang="tr-TR" sz="1200" spc="-5" dirty="0">
                <a:latin typeface="Bahnschrift" panose="020B0502040204020203" pitchFamily="34" charset="0"/>
                <a:cs typeface="Calibri"/>
              </a:rPr>
              <a:t>milyon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883303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8325632" y="1961019"/>
            <a:ext cx="4170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PAZARI:</a:t>
            </a:r>
            <a:endParaRPr lang="tr-TR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Kazakistan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Rusya'da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mücevher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pazarı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,</a:t>
            </a:r>
            <a:r>
              <a:rPr lang="tr-TR" sz="1200" spc="-5" dirty="0">
                <a:latin typeface="Bahnschrift" panose="020B0502040204020203" pitchFamily="34" charset="0"/>
                <a:cs typeface="Calibri"/>
              </a:rPr>
              <a:t> </a:t>
            </a:r>
          </a:p>
          <a:p>
            <a:pPr algn="just"/>
            <a:r>
              <a:rPr lang="en-US" sz="1200" spc="-5" dirty="0">
                <a:latin typeface="Bahnschrift" panose="020B0502040204020203" pitchFamily="34" charset="0"/>
                <a:cs typeface="Calibri"/>
              </a:rPr>
              <a:t>BDT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ülkelerinin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yanı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sıra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yurtdışındaki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ülkeler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036" y="1955572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4820" y="2090615"/>
            <a:ext cx="2763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KAPASİTESİ:</a:t>
            </a:r>
            <a:endParaRPr lang="tr-TR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tr-TR" sz="1200" spc="-5" dirty="0">
                <a:latin typeface="Bahnschrift" panose="020B0502040204020203" pitchFamily="34" charset="0"/>
                <a:cs typeface="Calibri"/>
              </a:rPr>
              <a:t>Ayına 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52.800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mücevher</a:t>
            </a:r>
            <a:endParaRPr lang="ru-KZ" sz="1200" dirty="0">
              <a:latin typeface="Bahnschrift" panose="020B0502040204020203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16054" y="3651793"/>
            <a:ext cx="2774770" cy="2772189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350465" y="3952496"/>
            <a:ext cx="270594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Otomotiv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elektroniğinde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akülerin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kontakların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diyotların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voltaj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regülatörlerinin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sensörlerin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anahtarların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diğer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parçaların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imalatında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gümüş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altın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kullanılmaktadır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Yerleşik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bilgisayarların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mikro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devrelerinde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az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sayıda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değerli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metal de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bulunabilir.Platin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mücevher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otomotiv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katalizörlerinin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imalatında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kimyasal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üretiminde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elektrik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radyo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mühendisliğinde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kısmen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rodyum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paladyum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iridyum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içeren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alaşımlar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şeklinde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kullanılır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116981" y="3253614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ALANI:</a:t>
            </a:r>
            <a:endParaRPr lang="ru-RU" sz="16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35943" y="3179035"/>
            <a:ext cx="4247340" cy="3244947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351129" y="3494395"/>
            <a:ext cx="4143718" cy="2547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ÜRETİM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takı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yapma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yöntemleri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aşağıdaki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gibidir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döküm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damgalama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haddeleme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çekme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(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zincirler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bu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tür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iplik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elde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etme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)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Gerekli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yerli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yabancı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üreticilerden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satın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alınacak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HAMMADDELER: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değerli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metaller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-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altın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gümüş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platin,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paladyum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Kuyumcular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da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dahil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olmak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üzere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tesiste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çalışmak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üzere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kalifiye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personel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çekilecektir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88174" y="2894581"/>
            <a:ext cx="339307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463593" y="120008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Bahnschrift" panose="020B0502040204020203" pitchFamily="34" charset="0"/>
                <a:cs typeface="Arial" panose="020B0604020202020204" pitchFamily="34" charset="0"/>
              </a:rPr>
              <a:t>22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7606833" y="2600021"/>
            <a:ext cx="297366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</a:t>
            </a:r>
            <a:r>
              <a:rPr lang="ru-RU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10377732" y="3926969"/>
            <a:ext cx="164843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kk-KZ" sz="1000" dirty="0">
                <a:latin typeface="Bahnschrift" panose="020B0502040204020203" pitchFamily="34" charset="0"/>
                <a:cs typeface="Calibri" panose="020F0502020204030204" pitchFamily="34" charset="0"/>
              </a:rPr>
              <a:t>3 </a:t>
            </a:r>
            <a:r>
              <a:rPr lang="tr-TR" sz="1000" dirty="0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477" y="3106199"/>
            <a:ext cx="522707" cy="52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8388418" y="3114933"/>
            <a:ext cx="1359173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YATIRIMLAR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  <a:r>
              <a:rPr lang="ru-RU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1000" dirty="0">
                <a:latin typeface="Bahnschrift" panose="020B0502040204020203" pitchFamily="34" charset="0"/>
                <a:cs typeface="Calibri" panose="020F0502020204030204" pitchFamily="34" charset="0"/>
              </a:rPr>
              <a:t>3 </a:t>
            </a:r>
            <a:r>
              <a:rPr lang="tr-TR" sz="1000" dirty="0">
                <a:latin typeface="Bahnschrift" panose="020B0502040204020203" pitchFamily="34" charset="0"/>
                <a:cs typeface="Calibri" panose="020F0502020204030204" pitchFamily="34" charset="0"/>
              </a:rPr>
              <a:t>milyon ABD doları</a:t>
            </a:r>
            <a:endParaRPr lang="ru-RU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242" y="3152744"/>
            <a:ext cx="530818" cy="5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10437060" y="3134022"/>
            <a:ext cx="165971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tr-TR" sz="1000" dirty="0">
                <a:latin typeface="Bahnschrift" panose="020B0502040204020203" pitchFamily="34" charset="0"/>
                <a:cs typeface="Calibri" panose="020F0502020204030204" pitchFamily="34" charset="0"/>
              </a:rPr>
              <a:t>Yıllık 6 milyon ABD doları</a:t>
            </a:r>
            <a:endParaRPr lang="ru-RU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533" y="3882218"/>
            <a:ext cx="587191" cy="58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8350123" y="3905785"/>
            <a:ext cx="164843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Yıllık </a:t>
            </a: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2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 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2532" name="Picture 4" descr="Крайний срок – Бесплатные иконки: бизнес">
            <a:extLst>
              <a:ext uri="{FF2B5EF4-FFF2-40B4-BE49-F238E27FC236}">
                <a16:creationId xmlns:a16="http://schemas.microsoft.com/office/drawing/2014/main" id="{6BEC846F-82CC-418C-ACA8-EB19E9380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816" y="3974011"/>
            <a:ext cx="4286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C1814E0-E49D-4BA9-A6D5-85B84B55CA14}"/>
              </a:ext>
            </a:extLst>
          </p:cNvPr>
          <p:cNvSpPr/>
          <p:nvPr/>
        </p:nvSpPr>
        <p:spPr>
          <a:xfrm>
            <a:off x="7762691" y="5098049"/>
            <a:ext cx="4263475" cy="1598678"/>
          </a:xfrm>
          <a:prstGeom prst="roundRect">
            <a:avLst>
              <a:gd name="adj" fmla="val 7847"/>
            </a:avLst>
          </a:prstGeom>
          <a:solidFill>
            <a:srgbClr val="46A6AF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178FED-FCB7-490C-A9F2-DF2A4E0DFF83}"/>
              </a:ext>
            </a:extLst>
          </p:cNvPr>
          <p:cNvSpPr txBox="1"/>
          <p:nvPr/>
        </p:nvSpPr>
        <p:spPr>
          <a:xfrm>
            <a:off x="7634347" y="4737347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TEKLİFLER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A8DF19-2A65-4651-A26F-055C3617E71B}"/>
              </a:ext>
            </a:extLst>
          </p:cNvPr>
          <p:cNvSpPr txBox="1"/>
          <p:nvPr/>
        </p:nvSpPr>
        <p:spPr>
          <a:xfrm>
            <a:off x="7828402" y="5204890"/>
            <a:ext cx="4061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MEVDUAT: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«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USHALYK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»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«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MYNARAL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»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Mo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yı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nkum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bölgesi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«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ALMALİ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»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Zhambyl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bölgesi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«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TALAS MEYDANI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»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Talass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bölgesi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(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altın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)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endParaRPr lang="ru-RU" sz="1200" i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HAMMADDE STOKLARI: 1.335,2 kg,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Almalı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- 536 kg, M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i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naral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- 861,18 kg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2795A463-D601-4572-8EFA-CD7A9B820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3" t="10448" r="14698"/>
          <a:stretch/>
        </p:blipFill>
        <p:spPr bwMode="auto">
          <a:xfrm>
            <a:off x="920804" y="479389"/>
            <a:ext cx="2279474" cy="20272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849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3087334" y="206202"/>
            <a:ext cx="82590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SİLİKON </a:t>
            </a:r>
            <a:r>
              <a:rPr lang="en-US" sz="28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DİOKSİT ÜRETİMİ</a:t>
            </a:r>
            <a:endParaRPr lang="ru-RU" sz="2800" b="1" dirty="0"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018875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8296635" y="1083162"/>
            <a:ext cx="42204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ÜRETİMİ:</a:t>
            </a:r>
            <a:endParaRPr lang="tr-TR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silikon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dioksit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46A6AF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DA9E0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368" y="985650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4228" y="1100515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MALİYETİ:</a:t>
            </a:r>
          </a:p>
          <a:p>
            <a:r>
              <a:rPr lang="ru-RU" sz="1200" spc="-5" dirty="0">
                <a:latin typeface="Bahnschrift" panose="020B0502040204020203" pitchFamily="34" charset="0"/>
                <a:cs typeface="Calibri"/>
              </a:rPr>
              <a:t>$65 </a:t>
            </a:r>
            <a:r>
              <a:rPr lang="tr-TR" sz="1200" spc="-5" dirty="0">
                <a:latin typeface="Bahnschrift" panose="020B0502040204020203" pitchFamily="34" charset="0"/>
                <a:cs typeface="Calibri"/>
              </a:rPr>
              <a:t>milyon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883303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8325632" y="1961019"/>
            <a:ext cx="4170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PAZARI:</a:t>
            </a:r>
            <a:endParaRPr lang="tr-TR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kimyasal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tıbbi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endüstriyel</a:t>
            </a:r>
            <a:r>
              <a:rPr lang="tr-TR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Kazakistan'ın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işletmeleri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036" y="1955572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4820" y="2090615"/>
            <a:ext cx="2763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KAPASİTESİ:</a:t>
            </a:r>
            <a:r>
              <a:rPr lang="tr-TR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 </a:t>
            </a:r>
          </a:p>
          <a:p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Yıl</a:t>
            </a:r>
            <a:r>
              <a:rPr lang="tr-TR" sz="1200" spc="-5" dirty="0">
                <a:latin typeface="Bahnschrift" panose="020B0502040204020203" pitchFamily="34" charset="0"/>
                <a:cs typeface="Calibri"/>
              </a:rPr>
              <a:t>lık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50.000 ton</a:t>
            </a:r>
            <a:endParaRPr lang="ru-KZ" sz="1200" dirty="0">
              <a:latin typeface="Bahnschrift" panose="020B0502040204020203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16054" y="4101152"/>
            <a:ext cx="2774770" cy="1746444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351312" y="4398792"/>
            <a:ext cx="270594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Silikon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dioksit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elektronik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mikroelektronik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üretiminde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yaygın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olarak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kullanılan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silikon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çipler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gofretler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gibi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yarı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iletken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malzemelerin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üretiminde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kullanılır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109829" y="3599771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ALANI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35943" y="3179035"/>
            <a:ext cx="4247340" cy="3244947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370510" y="3607505"/>
            <a:ext cx="4143718" cy="2270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ÜRETİM TEKNOLOJİSİ: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Önce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manganez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cevheri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ezilir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gerekli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fraksiyona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öğütülür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kırıcılar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öğütücüler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sınıflandırıcılar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kurutma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tesisleri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filtreler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HAMMADDE: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Florit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cevheri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Nitelikli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personel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madenciler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mühendisler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uzmanları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laboratuvar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teknisyenleri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işletmede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çalışmak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üzere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alınacaktır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88174" y="2894581"/>
            <a:ext cx="339307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463593" y="120008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Bahnschrift" panose="020B0502040204020203" pitchFamily="34" charset="0"/>
                <a:cs typeface="Arial" panose="020B0604020202020204" pitchFamily="34" charset="0"/>
              </a:rPr>
              <a:t>23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7606833" y="2600021"/>
            <a:ext cx="297366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</a:t>
            </a:r>
            <a:r>
              <a:rPr lang="ru-RU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10377732" y="3926969"/>
            <a:ext cx="164843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kk-KZ" sz="1000" dirty="0">
                <a:latin typeface="Bahnschrift" panose="020B0502040204020203" pitchFamily="34" charset="0"/>
                <a:cs typeface="Calibri" panose="020F0502020204030204" pitchFamily="34" charset="0"/>
              </a:rPr>
              <a:t>6 </a:t>
            </a:r>
            <a:r>
              <a:rPr lang="tr-TR" sz="1000" dirty="0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477" y="3106199"/>
            <a:ext cx="522707" cy="52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8388418" y="3114933"/>
            <a:ext cx="1257519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YATIRIMLAR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  <a:r>
              <a:rPr lang="ru-RU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65 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242" y="3152744"/>
            <a:ext cx="530818" cy="5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10437060" y="3134022"/>
            <a:ext cx="165971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Yıllık </a:t>
            </a: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25  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533" y="3882218"/>
            <a:ext cx="587191" cy="58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8350123" y="3905785"/>
            <a:ext cx="164843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Yıllık </a:t>
            </a: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11,3 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2532" name="Picture 4" descr="Крайний срок – Бесплатные иконки: бизнес">
            <a:extLst>
              <a:ext uri="{FF2B5EF4-FFF2-40B4-BE49-F238E27FC236}">
                <a16:creationId xmlns:a16="http://schemas.microsoft.com/office/drawing/2014/main" id="{6BEC846F-82CC-418C-ACA8-EB19E9380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816" y="3974011"/>
            <a:ext cx="4286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C1814E0-E49D-4BA9-A6D5-85B84B55CA14}"/>
              </a:ext>
            </a:extLst>
          </p:cNvPr>
          <p:cNvSpPr/>
          <p:nvPr/>
        </p:nvSpPr>
        <p:spPr>
          <a:xfrm>
            <a:off x="7762691" y="5098049"/>
            <a:ext cx="4263475" cy="1598678"/>
          </a:xfrm>
          <a:prstGeom prst="roundRect">
            <a:avLst>
              <a:gd name="adj" fmla="val 7847"/>
            </a:avLst>
          </a:prstGeom>
          <a:solidFill>
            <a:srgbClr val="46A6AF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178FED-FCB7-490C-A9F2-DF2A4E0DFF83}"/>
              </a:ext>
            </a:extLst>
          </p:cNvPr>
          <p:cNvSpPr txBox="1"/>
          <p:nvPr/>
        </p:nvSpPr>
        <p:spPr>
          <a:xfrm>
            <a:off x="7634347" y="4737347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TEKLİFLER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A8DF19-2A65-4651-A26F-055C3617E71B}"/>
              </a:ext>
            </a:extLst>
          </p:cNvPr>
          <p:cNvSpPr txBox="1"/>
          <p:nvPr/>
        </p:nvSpPr>
        <p:spPr>
          <a:xfrm>
            <a:off x="7814281" y="5481889"/>
            <a:ext cx="40616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MEVDUAT: »BELOPYATNYSHKOE" Moy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ı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nkum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bölgesi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(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florit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)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HAMMADDE STOKLARI: 205 bin ton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Диоксид кремния купить">
            <a:extLst>
              <a:ext uri="{FF2B5EF4-FFF2-40B4-BE49-F238E27FC236}">
                <a16:creationId xmlns:a16="http://schemas.microsoft.com/office/drawing/2014/main" id="{ECE4137A-38BA-417C-B15D-970AE06BE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55" y="206202"/>
            <a:ext cx="2745017" cy="27450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057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30586" y="30562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3108551" y="214887"/>
            <a:ext cx="82590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İNŞAAT </a:t>
            </a:r>
            <a:r>
              <a:rPr lang="en-US" sz="28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KUMLARININ ÇIKARILMASI</a:t>
            </a:r>
            <a:endParaRPr lang="ru-RU" sz="2800" b="1" dirty="0"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018875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8312322" y="1134505"/>
            <a:ext cx="35934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tr-TR" sz="1000" spc="-5" dirty="0">
                <a:latin typeface="Bahnschrift" panose="020B0502040204020203" pitchFamily="34" charset="0"/>
                <a:cs typeface="Calibri"/>
              </a:rPr>
              <a:t>kum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46A6AF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DA9E0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368" y="985650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4228" y="1100515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MALİYETİ:</a:t>
            </a:r>
          </a:p>
          <a:p>
            <a:r>
              <a:rPr lang="ru-RU" sz="1200" spc="-5" dirty="0">
                <a:latin typeface="Bahnschrift" panose="020B0502040204020203" pitchFamily="34" charset="0"/>
                <a:cs typeface="Calibri"/>
              </a:rPr>
              <a:t>$10 </a:t>
            </a:r>
            <a:r>
              <a:rPr lang="tr-TR" sz="1200" spc="-5" dirty="0">
                <a:latin typeface="Bahnschrift" panose="020B0502040204020203" pitchFamily="34" charset="0"/>
                <a:cs typeface="Calibri"/>
              </a:rPr>
              <a:t>milyon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883303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8325632" y="1961019"/>
            <a:ext cx="3700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 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inşaat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şirketleri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beton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üreticileri,konut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konut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üreticileri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özel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şahıslar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036" y="1955572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4820" y="2090615"/>
            <a:ext cx="2763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Yıllık </a:t>
            </a:r>
            <a:r>
              <a:rPr lang="ru-RU" sz="1200" dirty="0">
                <a:latin typeface="Bahnschrift" panose="020B0502040204020203" pitchFamily="34" charset="0"/>
                <a:cs typeface="Calibri" panose="020F0502020204030204" pitchFamily="34" charset="0"/>
              </a:rPr>
              <a:t>80 000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ton kum</a:t>
            </a:r>
            <a:endParaRPr lang="ru-KZ" sz="1200" b="1" dirty="0">
              <a:solidFill>
                <a:srgbClr val="DA9E0C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16054" y="3651793"/>
            <a:ext cx="2774770" cy="2772189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342200" y="3721684"/>
            <a:ext cx="270594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Kum,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yolların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binaların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yapıların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yapımında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betonarme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ürünlerin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imalatında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alanların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iyileştirilmesinde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planlama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peyzaj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dekoratif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işlerde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yaygın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olarak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kullanılmaktadırKum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tesisatları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veya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taramalar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kullanılarak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taş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ocaklarından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çıkarılır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Hidrolik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yıkama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yöntemi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basit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etkilidir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yüksek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saflıkta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hammaddeler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elde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etmenizi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sağlar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Taş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ocağının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sulanmasından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sonra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asılı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malzeme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parçacıklarına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sahip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dökme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bileşenin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atık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sıvıdan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ayrıldığı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çökeltme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tankına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girer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116981" y="3253614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ALANI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35943" y="3179035"/>
            <a:ext cx="4247340" cy="3244947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351129" y="3459562"/>
            <a:ext cx="4143718" cy="2824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ÜRETİM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inşaat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kumunun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çıkarılması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inşaat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kumunun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işlenmesi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inşaat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kumunun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yıkanması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inşaat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kumunun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parçalanması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ekskavatörler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buldozerler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damperli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kamyonlar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kırıcılar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elekler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yıkama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tesisleri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ayıklama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tesisleri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HAMMADDE: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inşaat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kumu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Nitelikli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personel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madenciler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mühendisler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uzmanları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laboratuvar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teknisyenleri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işletmede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çalışmak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üzere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alınacaktır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88174" y="2894581"/>
            <a:ext cx="339307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463593" y="120008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Bahnschrift" panose="020B0502040204020203" pitchFamily="34" charset="0"/>
                <a:cs typeface="Arial" panose="020B0604020202020204" pitchFamily="34" charset="0"/>
              </a:rPr>
              <a:t>24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7606833" y="2600021"/>
            <a:ext cx="297366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</a:t>
            </a:r>
            <a:r>
              <a:rPr lang="ru-RU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10461503" y="3910404"/>
            <a:ext cx="164843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kk-KZ" sz="1000" dirty="0">
                <a:latin typeface="Bahnschrift" panose="020B0502040204020203" pitchFamily="34" charset="0"/>
                <a:cs typeface="Calibri" panose="020F0502020204030204" pitchFamily="34" charset="0"/>
              </a:rPr>
              <a:t>3 </a:t>
            </a:r>
            <a:r>
              <a:rPr lang="tr-TR" sz="1000" dirty="0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477" y="3106199"/>
            <a:ext cx="522707" cy="52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8388418" y="3114933"/>
            <a:ext cx="1257519" cy="753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YATIRIMLAR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  <a:r>
              <a:rPr lang="ru-RU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tr-TR" sz="1000" dirty="0">
                <a:latin typeface="Bahnschrift" panose="020B0502040204020203" pitchFamily="34" charset="0"/>
                <a:cs typeface="Calibri" panose="020F0502020204030204" pitchFamily="34" charset="0"/>
              </a:rPr>
              <a:t>10 milyon ABD doları</a:t>
            </a:r>
            <a:endParaRPr lang="ru-RU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242" y="3152744"/>
            <a:ext cx="530818" cy="5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10437060" y="3134022"/>
            <a:ext cx="1659715" cy="753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tr-TR" sz="1000" dirty="0">
                <a:latin typeface="Bahnschrift" panose="020B0502040204020203" pitchFamily="34" charset="0"/>
                <a:cs typeface="Calibri" panose="020F0502020204030204" pitchFamily="34" charset="0"/>
              </a:rPr>
              <a:t>Yıllık </a:t>
            </a:r>
            <a:r>
              <a:rPr lang="ru-RU" sz="1000" dirty="0">
                <a:latin typeface="Bahnschrift" panose="020B0502040204020203" pitchFamily="34" charset="0"/>
                <a:cs typeface="Calibri" panose="020F0502020204030204" pitchFamily="34" charset="0"/>
              </a:rPr>
              <a:t>20</a:t>
            </a:r>
            <a:r>
              <a:rPr lang="tr-TR" sz="1000" dirty="0">
                <a:latin typeface="Bahnschrift" panose="020B0502040204020203" pitchFamily="34" charset="0"/>
                <a:cs typeface="Calibri" panose="020F0502020204030204" pitchFamily="34" charset="0"/>
              </a:rPr>
              <a:t> milyon ABD doları</a:t>
            </a:r>
            <a:endParaRPr lang="ru-RU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533" y="3882218"/>
            <a:ext cx="587191" cy="58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8350123" y="3905785"/>
            <a:ext cx="164843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Yıllık 6 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2532" name="Picture 4" descr="Крайний срок – Бесплатные иконки: бизнес">
            <a:extLst>
              <a:ext uri="{FF2B5EF4-FFF2-40B4-BE49-F238E27FC236}">
                <a16:creationId xmlns:a16="http://schemas.microsoft.com/office/drawing/2014/main" id="{6BEC846F-82CC-418C-ACA8-EB19E9380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256" y="3961500"/>
            <a:ext cx="4286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C1814E0-E49D-4BA9-A6D5-85B84B55CA14}"/>
              </a:ext>
            </a:extLst>
          </p:cNvPr>
          <p:cNvSpPr/>
          <p:nvPr/>
        </p:nvSpPr>
        <p:spPr>
          <a:xfrm>
            <a:off x="7762691" y="5261249"/>
            <a:ext cx="4263475" cy="1245809"/>
          </a:xfrm>
          <a:prstGeom prst="roundRect">
            <a:avLst>
              <a:gd name="adj" fmla="val 7847"/>
            </a:avLst>
          </a:prstGeom>
          <a:solidFill>
            <a:srgbClr val="46A6AF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178FED-FCB7-490C-A9F2-DF2A4E0DFF83}"/>
              </a:ext>
            </a:extLst>
          </p:cNvPr>
          <p:cNvSpPr txBox="1"/>
          <p:nvPr/>
        </p:nvSpPr>
        <p:spPr>
          <a:xfrm>
            <a:off x="7634347" y="4737347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TEKLİFLER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A8DF19-2A65-4651-A26F-055C3617E71B}"/>
              </a:ext>
            </a:extLst>
          </p:cNvPr>
          <p:cNvSpPr txBox="1"/>
          <p:nvPr/>
        </p:nvSpPr>
        <p:spPr>
          <a:xfrm>
            <a:off x="7814281" y="5389738"/>
            <a:ext cx="4061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MEVDUAT: »ASKHİKOLSKOE" Talas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bölgesi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HAMMADDE REZERVLERİ: 52.915 bin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metreküp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Песок в строительстве">
            <a:extLst>
              <a:ext uri="{FF2B5EF4-FFF2-40B4-BE49-F238E27FC236}">
                <a16:creationId xmlns:a16="http://schemas.microsoft.com/office/drawing/2014/main" id="{368BC80D-35AE-4BA5-81F3-52D4B490E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r="17419"/>
          <a:stretch/>
        </p:blipFill>
        <p:spPr bwMode="auto">
          <a:xfrm>
            <a:off x="685410" y="353204"/>
            <a:ext cx="2599345" cy="23166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797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3125690" y="121421"/>
            <a:ext cx="825906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KİREÇTAŞI </a:t>
            </a:r>
            <a:r>
              <a:rPr lang="en-US" sz="35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MADENCİLİĞİ</a:t>
            </a:r>
            <a:endParaRPr lang="ru-RU" sz="3500" b="1" dirty="0"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018875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8296635" y="1083162"/>
            <a:ext cx="42204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tr-TR" sz="1000" spc="-5" dirty="0">
                <a:latin typeface="Bahnschrift" panose="020B0502040204020203" pitchFamily="34" charset="0"/>
                <a:cs typeface="Calibri"/>
              </a:rPr>
              <a:t>kireçtaşı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46A6AF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DA9E0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368" y="985650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4228" y="1100515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ru-RU" sz="1200" spc="-5" dirty="0">
                <a:latin typeface="Bahnschrift" panose="020B0502040204020203" pitchFamily="34" charset="0"/>
                <a:cs typeface="Calibri"/>
              </a:rPr>
              <a:t>$50 </a:t>
            </a:r>
            <a:r>
              <a:rPr lang="tr-TR" sz="1200" spc="-5" dirty="0">
                <a:latin typeface="Bahnschrift" panose="020B0502040204020203" pitchFamily="34" charset="0"/>
                <a:cs typeface="Calibri"/>
              </a:rPr>
              <a:t>milyon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883303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8341846" y="1883303"/>
            <a:ext cx="417083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900" spc="-5" dirty="0" err="1">
                <a:latin typeface="Bahnschrift" panose="020B0502040204020203" pitchFamily="34" charset="0"/>
                <a:cs typeface="Calibri"/>
              </a:rPr>
              <a:t>inşaat</a:t>
            </a:r>
            <a:r>
              <a:rPr lang="en-US" sz="9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900" spc="-5" dirty="0" err="1">
                <a:latin typeface="Bahnschrift" panose="020B0502040204020203" pitchFamily="34" charset="0"/>
                <a:cs typeface="Calibri"/>
              </a:rPr>
              <a:t>şirketleri</a:t>
            </a:r>
            <a:r>
              <a:rPr lang="en-US" sz="9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900" spc="-5" dirty="0" err="1">
                <a:latin typeface="Bahnschrift" panose="020B0502040204020203" pitchFamily="34" charset="0"/>
                <a:cs typeface="Calibri"/>
              </a:rPr>
              <a:t>yapı</a:t>
            </a:r>
            <a:r>
              <a:rPr lang="en-US" sz="9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900" spc="-5" dirty="0" err="1">
                <a:latin typeface="Bahnschrift" panose="020B0502040204020203" pitchFamily="34" charset="0"/>
                <a:cs typeface="Calibri"/>
              </a:rPr>
              <a:t>malzemeleri</a:t>
            </a:r>
            <a:r>
              <a:rPr lang="en-US" sz="9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900" spc="-5" dirty="0" err="1">
                <a:latin typeface="Bahnschrift" panose="020B0502040204020203" pitchFamily="34" charset="0"/>
                <a:cs typeface="Calibri"/>
              </a:rPr>
              <a:t>üreticileri</a:t>
            </a:r>
            <a:r>
              <a:rPr lang="en-US" sz="900" spc="-5" dirty="0">
                <a:latin typeface="Bahnschrift" panose="020B0502040204020203" pitchFamily="34" charset="0"/>
                <a:cs typeface="Calibri"/>
              </a:rPr>
              <a:t>,</a:t>
            </a:r>
            <a:r>
              <a:rPr lang="tr-TR" sz="9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900" spc="-5" dirty="0">
                <a:latin typeface="Bahnschrift" panose="020B0502040204020203" pitchFamily="34" charset="0"/>
                <a:cs typeface="Calibri"/>
              </a:rPr>
              <a:t>cam </a:t>
            </a:r>
            <a:r>
              <a:rPr lang="en-US" sz="900" spc="-5" dirty="0" err="1">
                <a:latin typeface="Bahnschrift" panose="020B0502040204020203" pitchFamily="34" charset="0"/>
                <a:cs typeface="Calibri"/>
              </a:rPr>
              <a:t>endüstrisi</a:t>
            </a:r>
            <a:r>
              <a:rPr lang="en-US" sz="900" spc="-5" dirty="0">
                <a:latin typeface="Bahnschrift" panose="020B0502040204020203" pitchFamily="34" charset="0"/>
                <a:cs typeface="Calibri"/>
              </a:rPr>
              <a:t>, </a:t>
            </a:r>
            <a:endParaRPr lang="tr-TR" sz="900" spc="-5" dirty="0"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900" spc="-5" dirty="0" err="1">
                <a:latin typeface="Bahnschrift" panose="020B0502040204020203" pitchFamily="34" charset="0"/>
                <a:cs typeface="Calibri"/>
              </a:rPr>
              <a:t>tarım</a:t>
            </a:r>
            <a:r>
              <a:rPr lang="en-US" sz="900" spc="-5" dirty="0">
                <a:latin typeface="Bahnschrift" panose="020B0502040204020203" pitchFamily="34" charset="0"/>
                <a:cs typeface="Calibri"/>
              </a:rPr>
              <a:t>,</a:t>
            </a:r>
            <a:r>
              <a:rPr lang="tr-TR" sz="9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900" spc="-5" dirty="0" err="1">
                <a:latin typeface="Bahnschrift" panose="020B0502040204020203" pitchFamily="34" charset="0"/>
                <a:cs typeface="Calibri"/>
              </a:rPr>
              <a:t>kimya</a:t>
            </a:r>
            <a:r>
              <a:rPr lang="en-US" sz="9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900" spc="-5" dirty="0" err="1">
                <a:latin typeface="Bahnschrift" panose="020B0502040204020203" pitchFamily="34" charset="0"/>
                <a:cs typeface="Calibri"/>
              </a:rPr>
              <a:t>endüstrisi</a:t>
            </a:r>
            <a:endParaRPr lang="ru-RU" sz="9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036" y="1955572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4820" y="2090615"/>
            <a:ext cx="2763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Yıllık </a:t>
            </a:r>
            <a:r>
              <a:rPr lang="ru-RU" sz="1200" dirty="0">
                <a:latin typeface="Bahnschrift" panose="020B0502040204020203" pitchFamily="34" charset="0"/>
                <a:cs typeface="Calibri" panose="020F0502020204030204" pitchFamily="34" charset="0"/>
              </a:rPr>
              <a:t>80 000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ton kireçtaşı</a:t>
            </a:r>
            <a:endParaRPr lang="ru-KZ" sz="1200" b="1" dirty="0">
              <a:solidFill>
                <a:srgbClr val="DA9E0C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16054" y="4156161"/>
            <a:ext cx="2774770" cy="1573319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384876" y="4257272"/>
            <a:ext cx="27059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Metalurjide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kireçtaşı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akı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olarak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kullanılmaktadır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Kireçtaşı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kimya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gıda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endüstrisinde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kullanılır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: soda, mineral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gübreler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, cam,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şeker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kağıt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üretiminde</a:t>
            </a:r>
            <a:endParaRPr lang="ru-RU" sz="14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76714" y="3716010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ALANI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35943" y="3179035"/>
            <a:ext cx="4247340" cy="3244947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351129" y="3586858"/>
            <a:ext cx="4143718" cy="2547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ÜRETİM TEKNOLOJİSİ: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Taş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ocağında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kireçtaşı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madenciliği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üç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ana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yolla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yapılabilir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patlayıcı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ekskavatör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biçerdöver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ekskavatörler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buldozerler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damperli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kamyonlar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kırıcılar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fırınlar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hidro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damperler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değirmenler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HAMMADDE: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Kireçtaşı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Nitelikli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personel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madenciler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mühendisler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uzmanları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laboratuvar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teknisyenleri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işletmede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çalışmak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üzere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alınacaktır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88174" y="2894581"/>
            <a:ext cx="339307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463593" y="120008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Bahnschrift" panose="020B0502040204020203" pitchFamily="34" charset="0"/>
                <a:cs typeface="Arial" panose="020B0604020202020204" pitchFamily="34" charset="0"/>
              </a:rPr>
              <a:t>25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7606833" y="2600021"/>
            <a:ext cx="297366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</a:t>
            </a:r>
            <a:r>
              <a:rPr lang="ru-RU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10377732" y="3926969"/>
            <a:ext cx="164843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kk-KZ" sz="1000" dirty="0">
                <a:latin typeface="Bahnschrift" panose="020B0502040204020203" pitchFamily="34" charset="0"/>
                <a:cs typeface="Calibri" panose="020F0502020204030204" pitchFamily="34" charset="0"/>
              </a:rPr>
              <a:t>5 </a:t>
            </a:r>
            <a:r>
              <a:rPr lang="tr-TR" sz="1000" dirty="0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477" y="3106199"/>
            <a:ext cx="522707" cy="52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8388418" y="3114933"/>
            <a:ext cx="1257519" cy="710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YATIRIMLAR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  <a:r>
              <a:rPr lang="ru-RU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50 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242" y="3152744"/>
            <a:ext cx="530818" cy="5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10437060" y="3134022"/>
            <a:ext cx="165971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Yıllık 100 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533" y="3882218"/>
            <a:ext cx="587191" cy="58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8350123" y="3905785"/>
            <a:ext cx="164843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Yıllık </a:t>
            </a: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20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 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2532" name="Picture 4" descr="Крайний срок – Бесплатные иконки: бизнес">
            <a:extLst>
              <a:ext uri="{FF2B5EF4-FFF2-40B4-BE49-F238E27FC236}">
                <a16:creationId xmlns:a16="http://schemas.microsoft.com/office/drawing/2014/main" id="{6BEC846F-82CC-418C-ACA8-EB19E9380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816" y="3974011"/>
            <a:ext cx="4286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C1814E0-E49D-4BA9-A6D5-85B84B55CA14}"/>
              </a:ext>
            </a:extLst>
          </p:cNvPr>
          <p:cNvSpPr/>
          <p:nvPr/>
        </p:nvSpPr>
        <p:spPr>
          <a:xfrm>
            <a:off x="7762691" y="5235394"/>
            <a:ext cx="4263475" cy="1293594"/>
          </a:xfrm>
          <a:prstGeom prst="roundRect">
            <a:avLst>
              <a:gd name="adj" fmla="val 7847"/>
            </a:avLst>
          </a:prstGeom>
          <a:solidFill>
            <a:srgbClr val="46A6AF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178FED-FCB7-490C-A9F2-DF2A4E0DFF83}"/>
              </a:ext>
            </a:extLst>
          </p:cNvPr>
          <p:cNvSpPr txBox="1"/>
          <p:nvPr/>
        </p:nvSpPr>
        <p:spPr>
          <a:xfrm>
            <a:off x="7659997" y="4780493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TEKLİFLER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A8DF19-2A65-4651-A26F-055C3617E71B}"/>
              </a:ext>
            </a:extLst>
          </p:cNvPr>
          <p:cNvSpPr txBox="1"/>
          <p:nvPr/>
        </p:nvSpPr>
        <p:spPr>
          <a:xfrm>
            <a:off x="7828402" y="5515959"/>
            <a:ext cx="4061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MEVDUAT: "BOKKOTSKOE" Shu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bölgesi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HAMMADDE STOKLARI: 4.402 bin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metreküp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Добыча и переработка мрамора и известняка в Свердловской области |  Инвестиционный портал">
            <a:extLst>
              <a:ext uri="{FF2B5EF4-FFF2-40B4-BE49-F238E27FC236}">
                <a16:creationId xmlns:a16="http://schemas.microsoft.com/office/drawing/2014/main" id="{3099E1EE-7108-4A2E-BE7D-6D0027A71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4"/>
          <a:stretch/>
        </p:blipFill>
        <p:spPr bwMode="auto">
          <a:xfrm>
            <a:off x="433520" y="345442"/>
            <a:ext cx="2633679" cy="23735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948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3097220" y="70790"/>
            <a:ext cx="82590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MERMER ÇIKARMA VE </a:t>
            </a:r>
            <a:r>
              <a:rPr lang="tr-TR" sz="24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GERİ DÖNÜŞÜMÜ</a:t>
            </a:r>
          </a:p>
          <a:p>
            <a:pPr algn="ctr"/>
            <a:r>
              <a:rPr lang="en-US" sz="24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FAALİYETLERİN GENİŞLETİLMESİ</a:t>
            </a:r>
            <a:r>
              <a:rPr lang="tr-TR" sz="24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n>
                <a:solidFill>
                  <a:srgbClr val="46A6AF"/>
                </a:solidFill>
              </a:ln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018875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8296634" y="1126881"/>
            <a:ext cx="42204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mermer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karolar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46A6AF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DA9E0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368" y="985650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4228" y="1100515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ru-RU" sz="1200" spc="-5" dirty="0">
                <a:latin typeface="Bahnschrift" panose="020B0502040204020203" pitchFamily="34" charset="0"/>
                <a:cs typeface="Calibri"/>
              </a:rPr>
              <a:t>$11,8 </a:t>
            </a:r>
            <a:r>
              <a:rPr lang="tr-TR" sz="1200" spc="-5" dirty="0">
                <a:latin typeface="Bahnschrift" panose="020B0502040204020203" pitchFamily="34" charset="0"/>
                <a:cs typeface="Calibri"/>
              </a:rPr>
              <a:t>milyon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883303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8292316" y="2030694"/>
            <a:ext cx="41708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tr-TR" sz="1000" spc="-5" dirty="0">
                <a:latin typeface="Bahnschrift" panose="020B0502040204020203" pitchFamily="34" charset="0"/>
                <a:cs typeface="Calibri"/>
              </a:rPr>
              <a:t>inşaat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036" y="1955572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4820" y="2090615"/>
            <a:ext cx="2763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Yılda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20.000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metreküp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mermer</a:t>
            </a:r>
            <a:endParaRPr lang="ru-KZ" sz="1200" b="1" dirty="0">
              <a:solidFill>
                <a:srgbClr val="DA9E0C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16054" y="3802792"/>
            <a:ext cx="2774770" cy="2256176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342200" y="4014072"/>
            <a:ext cx="27059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Mermerden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mermer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fayanslar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heykeller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orijinal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masa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üstü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cihazlar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lambalar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mozaik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paneller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fayanslarla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kaplama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yapılmıştır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.</a:t>
            </a:r>
            <a:endParaRPr lang="tr-TR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endParaRPr lang="tr-TR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Taş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ayrıca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binaların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dış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iç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dekorasyonu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aktif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olarak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kullanılmaktadır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.</a:t>
            </a:r>
            <a:endParaRPr lang="tr-TR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endParaRPr lang="tr-TR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Yüksek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ısı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direnci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nedeniyle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mermer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şöminelerin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kaplanması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uygundur</a:t>
            </a:r>
            <a:endParaRPr lang="ru-RU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108628" y="3356123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</a:t>
            </a:r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ALANI</a:t>
            </a:r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  <a:endParaRPr lang="ru-RU" sz="16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35943" y="3179035"/>
            <a:ext cx="4247340" cy="3244947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360477" y="3592168"/>
            <a:ext cx="4143718" cy="2270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ÜRETİM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mermer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blokların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kesilmesi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mermer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plakaların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işlenmesi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mermerin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cilalanması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mermer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ürünlerin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imalatı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mermer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çıkarma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mermer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ekipmanlarıHammaddeler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mermer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yatağı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İşletmede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çalışmak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kalifiye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personel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duvar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ustaları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parlatıcılar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alınacaktır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öğütücüler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mühendisler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uzmanları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88174" y="2894581"/>
            <a:ext cx="339307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</a:t>
            </a:r>
            <a:r>
              <a:rPr lang="ru-RU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463593" y="120008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Bahnschrift" panose="020B0502040204020203" pitchFamily="34" charset="0"/>
                <a:cs typeface="Arial" panose="020B0604020202020204" pitchFamily="34" charset="0"/>
              </a:rPr>
              <a:t>26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7606833" y="2600021"/>
            <a:ext cx="297366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</a:t>
            </a:r>
            <a:r>
              <a:rPr lang="ru-RU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10429321" y="3905785"/>
            <a:ext cx="164843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kk-KZ" sz="1000" dirty="0">
                <a:latin typeface="Bahnschrift" panose="020B0502040204020203" pitchFamily="34" charset="0"/>
                <a:cs typeface="Calibri" panose="020F0502020204030204" pitchFamily="34" charset="0"/>
              </a:rPr>
              <a:t>5 </a:t>
            </a:r>
            <a:r>
              <a:rPr lang="tr-TR" sz="1000" dirty="0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477" y="3106199"/>
            <a:ext cx="522707" cy="52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8388418" y="3114933"/>
            <a:ext cx="1257519" cy="710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YATIRIMLAR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  <a:r>
              <a:rPr lang="ru-RU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Yıllık </a:t>
            </a: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11, 8 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242" y="3152744"/>
            <a:ext cx="530818" cy="5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10437060" y="3134022"/>
            <a:ext cx="1659715" cy="710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Yıllık </a:t>
            </a: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108,4 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533" y="3882218"/>
            <a:ext cx="587191" cy="58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8350123" y="3905785"/>
            <a:ext cx="164843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Yıllık </a:t>
            </a: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72,6 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2532" name="Picture 4" descr="Крайний срок – Бесплатные иконки: бизнес">
            <a:extLst>
              <a:ext uri="{FF2B5EF4-FFF2-40B4-BE49-F238E27FC236}">
                <a16:creationId xmlns:a16="http://schemas.microsoft.com/office/drawing/2014/main" id="{6BEC846F-82CC-418C-ACA8-EB19E9380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816" y="3974011"/>
            <a:ext cx="4286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C1814E0-E49D-4BA9-A6D5-85B84B55CA14}"/>
              </a:ext>
            </a:extLst>
          </p:cNvPr>
          <p:cNvSpPr/>
          <p:nvPr/>
        </p:nvSpPr>
        <p:spPr>
          <a:xfrm>
            <a:off x="7762691" y="5098049"/>
            <a:ext cx="4263475" cy="1598678"/>
          </a:xfrm>
          <a:prstGeom prst="roundRect">
            <a:avLst>
              <a:gd name="adj" fmla="val 7847"/>
            </a:avLst>
          </a:prstGeom>
          <a:solidFill>
            <a:srgbClr val="46A6AF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178FED-FCB7-490C-A9F2-DF2A4E0DFF83}"/>
              </a:ext>
            </a:extLst>
          </p:cNvPr>
          <p:cNvSpPr txBox="1"/>
          <p:nvPr/>
        </p:nvSpPr>
        <p:spPr>
          <a:xfrm>
            <a:off x="7634347" y="4737347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TEKLİFLER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A8DF19-2A65-4651-A26F-055C3617E71B}"/>
              </a:ext>
            </a:extLst>
          </p:cNvPr>
          <p:cNvSpPr txBox="1"/>
          <p:nvPr/>
        </p:nvSpPr>
        <p:spPr>
          <a:xfrm>
            <a:off x="7828402" y="5322580"/>
            <a:ext cx="40616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MEVDUAT: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«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TESİKTAS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»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«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KARATAU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»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Talas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bölgesi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HAMMADDE REZERVLERİ: TESİKTAS 3 bin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metreküp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KARATAUSKOYE 1 bin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metreküp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Добыча мрамора в Италии - MRAMOROV">
            <a:extLst>
              <a:ext uri="{FF2B5EF4-FFF2-40B4-BE49-F238E27FC236}">
                <a16:creationId xmlns:a16="http://schemas.microsoft.com/office/drawing/2014/main" id="{489E6050-4FF8-4A2E-AC8B-94A80E028B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3"/>
          <a:stretch/>
        </p:blipFill>
        <p:spPr bwMode="auto">
          <a:xfrm>
            <a:off x="538218" y="349507"/>
            <a:ext cx="2667023" cy="236448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600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3032526" y="52863"/>
            <a:ext cx="8259065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MERMER ÜRÜNLERİN</a:t>
            </a:r>
            <a:r>
              <a:rPr lang="tr-TR" sz="25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İN</a:t>
            </a:r>
            <a:endParaRPr lang="kk-KZ" sz="2500" b="1" dirty="0">
              <a:ln>
                <a:solidFill>
                  <a:srgbClr val="46A6AF"/>
                </a:solidFill>
              </a:ln>
              <a:noFill/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tr-TR" sz="25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GERİ GÖNÜŞÜMÜ </a:t>
            </a:r>
            <a:r>
              <a:rPr lang="en-US" sz="25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VE UYGULAMA</a:t>
            </a:r>
            <a:r>
              <a:rPr lang="tr-TR" sz="25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SI</a:t>
            </a:r>
            <a:endParaRPr lang="kk-KZ" sz="2500" b="1" dirty="0">
              <a:ln>
                <a:solidFill>
                  <a:srgbClr val="46A6AF"/>
                </a:solidFill>
              </a:ln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ru-RU" sz="2500" b="1" dirty="0">
              <a:ln>
                <a:solidFill>
                  <a:srgbClr val="46A6AF"/>
                </a:solidFill>
              </a:ln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679" y="1088794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8606031" y="1153081"/>
            <a:ext cx="42204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</a:t>
            </a:r>
            <a:r>
              <a:rPr lang="tr-TR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</a:t>
            </a:r>
          </a:p>
          <a:p>
            <a:pPr algn="just"/>
            <a:r>
              <a:rPr lang="tr-TR" sz="1000" spc="-5" dirty="0">
                <a:latin typeface="Bahnschrift" panose="020B0502040204020203" pitchFamily="34" charset="0"/>
                <a:cs typeface="Calibri"/>
              </a:rPr>
              <a:t>İnşaat materyalleri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46A6AF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DA9E0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039" y="992308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729899" y="1107173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ru-RU" sz="1200" spc="-5" dirty="0">
                <a:latin typeface="Bahnschrift" panose="020B0502040204020203" pitchFamily="34" charset="0"/>
                <a:cs typeface="Calibri"/>
              </a:rPr>
              <a:t>$5 </a:t>
            </a:r>
            <a:r>
              <a:rPr lang="tr-TR" sz="1200" spc="-5" dirty="0">
                <a:latin typeface="Bahnschrift" panose="020B0502040204020203" pitchFamily="34" charset="0"/>
                <a:cs typeface="Calibri"/>
              </a:rPr>
              <a:t>milyon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679" y="1953222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8635028" y="2030938"/>
            <a:ext cx="41708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tr-TR" sz="1000" spc="-5" dirty="0">
                <a:latin typeface="Bahnschrift" panose="020B0502040204020203" pitchFamily="34" charset="0"/>
                <a:cs typeface="Calibri"/>
              </a:rPr>
              <a:t>inşaat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07" y="1962230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740491" y="2097273"/>
            <a:ext cx="2763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Yılda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ru-RU" sz="1200" dirty="0">
                <a:latin typeface="Bahnschrift" panose="020B0502040204020203" pitchFamily="34" charset="0"/>
                <a:cs typeface="Calibri" panose="020F0502020204030204" pitchFamily="34" charset="0"/>
              </a:rPr>
              <a:t>1500-2000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metreküp</a:t>
            </a:r>
            <a:r>
              <a:rPr lang="ru-RU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endParaRPr lang="ru-KZ" sz="1200" b="1" dirty="0">
              <a:solidFill>
                <a:srgbClr val="DA9E0C"/>
              </a:solidFill>
              <a:latin typeface="Bahnschrift" panose="020B0502040204020203" pitchFamily="34" charset="0"/>
            </a:endParaRPr>
          </a:p>
          <a:p>
            <a:endParaRPr lang="ru-KZ" sz="1200" b="1" dirty="0">
              <a:solidFill>
                <a:srgbClr val="DA9E0C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267522" y="3282435"/>
            <a:ext cx="2774770" cy="2772189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344702" y="3731793"/>
            <a:ext cx="2535271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Mermerden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mermer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fayanslar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heykeller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orijinal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masa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üstü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cihazlar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lambalar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mozaik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paneller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fayanslarla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kaplama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yapılmıştır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.</a:t>
            </a:r>
            <a:endParaRPr lang="tr-TR" sz="105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endParaRPr lang="tr-TR" sz="105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Taş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ayrıca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binaların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dış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iç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dekorasyonu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aktif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olarak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kullanılmaktadır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.</a:t>
            </a:r>
            <a:endParaRPr lang="tr-TR" sz="105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endParaRPr lang="tr-TR" sz="105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Yüksek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ısı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direnci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nedeniyle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mermer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şöminelerin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kaplanması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uygundur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.</a:t>
            </a:r>
            <a:endParaRPr lang="ru-RU" sz="105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165513" y="2884256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</a:t>
            </a:r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ALANI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35943" y="3179035"/>
            <a:ext cx="4247340" cy="3244947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351129" y="3494395"/>
            <a:ext cx="4143718" cy="2547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ÜRETİM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mermer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blokların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kesilmesi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mermer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plakaların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işlenmesi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mermerin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cilalanması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mermer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ürünlerin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imalatı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taş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kesme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makineleri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taş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parlatma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makineleri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taş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makineleri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aletler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HAMMADDE: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mermer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bloklar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İşletmede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çalışmak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kalifiye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personel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duvar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ustaları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parlatıcılar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alınacaktır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öğütücüler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mühendisler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uzmanları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88174" y="2894581"/>
            <a:ext cx="339307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</a:t>
            </a:r>
            <a:r>
              <a:rPr lang="ru-RU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463593" y="120008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Bahnschrift" panose="020B0502040204020203" pitchFamily="34" charset="0"/>
                <a:cs typeface="Arial" panose="020B0604020202020204" pitchFamily="34" charset="0"/>
              </a:rPr>
              <a:t>27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C1814E0-E49D-4BA9-A6D5-85B84B55CA14}"/>
              </a:ext>
            </a:extLst>
          </p:cNvPr>
          <p:cNvSpPr/>
          <p:nvPr/>
        </p:nvSpPr>
        <p:spPr>
          <a:xfrm>
            <a:off x="7771297" y="3887615"/>
            <a:ext cx="4263475" cy="1598678"/>
          </a:xfrm>
          <a:prstGeom prst="roundRect">
            <a:avLst>
              <a:gd name="adj" fmla="val 7847"/>
            </a:avLst>
          </a:prstGeom>
          <a:solidFill>
            <a:srgbClr val="46A6AF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178FED-FCB7-490C-A9F2-DF2A4E0DFF83}"/>
              </a:ext>
            </a:extLst>
          </p:cNvPr>
          <p:cNvSpPr txBox="1"/>
          <p:nvPr/>
        </p:nvSpPr>
        <p:spPr>
          <a:xfrm>
            <a:off x="7771297" y="3363765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TEKLİFLER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A8DF19-2A65-4651-A26F-055C3617E71B}"/>
              </a:ext>
            </a:extLst>
          </p:cNvPr>
          <p:cNvSpPr txBox="1"/>
          <p:nvPr/>
        </p:nvSpPr>
        <p:spPr>
          <a:xfrm>
            <a:off x="7837008" y="4101298"/>
            <a:ext cx="40616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MEVDUAT: "KIZILBASTAU" - BEYAZ MERMER,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«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KIZILBASTAU-1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»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- SİYAH MERMER Talas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bölgesi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HAMMADDE REZERVLERİ: 1.129 bin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metreküp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beyaz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mermer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469 bin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metreküp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siyah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mermer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2F0F6E2-00A7-43C4-BF08-294B0B68A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61"/>
          <a:stretch/>
        </p:blipFill>
        <p:spPr bwMode="auto">
          <a:xfrm>
            <a:off x="732657" y="380179"/>
            <a:ext cx="2516311" cy="234325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667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3105100" y="178467"/>
            <a:ext cx="825906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KUVARSİT </a:t>
            </a:r>
            <a:r>
              <a:rPr lang="en-US" sz="35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MADENCİLİĞİ</a:t>
            </a:r>
            <a:endParaRPr lang="ru-RU" sz="3500" b="1" dirty="0"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061947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8312322" y="1177577"/>
            <a:ext cx="359343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050" dirty="0" err="1">
                <a:cs typeface="Calibri" panose="020F0502020204030204" pitchFamily="34" charset="0"/>
              </a:rPr>
              <a:t>kuvarsit</a:t>
            </a:r>
            <a:endParaRPr lang="ru-RU" sz="105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46A6AF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262886" y="214626"/>
            <a:ext cx="2443120" cy="2364484"/>
          </a:xfrm>
          <a:prstGeom prst="ellipse">
            <a:avLst/>
          </a:prstGeom>
          <a:solidFill>
            <a:srgbClr val="DA9E0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368" y="1028722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84820" y="1192897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ru-RU" sz="1200" spc="-5" dirty="0">
                <a:latin typeface="Bahnschrift" panose="020B0502040204020203" pitchFamily="34" charset="0"/>
                <a:cs typeface="Calibri"/>
              </a:rPr>
              <a:t>$554 </a:t>
            </a:r>
            <a:r>
              <a:rPr lang="tr-TR" sz="1200" spc="-5" dirty="0">
                <a:latin typeface="Bahnschrift" panose="020B0502040204020203" pitchFamily="34" charset="0"/>
                <a:cs typeface="Calibri"/>
              </a:rPr>
              <a:t>bin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926375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8325632" y="2004091"/>
            <a:ext cx="370053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050" spc="-5" dirty="0" err="1">
                <a:latin typeface="Bahnschrift" panose="020B0502040204020203" pitchFamily="34" charset="0"/>
                <a:cs typeface="Calibri"/>
              </a:rPr>
              <a:t>inşaat</a:t>
            </a:r>
            <a:r>
              <a:rPr lang="en-US" sz="105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50" spc="-5" dirty="0" err="1">
                <a:latin typeface="Bahnschrift" panose="020B0502040204020203" pitchFamily="34" charset="0"/>
                <a:cs typeface="Calibri"/>
              </a:rPr>
              <a:t>endüstrisi</a:t>
            </a:r>
            <a:r>
              <a:rPr lang="en-US" sz="1050" spc="-5" dirty="0">
                <a:latin typeface="Bahnschrift" panose="020B0502040204020203" pitchFamily="34" charset="0"/>
                <a:cs typeface="Calibri"/>
              </a:rPr>
              <a:t>, cam </a:t>
            </a:r>
            <a:r>
              <a:rPr lang="en-US" sz="1050" spc="-5" dirty="0" err="1">
                <a:latin typeface="Bahnschrift" panose="020B0502040204020203" pitchFamily="34" charset="0"/>
                <a:cs typeface="Calibri"/>
              </a:rPr>
              <a:t>endüstrisi</a:t>
            </a:r>
            <a:r>
              <a:rPr lang="en-US" sz="105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50" spc="-5" dirty="0" err="1">
                <a:latin typeface="Bahnschrift" panose="020B0502040204020203" pitchFamily="34" charset="0"/>
                <a:cs typeface="Calibri"/>
              </a:rPr>
              <a:t>metalurji</a:t>
            </a:r>
            <a:r>
              <a:rPr lang="en-US" sz="105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50" spc="-5" dirty="0" err="1">
                <a:latin typeface="Bahnschrift" panose="020B0502040204020203" pitchFamily="34" charset="0"/>
                <a:cs typeface="Calibri"/>
              </a:rPr>
              <a:t>endüstrisi</a:t>
            </a:r>
            <a:r>
              <a:rPr lang="en-US" sz="105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50" spc="-5" dirty="0" err="1">
                <a:latin typeface="Bahnschrift" panose="020B0502040204020203" pitchFamily="34" charset="0"/>
                <a:cs typeface="Calibri"/>
              </a:rPr>
              <a:t>kimya</a:t>
            </a:r>
            <a:r>
              <a:rPr lang="en-US" sz="105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50" spc="-5" dirty="0" err="1">
                <a:latin typeface="Bahnschrift" panose="020B0502040204020203" pitchFamily="34" charset="0"/>
                <a:cs typeface="Calibri"/>
              </a:rPr>
              <a:t>endüstrisi</a:t>
            </a:r>
            <a:endParaRPr lang="ru-RU" sz="105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036" y="1998644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4820" y="2133687"/>
            <a:ext cx="2763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Yılda </a:t>
            </a:r>
            <a:r>
              <a:rPr lang="ru-RU" sz="1200" dirty="0">
                <a:latin typeface="Bahnschrift" panose="020B0502040204020203" pitchFamily="34" charset="0"/>
                <a:cs typeface="Calibri" panose="020F0502020204030204" pitchFamily="34" charset="0"/>
              </a:rPr>
              <a:t>50 000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ton</a:t>
            </a:r>
            <a:endParaRPr lang="ru-KZ" sz="1200" b="1" dirty="0">
              <a:solidFill>
                <a:srgbClr val="DA9E0C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16054" y="4156162"/>
            <a:ext cx="2774770" cy="1714800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334897" y="4498587"/>
            <a:ext cx="27059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Kuvarsit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silikon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çiplerin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kuvars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saatlerin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diğer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elektronik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cihazların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üretiminde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kullanılmaktadır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117976" y="3758677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</a:t>
            </a:r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ALANI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35943" y="3179035"/>
            <a:ext cx="4247340" cy="3244947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351129" y="3459562"/>
            <a:ext cx="4143718" cy="2343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ÜRETİM TEKNOLOJİSİ: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Kuvarsit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doğal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yataklardan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hammaddelerin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çıkarılmasını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çeşitli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fraksiyonlar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elde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etmek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özel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ekipmanlarla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işlenmesini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inşaat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diğer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sektörlerde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kullanılmak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üzere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nihai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ürünlerin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üretilmesini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içerir</a:t>
            </a:r>
            <a:endParaRPr lang="tr-TR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çeneli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kırıcılar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konik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kırıcılar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çekiçli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kırıcılar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değirmenler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gürlemeler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elekler</a:t>
            </a:r>
            <a:endParaRPr lang="tr-TR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maden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mühendisleri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deliciler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ekskavatörler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damperli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kamyon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şoförleri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diğer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çalışanlar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88174" y="2894581"/>
            <a:ext cx="339307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</a:t>
            </a:r>
            <a:r>
              <a:rPr lang="ru-RU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463593" y="120008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Bahnschrift" panose="020B0502040204020203" pitchFamily="34" charset="0"/>
                <a:cs typeface="Arial" panose="020B0604020202020204" pitchFamily="34" charset="0"/>
              </a:rPr>
              <a:t>28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7704081" y="3631889"/>
            <a:ext cx="297366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</a:t>
            </a:r>
            <a:r>
              <a:rPr lang="ru-RU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10558751" y="4942272"/>
            <a:ext cx="164843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kk-KZ" sz="1000" dirty="0">
                <a:latin typeface="Bahnschrift" panose="020B0502040204020203" pitchFamily="34" charset="0"/>
                <a:cs typeface="Calibri" panose="020F0502020204030204" pitchFamily="34" charset="0"/>
              </a:rPr>
              <a:t>3, 5 </a:t>
            </a:r>
            <a:r>
              <a:rPr lang="tr-TR" sz="1000" dirty="0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25" y="4138067"/>
            <a:ext cx="522707" cy="52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8485666" y="4146801"/>
            <a:ext cx="1429388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YATIRIMLAR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  <a:r>
              <a:rPr lang="ru-RU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1000" dirty="0">
                <a:latin typeface="Bahnschrift" panose="020B0502040204020203" pitchFamily="34" charset="0"/>
                <a:cs typeface="Calibri" panose="020F0502020204030204" pitchFamily="34" charset="0"/>
              </a:rPr>
              <a:t>554 </a:t>
            </a:r>
            <a:r>
              <a:rPr lang="tr-TR" sz="1000" dirty="0">
                <a:latin typeface="Bahnschrift" panose="020B0502040204020203" pitchFamily="34" charset="0"/>
                <a:cs typeface="Calibri" panose="020F0502020204030204" pitchFamily="34" charset="0"/>
              </a:rPr>
              <a:t>bin ABD doları</a:t>
            </a:r>
            <a:endParaRPr lang="ru-RU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490" y="4184612"/>
            <a:ext cx="530818" cy="5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10534308" y="4165890"/>
            <a:ext cx="165971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tr-TR" sz="1000" dirty="0">
                <a:latin typeface="Bahnschrift" panose="020B0502040204020203" pitchFamily="34" charset="0"/>
                <a:cs typeface="Calibri" panose="020F0502020204030204" pitchFamily="34" charset="0"/>
              </a:rPr>
              <a:t>Yılda </a:t>
            </a:r>
            <a:r>
              <a:rPr lang="ru-RU" sz="1000" dirty="0">
                <a:latin typeface="Bahnschrift" panose="020B0502040204020203" pitchFamily="34" charset="0"/>
                <a:cs typeface="Calibri" panose="020F0502020204030204" pitchFamily="34" charset="0"/>
              </a:rPr>
              <a:t>1,1 </a:t>
            </a:r>
            <a:r>
              <a:rPr lang="tr-TR" sz="1000" dirty="0">
                <a:latin typeface="Bahnschrift" panose="020B0502040204020203" pitchFamily="34" charset="0"/>
                <a:cs typeface="Calibri" panose="020F0502020204030204" pitchFamily="34" charset="0"/>
              </a:rPr>
              <a:t>milyon ABD doları</a:t>
            </a:r>
            <a:endParaRPr lang="ru-RU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781" y="4914086"/>
            <a:ext cx="587191" cy="58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8447371" y="4937653"/>
            <a:ext cx="164843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Yılda </a:t>
            </a: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221 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bin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2532" name="Picture 4" descr="Крайний срок – Бесплатные иконки: бизнес">
            <a:extLst>
              <a:ext uri="{FF2B5EF4-FFF2-40B4-BE49-F238E27FC236}">
                <a16:creationId xmlns:a16="http://schemas.microsoft.com/office/drawing/2014/main" id="{6BEC846F-82CC-418C-ACA8-EB19E9380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504" y="4993368"/>
            <a:ext cx="4286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Шокшинский кварцит малиновый из Карелии">
            <a:extLst>
              <a:ext uri="{FF2B5EF4-FFF2-40B4-BE49-F238E27FC236}">
                <a16:creationId xmlns:a16="http://schemas.microsoft.com/office/drawing/2014/main" id="{3FBA78B8-F6A0-4C85-B1A3-6C67EC3C8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43"/>
          <a:stretch/>
        </p:blipFill>
        <p:spPr bwMode="auto">
          <a:xfrm>
            <a:off x="638499" y="474461"/>
            <a:ext cx="2600398" cy="243580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634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3043026" y="95951"/>
            <a:ext cx="825906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GENİŞLETİLMİŞ </a:t>
            </a:r>
            <a:r>
              <a:rPr lang="en-US" sz="35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KİL ÜRETİMİ</a:t>
            </a:r>
            <a:endParaRPr lang="ru-RU" sz="3500" b="1" dirty="0"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018875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8296635" y="1083162"/>
            <a:ext cx="42204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genişletilmiş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kil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genişletilmiş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kil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kumu,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çakıl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kırma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taş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46A6AF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27508" y="252145"/>
            <a:ext cx="2443120" cy="2364484"/>
          </a:xfrm>
          <a:prstGeom prst="ellipse">
            <a:avLst/>
          </a:prstGeom>
          <a:solidFill>
            <a:srgbClr val="DA9E0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368" y="985650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4228" y="1100515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ru-RU" sz="1200" spc="-5" dirty="0">
                <a:latin typeface="Bahnschrift" panose="020B0502040204020203" pitchFamily="34" charset="0"/>
                <a:cs typeface="Calibri"/>
              </a:rPr>
              <a:t>$65 </a:t>
            </a:r>
            <a:r>
              <a:rPr lang="tr-TR" sz="1200" spc="-5" dirty="0">
                <a:latin typeface="Bahnschrift" panose="020B0502040204020203" pitchFamily="34" charset="0"/>
                <a:cs typeface="Calibri"/>
              </a:rPr>
              <a:t>milyon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883303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8325632" y="1961019"/>
            <a:ext cx="4170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genişletilmiş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kil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beton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işletmeleri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inşaat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işlerimağazalar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endParaRPr lang="tr-TR" sz="1000" spc="-5" dirty="0"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hidroponik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çiftlikler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036" y="1955572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4820" y="2090615"/>
            <a:ext cx="2763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Yılda </a:t>
            </a:r>
            <a:r>
              <a:rPr lang="ru-RU" sz="1200" dirty="0">
                <a:latin typeface="Bahnschrift" panose="020B0502040204020203" pitchFamily="34" charset="0"/>
                <a:cs typeface="Calibri" panose="020F0502020204030204" pitchFamily="34" charset="0"/>
              </a:rPr>
              <a:t>750 000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ton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16054" y="3802791"/>
            <a:ext cx="2774770" cy="2396473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350465" y="3952496"/>
            <a:ext cx="2705948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Genişletilmiş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kil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ürünleri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(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genişletilmiş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kil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kumu,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çakıl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kırma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taş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)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inşaatta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hafif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agrega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beton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dolgu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maddesi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yapı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taşları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olarak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temellerin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yol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yüzeylerinin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drenajı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yalıtımında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yaygın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olarak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kullanılmaktadır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.</a:t>
            </a:r>
            <a:endParaRPr lang="tr-TR" sz="105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endParaRPr lang="tr-TR" sz="105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Genişletilmiş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kil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kilden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belirli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bir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sıcaklığa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ısıtılarak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üretilir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Malzeme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şişer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(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hacim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olarak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artar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)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çeşitli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boyutlarda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granüller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oluşur</a:t>
            </a:r>
            <a:endParaRPr lang="ru-RU" sz="105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66581" y="3469842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</a:t>
            </a:r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ALANI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35943" y="3179035"/>
            <a:ext cx="4247340" cy="3244947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351344" y="3385038"/>
            <a:ext cx="4143718" cy="2850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ÜRETİM TEKNOLOJİSİ: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Genişletilmiş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kil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hammaddelerin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hazırlanmasını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katkı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maddeleriyle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karıştırılmasını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şekillendirilmesini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yüksek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sıcaklıkta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pişirilmesini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soğutulmasını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tasnif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edilmesini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bitmiş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ürünün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paketlenmesini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içerir</a:t>
            </a:r>
            <a:endParaRPr lang="tr-TR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Gerekli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yerli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yabancı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üreticilerden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satın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alınacak</a:t>
            </a:r>
            <a:endParaRPr lang="tr-TR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HAMMADDELER: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Kil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genişletilmiş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kil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hammadde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görevi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görecektir</a:t>
            </a:r>
            <a:endParaRPr lang="tr-TR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İşletmede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çalışmak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nitelikli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personel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çekilecektir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88174" y="2894581"/>
            <a:ext cx="339307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</a:t>
            </a:r>
            <a:r>
              <a:rPr lang="ru-RU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463593" y="120008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Bahnschrift" panose="020B0502040204020203" pitchFamily="34" charset="0"/>
                <a:cs typeface="Arial" panose="020B0604020202020204" pitchFamily="34" charset="0"/>
              </a:rPr>
              <a:t>29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7634347" y="2677902"/>
            <a:ext cx="297366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</a:t>
            </a:r>
            <a:r>
              <a:rPr lang="ru-RU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10412906" y="4051279"/>
            <a:ext cx="164843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kk-KZ" sz="1000" dirty="0">
                <a:latin typeface="Bahnschrift" panose="020B0502040204020203" pitchFamily="34" charset="0"/>
                <a:cs typeface="Calibri" panose="020F0502020204030204" pitchFamily="34" charset="0"/>
              </a:rPr>
              <a:t>6 </a:t>
            </a:r>
            <a:r>
              <a:rPr lang="tr-TR" sz="1000" dirty="0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635" y="3194118"/>
            <a:ext cx="522707" cy="52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8376576" y="3202852"/>
            <a:ext cx="1257519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YATIRIMLAR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  <a:r>
              <a:rPr lang="ru-RU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65 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416" y="3277054"/>
            <a:ext cx="530818" cy="5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10472234" y="3258332"/>
            <a:ext cx="165971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Yılda </a:t>
            </a: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28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 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691" y="3970137"/>
            <a:ext cx="587191" cy="58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8338281" y="3993704"/>
            <a:ext cx="164843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Yılda </a:t>
            </a: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11,2 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2532" name="Picture 4" descr="Крайний срок – Бесплатные иконки: бизнес">
            <a:extLst>
              <a:ext uri="{FF2B5EF4-FFF2-40B4-BE49-F238E27FC236}">
                <a16:creationId xmlns:a16="http://schemas.microsoft.com/office/drawing/2014/main" id="{6BEC846F-82CC-418C-ACA8-EB19E9380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990" y="4098321"/>
            <a:ext cx="4286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C1814E0-E49D-4BA9-A6D5-85B84B55CA14}"/>
              </a:ext>
            </a:extLst>
          </p:cNvPr>
          <p:cNvSpPr/>
          <p:nvPr/>
        </p:nvSpPr>
        <p:spPr>
          <a:xfrm>
            <a:off x="7762691" y="5098048"/>
            <a:ext cx="4263475" cy="1247319"/>
          </a:xfrm>
          <a:prstGeom prst="roundRect">
            <a:avLst>
              <a:gd name="adj" fmla="val 7847"/>
            </a:avLst>
          </a:prstGeom>
          <a:solidFill>
            <a:srgbClr val="46A6AF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178FED-FCB7-490C-A9F2-DF2A4E0DFF83}"/>
              </a:ext>
            </a:extLst>
          </p:cNvPr>
          <p:cNvSpPr txBox="1"/>
          <p:nvPr/>
        </p:nvSpPr>
        <p:spPr>
          <a:xfrm>
            <a:off x="7634347" y="4737347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TEKLİFLER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A8DF19-2A65-4651-A26F-055C3617E71B}"/>
              </a:ext>
            </a:extLst>
          </p:cNvPr>
          <p:cNvSpPr txBox="1"/>
          <p:nvPr/>
        </p:nvSpPr>
        <p:spPr>
          <a:xfrm>
            <a:off x="7828402" y="5204890"/>
            <a:ext cx="40616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ALAN: Shu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bölgesinin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«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ADEKSU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»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bölgesi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su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bazlı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şeyller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genişletilmiş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kil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uygundur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HAMMADDE REZERVLERİ: 7.052 bin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metreküp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Керамзит насыпью объём 1 м3, вес ~ 500 кг. (id 50700730), купить в  Казахстане, цена на Satu.kz">
            <a:extLst>
              <a:ext uri="{FF2B5EF4-FFF2-40B4-BE49-F238E27FC236}">
                <a16:creationId xmlns:a16="http://schemas.microsoft.com/office/drawing/2014/main" id="{3BEC575B-929B-4C7B-AA61-F750A46FE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39"/>
          <a:stretch/>
        </p:blipFill>
        <p:spPr bwMode="auto">
          <a:xfrm>
            <a:off x="789454" y="499826"/>
            <a:ext cx="2283860" cy="21523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170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3592019" y="176746"/>
            <a:ext cx="71325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KÜMES HAYVANI ÇİFTLİKLERİNİN </a:t>
            </a:r>
            <a:r>
              <a:rPr lang="en-US" sz="28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İNŞASI</a:t>
            </a:r>
            <a:endParaRPr lang="ru-RU" sz="2800" b="1" dirty="0">
              <a:ln>
                <a:solidFill>
                  <a:srgbClr val="46A6AF"/>
                </a:solidFill>
              </a:ln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117437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7634717" y="1181724"/>
            <a:ext cx="32889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ÜRETİMİ:</a:t>
            </a:r>
          </a:p>
          <a:p>
            <a:pPr algn="just"/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tavuk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eti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(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karkaslar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filetolar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sakatatlar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),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tavuk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yumurtaları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(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kantinler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yiyecekler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)</a:t>
            </a:r>
            <a:endParaRPr lang="ru-KZ" sz="1200" b="1" dirty="0">
              <a:solidFill>
                <a:srgbClr val="DA9E0C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FF9F00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46A6A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050" name="Picture 2" descr="Птицефабрика «Чамзинская»: как оптимизировать расходы на корма с помощью  NIR-метода">
            <a:extLst>
              <a:ext uri="{FF2B5EF4-FFF2-40B4-BE49-F238E27FC236}">
                <a16:creationId xmlns:a16="http://schemas.microsoft.com/office/drawing/2014/main" id="{909396EE-544E-49DC-A1A7-DD121774A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62" y="176747"/>
            <a:ext cx="2774770" cy="25412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32" y="1095076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5092" y="1209941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MALİYETİ:</a:t>
            </a:r>
          </a:p>
          <a:p>
            <a:r>
              <a:rPr lang="en-US" sz="1200" spc="-5" dirty="0">
                <a:latin typeface="Bahnschrift" panose="020B0502040204020203" pitchFamily="34" charset="0"/>
                <a:cs typeface="Calibri"/>
              </a:rPr>
              <a:t>4,4 MİLYON DOLAR</a:t>
            </a:r>
            <a:endParaRPr lang="ru-KZ" sz="1200" dirty="0"/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981865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7663713" y="2059581"/>
            <a:ext cx="4737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PAZARI:</a:t>
            </a:r>
          </a:p>
          <a:p>
            <a:pPr algn="just"/>
            <a:r>
              <a:rPr lang="en-US" sz="1200" spc="-5" dirty="0">
                <a:latin typeface="Bahnschrift" panose="020B0502040204020203" pitchFamily="34" charset="0"/>
                <a:cs typeface="Calibri"/>
              </a:rPr>
              <a:t>et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işleme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işletmeleri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süpermarketler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ve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perakende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</a:p>
          <a:p>
            <a:pPr algn="just"/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mağazaları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kafeler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ve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restoranlar</a:t>
            </a:r>
            <a:endParaRPr lang="ru-KZ" sz="1200" dirty="0"/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00" y="2064998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5685" y="2200041"/>
            <a:ext cx="2150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KAPASİTESİ:</a:t>
            </a:r>
          </a:p>
          <a:p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Yılda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1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kuş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başı</a:t>
            </a:r>
            <a:endParaRPr lang="ru-KZ" sz="1200" b="1" dirty="0">
              <a:solidFill>
                <a:srgbClr val="DA9E0C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04612" y="4116621"/>
            <a:ext cx="2774770" cy="2564632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292494" y="4321653"/>
            <a:ext cx="27747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Kümes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hayvanları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yetiştiriciliği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et,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yumurta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kuş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tüyü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tüy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organik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gübre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(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çöp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)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verir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Çiftlik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kuşları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arasında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tavuklar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hindiler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kazlar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ördekler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yaygın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olanıdır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Gine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tavuğu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bıldırcın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devekuşu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yetiştiriciliği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giderek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daha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fazla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gelişmektedir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Kuşun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önemli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üretken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kalitesi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yumurta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üretimidir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68882" y="3550735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ALANI:</a:t>
            </a:r>
            <a:endParaRPr lang="ru-RU" sz="16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27674" y="3067193"/>
            <a:ext cx="8667222" cy="1962824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416173" y="3207600"/>
            <a:ext cx="8439035" cy="1716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ÜRETİM TEKNOLOJİSİ: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kümes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hayvanı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çiftliklerinin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ana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bağlantıları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-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atölyeleri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ebeveyn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sürüsü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yumurtaların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kuluçkalanması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onarım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gençlerinin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yetiştirilmesi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yumurtlayan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tavukların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endüstriyel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sürüsü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kümes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hayvanlarının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beslenmesi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yumurtaların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sınıflandırılması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paketlenmesi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kümes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hayvanlarının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kesilmesi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işlenmesi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kümes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hayvanlarını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tutmak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hücre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pilleri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kümes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hayvanlarını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kesmek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kesmek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hatlar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yumurta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ayırma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makineleri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inkübatörler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veterinerler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hayvan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teknisyenleri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kuşbilimciler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hattı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operatörleri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48264" y="2807916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16822A1D-0C9E-4AEB-ABDE-43164502E71B}"/>
              </a:ext>
            </a:extLst>
          </p:cNvPr>
          <p:cNvSpPr/>
          <p:nvPr/>
        </p:nvSpPr>
        <p:spPr>
          <a:xfrm>
            <a:off x="6058660" y="6395332"/>
            <a:ext cx="2636398" cy="357109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552735" y="103455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3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3148264" y="5030017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6282686" y="6370440"/>
            <a:ext cx="2246784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SÜRESİ: 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6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94" y="5547294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4097345" y="5547294"/>
            <a:ext cx="1961315" cy="694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YATIRIM: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4,4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. ABD</a:t>
            </a:r>
            <a:endParaRPr lang="ru-RU" sz="14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600" y="5547293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6736862" y="5541897"/>
            <a:ext cx="2434389" cy="694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GELİR:</a:t>
            </a:r>
          </a:p>
          <a:p>
            <a:pPr algn="just">
              <a:lnSpc>
                <a:spcPct val="150000"/>
              </a:lnSpc>
            </a:pP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6,6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. ABD /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ru-RU" sz="14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24" y="5541897"/>
            <a:ext cx="702857" cy="7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9584068" y="5541897"/>
            <a:ext cx="2418347" cy="694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GELİR:</a:t>
            </a:r>
          </a:p>
          <a:p>
            <a:pPr algn="just">
              <a:lnSpc>
                <a:spcPct val="150000"/>
              </a:lnSpc>
            </a:pPr>
            <a:r>
              <a:rPr lang="de-DE" sz="1400" dirty="0">
                <a:latin typeface="Bahnschrift" panose="020B0502040204020203" pitchFamily="34" charset="0"/>
                <a:cs typeface="Calibri" panose="020F0502020204030204" pitchFamily="34" charset="0"/>
              </a:rPr>
              <a:t>666,6 bin </a:t>
            </a:r>
            <a:r>
              <a:rPr lang="de-DE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de-DE" sz="1400" dirty="0">
                <a:latin typeface="Bahnschrift" panose="020B0502040204020203" pitchFamily="34" charset="0"/>
                <a:cs typeface="Calibri" panose="020F0502020204030204" pitchFamily="34" charset="0"/>
              </a:rPr>
              <a:t>. ABD / </a:t>
            </a:r>
            <a:r>
              <a:rPr lang="de-DE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ru-RU" sz="14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7665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3032526" y="112106"/>
            <a:ext cx="825906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DEMİR CEVHERİ </a:t>
            </a:r>
            <a:r>
              <a:rPr lang="en-US" sz="35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ÜRETİMİ</a:t>
            </a:r>
            <a:endParaRPr lang="ru-RU" sz="3500" b="1" dirty="0">
              <a:ln>
                <a:solidFill>
                  <a:srgbClr val="46A6AF"/>
                </a:solidFill>
              </a:ln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018875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8296635" y="1083162"/>
            <a:ext cx="280681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tr-TR" sz="1000" spc="-5" dirty="0">
                <a:latin typeface="Bahnschrift" panose="020B0502040204020203" pitchFamily="34" charset="0"/>
                <a:cs typeface="Calibri"/>
              </a:rPr>
              <a:t>demir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46A6AF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DA9E0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368" y="985650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4228" y="1100515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ru-RU" sz="1200" spc="-5" dirty="0">
                <a:latin typeface="Bahnschrift" panose="020B0502040204020203" pitchFamily="34" charset="0"/>
                <a:cs typeface="Calibri"/>
              </a:rPr>
              <a:t>$100 </a:t>
            </a:r>
            <a:r>
              <a:rPr lang="tr-TR" sz="1200" spc="-5" dirty="0">
                <a:latin typeface="Bahnschrift" panose="020B0502040204020203" pitchFamily="34" charset="0"/>
                <a:cs typeface="Calibri"/>
              </a:rPr>
              <a:t>milyon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883303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8325632" y="1961019"/>
            <a:ext cx="28779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metalurji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endüstrisi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036" y="1955572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4820" y="2090615"/>
            <a:ext cx="2763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Yılda </a:t>
            </a:r>
            <a:r>
              <a:rPr lang="fr-FR" sz="1200" dirty="0">
                <a:latin typeface="Bahnschrift" panose="020B0502040204020203" pitchFamily="34" charset="0"/>
                <a:cs typeface="Calibri" panose="020F0502020204030204" pitchFamily="34" charset="0"/>
              </a:rPr>
              <a:t>27.000 ton demir cevheri konsantresi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11724" y="4096123"/>
            <a:ext cx="2774770" cy="1939982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346135" y="4245827"/>
            <a:ext cx="27059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Demir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cevherleri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çok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metalurji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endüstrisinde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demir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çelik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kullanılmaktadır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</a:t>
            </a:r>
            <a:endParaRPr lang="tr-TR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endParaRPr lang="tr-TR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Demir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cevherlerinin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bir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başka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kullanımı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da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onlardan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pigment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elde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etmektir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Demir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cevheri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ondan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pik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demir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çelik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pik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demir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çeliği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eritmek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kullanılır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66581" y="3606689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</a:t>
            </a:r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ALANI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35943" y="3179035"/>
            <a:ext cx="4247340" cy="3244947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351129" y="3494395"/>
            <a:ext cx="4143718" cy="2824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ÜRETİM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demir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cevheri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madenciliği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demir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cevheri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demir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cevheri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zenginleştirme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demir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cevheri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peletleme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ekskavatörler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buldozerler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damperli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kamyonlar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kırıcılar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öğütücüler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yüzdürme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makineleri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sinterleme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makineleri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HAMMADDE: Demir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cevheri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Nitelikli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personel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madenciler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mühendisler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uzmanları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laboratuvar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teknisyenleri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işletmede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çalışmak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üzere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alınacaktır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88174" y="2894581"/>
            <a:ext cx="339307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</a:t>
            </a:r>
            <a:r>
              <a:rPr lang="ru-RU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463593" y="120008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30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7606833" y="2600021"/>
            <a:ext cx="297366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</a:t>
            </a:r>
            <a:r>
              <a:rPr lang="ru-RU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10377732" y="3926969"/>
            <a:ext cx="164843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kk-KZ" sz="1000" dirty="0">
                <a:latin typeface="Bahnschrift" panose="020B0502040204020203" pitchFamily="34" charset="0"/>
                <a:cs typeface="Calibri" panose="020F0502020204030204" pitchFamily="34" charset="0"/>
              </a:rPr>
              <a:t>10 </a:t>
            </a:r>
            <a:r>
              <a:rPr lang="tr-TR" sz="1000" dirty="0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477" y="3106199"/>
            <a:ext cx="522707" cy="52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8388418" y="3114933"/>
            <a:ext cx="135917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YATIRIMLAR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  <a:r>
              <a:rPr lang="ru-RU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100 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242" y="3152744"/>
            <a:ext cx="530818" cy="5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10437060" y="3134022"/>
            <a:ext cx="165971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Yılda </a:t>
            </a: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200 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533" y="3882218"/>
            <a:ext cx="587191" cy="58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8350123" y="3905785"/>
            <a:ext cx="164843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Yılda </a:t>
            </a: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40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 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2532" name="Picture 4" descr="Крайний срок – Бесплатные иконки: бизнес">
            <a:extLst>
              <a:ext uri="{FF2B5EF4-FFF2-40B4-BE49-F238E27FC236}">
                <a16:creationId xmlns:a16="http://schemas.microsoft.com/office/drawing/2014/main" id="{6BEC846F-82CC-418C-ACA8-EB19E9380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816" y="3974011"/>
            <a:ext cx="4286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C1814E0-E49D-4BA9-A6D5-85B84B55CA14}"/>
              </a:ext>
            </a:extLst>
          </p:cNvPr>
          <p:cNvSpPr/>
          <p:nvPr/>
        </p:nvSpPr>
        <p:spPr>
          <a:xfrm>
            <a:off x="7762691" y="5098049"/>
            <a:ext cx="4263475" cy="1057152"/>
          </a:xfrm>
          <a:prstGeom prst="roundRect">
            <a:avLst>
              <a:gd name="adj" fmla="val 7847"/>
            </a:avLst>
          </a:prstGeom>
          <a:solidFill>
            <a:srgbClr val="46A6AF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178FED-FCB7-490C-A9F2-DF2A4E0DFF83}"/>
              </a:ext>
            </a:extLst>
          </p:cNvPr>
          <p:cNvSpPr txBox="1"/>
          <p:nvPr/>
        </p:nvSpPr>
        <p:spPr>
          <a:xfrm>
            <a:off x="7634347" y="4737347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TEKLİFLER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A8DF19-2A65-4651-A26F-055C3617E71B}"/>
              </a:ext>
            </a:extLst>
          </p:cNvPr>
          <p:cNvSpPr txBox="1"/>
          <p:nvPr/>
        </p:nvSpPr>
        <p:spPr>
          <a:xfrm>
            <a:off x="7828402" y="5204890"/>
            <a:ext cx="4061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n-NO" sz="1200" dirty="0">
                <a:latin typeface="Bahnschrift" panose="020B0502040204020203" pitchFamily="34" charset="0"/>
                <a:cs typeface="Calibri" panose="020F0502020204030204" pitchFamily="34" charset="0"/>
              </a:rPr>
              <a:t>MEVDUAT: »AKKUDUK" Shu bölgesi (demir cevherleri)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r>
              <a:rPr lang="nn-NO" sz="1200" dirty="0">
                <a:latin typeface="Bahnschrift" panose="020B0502040204020203" pitchFamily="34" charset="0"/>
                <a:cs typeface="Calibri" panose="020F0502020204030204" pitchFamily="34" charset="0"/>
              </a:rPr>
              <a:t>HAMMADDE STOKLARI: 1.055,3 bin ton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Цена железной руды подскочила до максимума с 2014 года | Inbusiness.kz">
            <a:extLst>
              <a:ext uri="{FF2B5EF4-FFF2-40B4-BE49-F238E27FC236}">
                <a16:creationId xmlns:a16="http://schemas.microsoft.com/office/drawing/2014/main" id="{215849FF-FDDB-44A8-B076-1E61C5CB2B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2" t="2572" r="13909" b="1803"/>
          <a:stretch/>
        </p:blipFill>
        <p:spPr bwMode="auto">
          <a:xfrm>
            <a:off x="566962" y="221576"/>
            <a:ext cx="2869280" cy="27209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610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3125690" y="507"/>
            <a:ext cx="82590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TİTANOMANYETİT CEVHERLERİNDEN</a:t>
            </a:r>
            <a:r>
              <a:rPr lang="ru-RU" sz="28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n>
                <a:solidFill>
                  <a:srgbClr val="46A6AF"/>
                </a:solidFill>
              </a:ln>
              <a:noFill/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ÇELİK ÜRETİMİ </a:t>
            </a:r>
            <a:endParaRPr lang="ru-RU" sz="2800" b="1" dirty="0">
              <a:ln>
                <a:solidFill>
                  <a:srgbClr val="46A6AF"/>
                </a:solidFill>
              </a:ln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018875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8296635" y="1083162"/>
            <a:ext cx="42204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sevgili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metal,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demir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46A6AF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158056" y="165133"/>
            <a:ext cx="2450825" cy="2571813"/>
          </a:xfrm>
          <a:prstGeom prst="ellipse">
            <a:avLst/>
          </a:prstGeom>
          <a:solidFill>
            <a:srgbClr val="DA9E0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368" y="985650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4228" y="1100515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 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ru-RU" sz="1200" spc="-5" dirty="0">
                <a:latin typeface="Bahnschrift" panose="020B0502040204020203" pitchFamily="34" charset="0"/>
                <a:cs typeface="Calibri"/>
              </a:rPr>
              <a:t>$500 </a:t>
            </a:r>
            <a:r>
              <a:rPr lang="tr-TR" sz="1200" spc="-5" dirty="0">
                <a:latin typeface="Bahnschrift" panose="020B0502040204020203" pitchFamily="34" charset="0"/>
                <a:cs typeface="Calibri"/>
              </a:rPr>
              <a:t>milyon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883303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8325632" y="1961019"/>
            <a:ext cx="35644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metalurji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endüstrisi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makine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mühendisliği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havacılık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endüstrisi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kimya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endüstrisi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inşaat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endüstrisi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036" y="1955572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4820" y="2090615"/>
            <a:ext cx="2763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Yılda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20.000 ton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titanyum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manyetit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konsantresi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yılda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1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ton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çelik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289979" y="4117726"/>
            <a:ext cx="2774770" cy="1666516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324390" y="4267430"/>
            <a:ext cx="2705948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Çelik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demirin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karbon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diğer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alaşım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elementleri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ile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dövülebilir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bir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alaşımıdır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Endüstri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metal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haddeleme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mutfak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eşyaları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tıbbi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aletler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mekanizmalar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çeşitli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parçaların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imalatında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kullanılır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Alaşımın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neredeyse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% 99'u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demirden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oluşur</a:t>
            </a:r>
            <a:endParaRPr lang="ru-RU" sz="105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92656" y="3784776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</a:t>
            </a:r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ALANI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35943" y="3179035"/>
            <a:ext cx="4247340" cy="3529414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351129" y="3494395"/>
            <a:ext cx="4283218" cy="2850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ÜRETİM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titanyum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manyetit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cevherlerinin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çıkarılması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titanyum-manyetit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cevherlerinin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işlenmesi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demir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çelik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titanyum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haddelenmiş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ürünlerin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imalatı</a:t>
            </a:r>
            <a:endParaRPr lang="tr-TR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ekskavatörler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buldozerler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damperli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kamyonlar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kırıcılar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öğütücüler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yüzdürme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makineleri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yüksek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fırınlar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dönüştürücüler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haddehaneler</a:t>
            </a:r>
            <a:endParaRPr lang="tr-TR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HAMMADDELER: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titanyum-manyetit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cevherleri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kok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demir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cevheri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akılar</a:t>
            </a:r>
            <a:endParaRPr lang="tr-TR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Nitelikli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personel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madenciler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mühendisler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uzmanları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laboratuvar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teknisyenleri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işletmede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çalışmak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üzere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işe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alınacaktır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88174" y="2894581"/>
            <a:ext cx="339307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</a:t>
            </a:r>
            <a:r>
              <a:rPr lang="ru-RU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463593" y="120008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31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7675939" y="2946538"/>
            <a:ext cx="297366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</a:t>
            </a:r>
            <a:r>
              <a:rPr lang="ru-RU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10446838" y="4273486"/>
            <a:ext cx="164843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kk-KZ" sz="1000" dirty="0">
                <a:latin typeface="Bahnschrift" panose="020B0502040204020203" pitchFamily="34" charset="0"/>
                <a:cs typeface="Calibri" panose="020F0502020204030204" pitchFamily="34" charset="0"/>
              </a:rPr>
              <a:t>15 </a:t>
            </a:r>
            <a:r>
              <a:rPr lang="tr-TR" sz="1000" dirty="0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583" y="3452716"/>
            <a:ext cx="522707" cy="52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8457524" y="3461450"/>
            <a:ext cx="1341131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YATIRIMLAR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  <a:r>
              <a:rPr lang="ru-RU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500 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348" y="3499261"/>
            <a:ext cx="530818" cy="5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10506166" y="3480539"/>
            <a:ext cx="165971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Yılda </a:t>
            </a: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1 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bilyon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639" y="4228735"/>
            <a:ext cx="587191" cy="58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8419229" y="4252302"/>
            <a:ext cx="164843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NET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200 млн. долл. США  в год</a:t>
            </a:r>
          </a:p>
        </p:txBody>
      </p:sp>
      <p:pic>
        <p:nvPicPr>
          <p:cNvPr id="22532" name="Picture 4" descr="Крайний срок – Бесплатные иконки: бизнес">
            <a:extLst>
              <a:ext uri="{FF2B5EF4-FFF2-40B4-BE49-F238E27FC236}">
                <a16:creationId xmlns:a16="http://schemas.microsoft.com/office/drawing/2014/main" id="{6BEC846F-82CC-418C-ACA8-EB19E9380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922" y="4320528"/>
            <a:ext cx="4286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C1814E0-E49D-4BA9-A6D5-85B84B55CA14}"/>
              </a:ext>
            </a:extLst>
          </p:cNvPr>
          <p:cNvSpPr/>
          <p:nvPr/>
        </p:nvSpPr>
        <p:spPr>
          <a:xfrm>
            <a:off x="7794544" y="5354677"/>
            <a:ext cx="4263475" cy="937839"/>
          </a:xfrm>
          <a:prstGeom prst="roundRect">
            <a:avLst>
              <a:gd name="adj" fmla="val 7847"/>
            </a:avLst>
          </a:prstGeom>
          <a:solidFill>
            <a:srgbClr val="46A6AF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178FED-FCB7-490C-A9F2-DF2A4E0DFF83}"/>
              </a:ext>
            </a:extLst>
          </p:cNvPr>
          <p:cNvSpPr txBox="1"/>
          <p:nvPr/>
        </p:nvSpPr>
        <p:spPr>
          <a:xfrm>
            <a:off x="7666200" y="4993975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TEKLİFLER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A8DF19-2A65-4651-A26F-055C3617E71B}"/>
              </a:ext>
            </a:extLst>
          </p:cNvPr>
          <p:cNvSpPr txBox="1"/>
          <p:nvPr/>
        </p:nvSpPr>
        <p:spPr>
          <a:xfrm>
            <a:off x="7860255" y="5461518"/>
            <a:ext cx="40616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MEVDUAT: </a:t>
            </a:r>
            <a:r>
              <a:rPr lang="tr-TR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«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TYMLAY</a:t>
            </a:r>
            <a:r>
              <a:rPr lang="tr-TR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»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Kordai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bölgesi</a:t>
            </a:r>
            <a:endParaRPr lang="tr-TR" sz="12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endParaRPr lang="tr-TR" sz="12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HAMMADDE REZERVLERİ: 21.543 bin ton (</a:t>
            </a:r>
            <a:r>
              <a:rPr lang="en-US" sz="12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titanyum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), 226.100 bin ton (</a:t>
            </a:r>
            <a:r>
              <a:rPr lang="en-US" sz="12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demir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)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8194" name="Picture 2" descr="Свердловские власти разрешили Evraz вырубить особо ценный лес ради руды —  РБК">
            <a:extLst>
              <a:ext uri="{FF2B5EF4-FFF2-40B4-BE49-F238E27FC236}">
                <a16:creationId xmlns:a16="http://schemas.microsoft.com/office/drawing/2014/main" id="{50150FF6-ABEA-448A-8483-89894F142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9"/>
          <a:stretch/>
        </p:blipFill>
        <p:spPr bwMode="auto">
          <a:xfrm>
            <a:off x="603741" y="309234"/>
            <a:ext cx="2899611" cy="259665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175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3090284" y="127857"/>
            <a:ext cx="825906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ALTIN </a:t>
            </a:r>
            <a:r>
              <a:rPr lang="en-US" sz="35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MADENCİLİĞİ</a:t>
            </a:r>
            <a:r>
              <a:rPr lang="ru-RU" sz="28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018875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8296635" y="1083162"/>
            <a:ext cx="42204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tr-TR" sz="1000" spc="-5" dirty="0">
                <a:latin typeface="Bahnschrift" panose="020B0502040204020203" pitchFamily="34" charset="0"/>
                <a:cs typeface="Calibri"/>
              </a:rPr>
              <a:t>altın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46A6AF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DA9E0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368" y="985650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4228" y="1100515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ru-RU" sz="1200" spc="-5" dirty="0">
                <a:latin typeface="Bahnschrift" panose="020B0502040204020203" pitchFamily="34" charset="0"/>
                <a:cs typeface="Calibri"/>
              </a:rPr>
              <a:t>$100 </a:t>
            </a:r>
            <a:r>
              <a:rPr lang="tr-TR" sz="1200" spc="-5" dirty="0">
                <a:latin typeface="Bahnschrift" panose="020B0502040204020203" pitchFamily="34" charset="0"/>
                <a:cs typeface="Calibri"/>
              </a:rPr>
              <a:t>milyon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883303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8325632" y="1961019"/>
            <a:ext cx="35644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küresel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altın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piyasası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kuyumculuk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endüstrisi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merkez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bankaları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yatırım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fonları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036" y="1955572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4820" y="2090615"/>
            <a:ext cx="2763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Yılda </a:t>
            </a:r>
            <a:r>
              <a:rPr lang="ru-RU" sz="1200" dirty="0">
                <a:latin typeface="Bahnschrift" panose="020B0502040204020203" pitchFamily="34" charset="0"/>
                <a:cs typeface="Calibri" panose="020F0502020204030204" pitchFamily="34" charset="0"/>
              </a:rPr>
              <a:t>200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kg altın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16054" y="3802792"/>
            <a:ext cx="2774770" cy="2196356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358801" y="4011437"/>
            <a:ext cx="270594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Altından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yapılan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altın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alaşımlar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birçok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alanda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kullanımlarını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bulmuştur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mücevher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madalya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madeni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para,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diş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protezleri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imalatında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saat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imalatında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, cam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boyamada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mikroelektronikte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parça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imalatında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.</a:t>
            </a:r>
            <a:endParaRPr lang="kk-KZ" sz="105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endParaRPr lang="kk-KZ" sz="105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Altın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genellikle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paladyum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gümüşle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alaşımlanır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böyle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bir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alaşıma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beyaz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altın</a:t>
            </a:r>
            <a:r>
              <a:rPr lang="en-US" sz="105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latin typeface="Bahnschrift" panose="020B0502040204020203" pitchFamily="34" charset="0"/>
                <a:cs typeface="Calibri" panose="020F0502020204030204" pitchFamily="34" charset="0"/>
              </a:rPr>
              <a:t>denir</a:t>
            </a:r>
            <a:endParaRPr lang="ru-RU" sz="105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66581" y="3434785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</a:t>
            </a:r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ALANI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35943" y="3179035"/>
            <a:ext cx="4247340" cy="3008120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351129" y="3494395"/>
            <a:ext cx="4143718" cy="2597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ÜRETİM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altın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içeren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cevherin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çıkarılması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altın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içeren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cevherin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işlenmesi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altının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çıkarılması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altının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rafine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edilmesi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altının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rafine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edilmesi</a:t>
            </a:r>
            <a:endParaRPr lang="kk-KZ" sz="11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ekskavatörler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buldozerler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damperli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kamyonlar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kırıcılar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öğütücüler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yüzdürme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makineleri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siyanürleme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elektroliz</a:t>
            </a:r>
            <a:endParaRPr lang="kk-KZ" sz="11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HAMMADDE: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Altın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içeren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cevher</a:t>
            </a:r>
            <a:endParaRPr lang="kk-KZ" sz="11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Nitelikli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personel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madenciler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mühendisler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uzmanları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laboratuvar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teknisyenleri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işletmede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çalışmak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üzere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işe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alınacaktır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88174" y="2894581"/>
            <a:ext cx="339307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</a:t>
            </a:r>
            <a:r>
              <a:rPr lang="ru-RU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463593" y="120008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32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7634347" y="2714731"/>
            <a:ext cx="297366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</a:t>
            </a:r>
            <a:r>
              <a:rPr lang="ru-RU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10405172" y="4064455"/>
            <a:ext cx="164843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kk-KZ" sz="1000" dirty="0">
                <a:latin typeface="Bahnschrift" panose="020B0502040204020203" pitchFamily="34" charset="0"/>
                <a:cs typeface="Calibri" panose="020F0502020204030204" pitchFamily="34" charset="0"/>
              </a:rPr>
              <a:t>15 </a:t>
            </a:r>
            <a:r>
              <a:rPr lang="tr-TR" sz="1000" dirty="0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17" y="3243685"/>
            <a:ext cx="522707" cy="52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8415858" y="3252419"/>
            <a:ext cx="1353561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YATIRIMLAR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  <a:r>
              <a:rPr lang="ru-RU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500 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682" y="3290230"/>
            <a:ext cx="530818" cy="5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10464500" y="3271508"/>
            <a:ext cx="165971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Yılda </a:t>
            </a: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1 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bilyon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973" y="4019704"/>
            <a:ext cx="587191" cy="58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8377563" y="4043271"/>
            <a:ext cx="1648435" cy="710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Yılda </a:t>
            </a: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200 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2532" name="Picture 4" descr="Крайний срок – Бесплатные иконки: бизнес">
            <a:extLst>
              <a:ext uri="{FF2B5EF4-FFF2-40B4-BE49-F238E27FC236}">
                <a16:creationId xmlns:a16="http://schemas.microsoft.com/office/drawing/2014/main" id="{6BEC846F-82CC-418C-ACA8-EB19E9380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256" y="4111497"/>
            <a:ext cx="4286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C1814E0-E49D-4BA9-A6D5-85B84B55CA14}"/>
              </a:ext>
            </a:extLst>
          </p:cNvPr>
          <p:cNvSpPr/>
          <p:nvPr/>
        </p:nvSpPr>
        <p:spPr>
          <a:xfrm>
            <a:off x="7762691" y="5098049"/>
            <a:ext cx="4263475" cy="1448030"/>
          </a:xfrm>
          <a:prstGeom prst="roundRect">
            <a:avLst>
              <a:gd name="adj" fmla="val 7847"/>
            </a:avLst>
          </a:prstGeom>
          <a:solidFill>
            <a:srgbClr val="46A6AF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178FED-FCB7-490C-A9F2-DF2A4E0DFF83}"/>
              </a:ext>
            </a:extLst>
          </p:cNvPr>
          <p:cNvSpPr txBox="1"/>
          <p:nvPr/>
        </p:nvSpPr>
        <p:spPr>
          <a:xfrm>
            <a:off x="7634347" y="4737347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TEKLİFLER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A8DF19-2A65-4651-A26F-055C3617E71B}"/>
              </a:ext>
            </a:extLst>
          </p:cNvPr>
          <p:cNvSpPr txBox="1"/>
          <p:nvPr/>
        </p:nvSpPr>
        <p:spPr>
          <a:xfrm>
            <a:off x="7814281" y="5235394"/>
            <a:ext cx="4061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MEVDUAT: </a:t>
            </a:r>
            <a:r>
              <a:rPr lang="kk-KZ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«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USHALYK</a:t>
            </a:r>
            <a:r>
              <a:rPr lang="kk-KZ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»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kk-KZ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«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MYNARAL</a:t>
            </a:r>
            <a:r>
              <a:rPr lang="kk-KZ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»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 Moy</a:t>
            </a:r>
            <a:r>
              <a:rPr lang="tr-TR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ı</a:t>
            </a:r>
            <a:r>
              <a:rPr lang="en-US" sz="12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nkum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bölgesi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tr-TR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«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ALMALİ</a:t>
            </a:r>
            <a:r>
              <a:rPr lang="tr-TR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»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Zhambyl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bölgesi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tr-TR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«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TALAS MEYDANI</a:t>
            </a:r>
            <a:r>
              <a:rPr lang="tr-TR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»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 Talas </a:t>
            </a:r>
            <a:r>
              <a:rPr lang="en-US" sz="12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bölgesi</a:t>
            </a:r>
            <a:endParaRPr lang="kk-KZ" sz="12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endParaRPr lang="kk-KZ" sz="12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HAMMADDE STOKLARI: 1.335,2 kg, </a:t>
            </a:r>
            <a:r>
              <a:rPr lang="en-US" sz="12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Almalı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 - 536 kg, </a:t>
            </a:r>
            <a:r>
              <a:rPr lang="en-US" sz="12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mınaral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 - 861,18 kg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9218" name="Picture 2" descr="Золотодобычу выводят на чистую воду - «Экология России»">
            <a:extLst>
              <a:ext uri="{FF2B5EF4-FFF2-40B4-BE49-F238E27FC236}">
                <a16:creationId xmlns:a16="http://schemas.microsoft.com/office/drawing/2014/main" id="{8F902879-FB91-41EB-8BDB-8EA87C04B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8"/>
          <a:stretch/>
        </p:blipFill>
        <p:spPr bwMode="auto">
          <a:xfrm>
            <a:off x="489583" y="266588"/>
            <a:ext cx="2784172" cy="262799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290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3032526" y="153249"/>
            <a:ext cx="825906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KÖMÜR </a:t>
            </a:r>
            <a:r>
              <a:rPr lang="en-US" sz="35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MADENCİLİĞİ</a:t>
            </a:r>
            <a:r>
              <a:rPr lang="ru-RU" sz="28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018875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8296635" y="1083162"/>
            <a:ext cx="25565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tr-TR" sz="1000" spc="-5" dirty="0">
                <a:latin typeface="Bahnschrift" panose="020B0502040204020203" pitchFamily="34" charset="0"/>
                <a:cs typeface="Calibri"/>
              </a:rPr>
              <a:t>k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ömür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46A6AF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DA9E0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368" y="985650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4228" y="1100515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ru-RU" sz="1200" spc="-5" dirty="0">
                <a:latin typeface="Bahnschrift" panose="020B0502040204020203" pitchFamily="34" charset="0"/>
                <a:cs typeface="Calibri"/>
              </a:rPr>
              <a:t>$500 </a:t>
            </a:r>
            <a:r>
              <a:rPr lang="tr-TR" sz="1200" spc="-5" dirty="0">
                <a:latin typeface="Bahnschrift" panose="020B0502040204020203" pitchFamily="34" charset="0"/>
                <a:cs typeface="Calibri"/>
              </a:rPr>
              <a:t>milyon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883303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8325632" y="1961019"/>
            <a:ext cx="35644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termik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santraller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metalurji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işletmeleri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kimya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işletmeleri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nüfus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036" y="1955572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4820" y="2090615"/>
            <a:ext cx="2763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Yılda </a:t>
            </a:r>
            <a:r>
              <a:rPr lang="ru-RU" sz="1200" dirty="0">
                <a:latin typeface="Bahnschrift" panose="020B0502040204020203" pitchFamily="34" charset="0"/>
                <a:cs typeface="Calibri" panose="020F0502020204030204" pitchFamily="34" charset="0"/>
              </a:rPr>
              <a:t>60 000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ton kömür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16054" y="3882218"/>
            <a:ext cx="2774770" cy="1892620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346135" y="4050151"/>
            <a:ext cx="27059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Kömür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kağıt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tekstil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cam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endüstrisinde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yaygın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olarak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kullanılmaktadır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Kömür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ayrıca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ev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aletleri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kişisel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bakım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ürünlerinin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üretiminde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kullanılan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karbon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fiber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silikon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metali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gibi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özel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bileşenlerin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üretiminde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de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kullanılmaktadır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66581" y="3469842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</a:t>
            </a:r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ALANI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35943" y="3179035"/>
            <a:ext cx="4247340" cy="3426864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335943" y="3533558"/>
            <a:ext cx="4143718" cy="2547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ÜRETİM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kömür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madenciliği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kömür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kömür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ayırma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kömür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paketleme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ekskavatörler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buldozerler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damperli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kamyonlar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biçerdöverler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kırıcılar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elekler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paketleme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hatları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HAMMADDE: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kömür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Nitelikli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personel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madenciler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mühendisler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uzmanları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laboratuvar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teknisyenleri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işletmede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çalışmak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üzere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alınacaktır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88174" y="2894581"/>
            <a:ext cx="339307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</a:t>
            </a:r>
            <a:r>
              <a:rPr lang="ru-RU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463593" y="120008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33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7634347" y="2703263"/>
            <a:ext cx="297366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</a:t>
            </a:r>
            <a:r>
              <a:rPr lang="ru-RU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10375471" y="4024159"/>
            <a:ext cx="164843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kk-KZ" sz="1000" dirty="0">
                <a:latin typeface="Bahnschrift" panose="020B0502040204020203" pitchFamily="34" charset="0"/>
                <a:cs typeface="Calibri" panose="020F0502020204030204" pitchFamily="34" charset="0"/>
              </a:rPr>
              <a:t>10 </a:t>
            </a:r>
            <a:r>
              <a:rPr lang="tr-TR" sz="1000" dirty="0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216" y="3203389"/>
            <a:ext cx="522707" cy="52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8386157" y="3212123"/>
            <a:ext cx="1361434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YATIRIMLAR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  <a:r>
              <a:rPr lang="ru-RU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500 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981" y="3249934"/>
            <a:ext cx="530818" cy="5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10434799" y="3231212"/>
            <a:ext cx="165971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Yılda </a:t>
            </a: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1 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bilyon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272" y="3979408"/>
            <a:ext cx="587191" cy="58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8347862" y="4002975"/>
            <a:ext cx="164843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yılda </a:t>
            </a: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200 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2532" name="Picture 4" descr="Крайний срок – Бесплатные иконки: бизнес">
            <a:extLst>
              <a:ext uri="{FF2B5EF4-FFF2-40B4-BE49-F238E27FC236}">
                <a16:creationId xmlns:a16="http://schemas.microsoft.com/office/drawing/2014/main" id="{6BEC846F-82CC-418C-ACA8-EB19E9380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555" y="4071201"/>
            <a:ext cx="4286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C1814E0-E49D-4BA9-A6D5-85B84B55CA14}"/>
              </a:ext>
            </a:extLst>
          </p:cNvPr>
          <p:cNvSpPr/>
          <p:nvPr/>
        </p:nvSpPr>
        <p:spPr>
          <a:xfrm>
            <a:off x="7762691" y="5098049"/>
            <a:ext cx="4263475" cy="1087528"/>
          </a:xfrm>
          <a:prstGeom prst="roundRect">
            <a:avLst>
              <a:gd name="adj" fmla="val 7847"/>
            </a:avLst>
          </a:prstGeom>
          <a:solidFill>
            <a:srgbClr val="46A6AF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178FED-FCB7-490C-A9F2-DF2A4E0DFF83}"/>
              </a:ext>
            </a:extLst>
          </p:cNvPr>
          <p:cNvSpPr txBox="1"/>
          <p:nvPr/>
        </p:nvSpPr>
        <p:spPr>
          <a:xfrm>
            <a:off x="7634347" y="4737347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TEKLİFLER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A8DF19-2A65-4651-A26F-055C3617E71B}"/>
              </a:ext>
            </a:extLst>
          </p:cNvPr>
          <p:cNvSpPr txBox="1"/>
          <p:nvPr/>
        </p:nvSpPr>
        <p:spPr>
          <a:xfrm>
            <a:off x="7854477" y="5322580"/>
            <a:ext cx="4061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MEVDUAT: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«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CHUYSKOE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»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Moy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ı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nkum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bölgesi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HAMMADDE STOKLARI: 4,3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ton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 descr="Казахстан сократил добычу угля | Inbusiness.kz">
            <a:extLst>
              <a:ext uri="{FF2B5EF4-FFF2-40B4-BE49-F238E27FC236}">
                <a16:creationId xmlns:a16="http://schemas.microsoft.com/office/drawing/2014/main" id="{E015A862-1EAC-403B-BF78-C7FD363829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9"/>
          <a:stretch/>
        </p:blipFill>
        <p:spPr bwMode="auto">
          <a:xfrm>
            <a:off x="647238" y="459329"/>
            <a:ext cx="2703891" cy="25457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869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3085352" y="117855"/>
            <a:ext cx="82590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FOSFORİT CEVHERLERİNİN </a:t>
            </a:r>
            <a:r>
              <a:rPr lang="tr-TR" sz="24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MADENCİLİĞİ VE </a:t>
            </a:r>
          </a:p>
          <a:p>
            <a:pPr algn="ctr"/>
            <a:r>
              <a:rPr lang="tr-TR" sz="24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GERİ DÖNÜŞÜMÜ</a:t>
            </a:r>
            <a:endParaRPr lang="ru-RU" sz="2400" b="1" dirty="0">
              <a:ln>
                <a:solidFill>
                  <a:srgbClr val="46A6AF"/>
                </a:solidFill>
              </a:ln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018875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8296635" y="1083162"/>
            <a:ext cx="35644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000" spc="-5" dirty="0">
                <a:latin typeface="Bahnschrift" panose="020B0502040204020203" pitchFamily="34" charset="0"/>
                <a:cs typeface="Calibri"/>
              </a:rPr>
              <a:t>mineral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gübrelerin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imalatının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yanı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sıra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fosforik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asit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ve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elemental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fosfor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ekstraksiyonu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için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46A6AF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DA9E0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368" y="985650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4228" y="1100515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ru-RU" sz="1200" spc="-5" dirty="0">
                <a:latin typeface="Bahnschrift" panose="020B0502040204020203" pitchFamily="34" charset="0"/>
                <a:cs typeface="Calibri"/>
              </a:rPr>
              <a:t>$100 </a:t>
            </a:r>
            <a:r>
              <a:rPr lang="tr-TR" sz="1200" spc="-5" dirty="0">
                <a:latin typeface="Bahnschrift" panose="020B0502040204020203" pitchFamily="34" charset="0"/>
                <a:cs typeface="Calibri"/>
              </a:rPr>
              <a:t>milyon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83" y="1883303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8325632" y="1961019"/>
            <a:ext cx="35644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tarım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işletmeleri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kimyasal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ürünler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üreticileri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036" y="1955572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4820" y="2090615"/>
            <a:ext cx="2763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</a:t>
            </a:r>
            <a:r>
              <a:rPr lang="ru-RU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: </a:t>
            </a:r>
            <a:endParaRPr lang="en-US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Yılda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9.000 ton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fosfor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unu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16054" y="3802792"/>
            <a:ext cx="2774770" cy="2521096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346135" y="4141346"/>
            <a:ext cx="270594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Fosfor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içeren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hammaddelerin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ana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kaynağı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apatit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fosforit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cevherleridir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Çıkarılan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tüm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fosfat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hammaddelerinin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% 90'ından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fazlası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mineral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gübrelerin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kullanılmaktadır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</a:t>
            </a:r>
            <a:endParaRPr lang="tr-TR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endParaRPr lang="tr-TR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Fosfor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bileşikleri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ayrıca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kimya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endüstrisinde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tıpta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metalurjide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ulusal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ekonominin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diğer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sektörlerinde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kullanılmaktadır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66581" y="3469842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</a:t>
            </a:r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ALANI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35943" y="3179035"/>
            <a:ext cx="4247340" cy="3452501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369046" y="3512789"/>
            <a:ext cx="4143718" cy="2824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ÜRETİM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fosforit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cevherinin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çıkarılması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fosforit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cevherinin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işlenmesi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fosfor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unu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süperfosfat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çift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süperfosfat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amofos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ekskavatörler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buldozerler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damperli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kamyonlar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kırıcılar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öğütücüler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karıştırıcılar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reaktörler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kurutma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tesisleri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HAMMADDELER: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Fosforit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cevheri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sülfürik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asit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amonyak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Nitelikli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personel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madenciler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mühendisler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uzmanları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laboratuvar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teknisyenleri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işletmede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çalışmak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üzere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alınacaktır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88174" y="2894581"/>
            <a:ext cx="339307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</a:t>
            </a:r>
            <a:r>
              <a:rPr lang="ru-RU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463593" y="120008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34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7637968" y="2829730"/>
            <a:ext cx="297366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</a:t>
            </a:r>
            <a:r>
              <a:rPr lang="ru-RU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10408867" y="4156678"/>
            <a:ext cx="164843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kk-KZ" sz="1000" dirty="0">
                <a:latin typeface="Bahnschrift" panose="020B0502040204020203" pitchFamily="34" charset="0"/>
                <a:cs typeface="Calibri" panose="020F0502020204030204" pitchFamily="34" charset="0"/>
              </a:rPr>
              <a:t>5 </a:t>
            </a:r>
            <a:r>
              <a:rPr lang="tr-TR" sz="1000" dirty="0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612" y="3335908"/>
            <a:ext cx="522707" cy="52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8419553" y="3344642"/>
            <a:ext cx="1349866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YATIRIMLAR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  <a:r>
              <a:rPr lang="ru-RU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100 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377" y="3382453"/>
            <a:ext cx="530818" cy="5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10468195" y="3363731"/>
            <a:ext cx="165971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Yılda </a:t>
            </a: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200 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668" y="4111927"/>
            <a:ext cx="587191" cy="58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8381258" y="4135494"/>
            <a:ext cx="1648435" cy="52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</a:t>
            </a:r>
            <a:r>
              <a:rPr lang="ru-RU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Yılda </a:t>
            </a:r>
            <a:r>
              <a:rPr lang="ru-RU" sz="900" dirty="0">
                <a:latin typeface="Bahnschrift" panose="020B0502040204020203" pitchFamily="34" charset="0"/>
                <a:cs typeface="Calibri" panose="020F0502020204030204" pitchFamily="34" charset="0"/>
              </a:rPr>
              <a:t>40 </a:t>
            </a:r>
            <a:r>
              <a:rPr lang="tr-TR" sz="900" dirty="0">
                <a:latin typeface="Bahnschrift" panose="020B0502040204020203" pitchFamily="34" charset="0"/>
                <a:cs typeface="Calibri" panose="020F0502020204030204" pitchFamily="34" charset="0"/>
              </a:rPr>
              <a:t>milyon ABD doları</a:t>
            </a:r>
            <a:endParaRPr lang="ru-RU" sz="9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2532" name="Picture 4" descr="Крайний срок – Бесплатные иконки: бизнес">
            <a:extLst>
              <a:ext uri="{FF2B5EF4-FFF2-40B4-BE49-F238E27FC236}">
                <a16:creationId xmlns:a16="http://schemas.microsoft.com/office/drawing/2014/main" id="{6BEC846F-82CC-418C-ACA8-EB19E9380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951" y="4203720"/>
            <a:ext cx="4286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C1814E0-E49D-4BA9-A6D5-85B84B55CA14}"/>
              </a:ext>
            </a:extLst>
          </p:cNvPr>
          <p:cNvSpPr/>
          <p:nvPr/>
        </p:nvSpPr>
        <p:spPr>
          <a:xfrm>
            <a:off x="7784086" y="5295361"/>
            <a:ext cx="4263475" cy="1087528"/>
          </a:xfrm>
          <a:prstGeom prst="roundRect">
            <a:avLst>
              <a:gd name="adj" fmla="val 7847"/>
            </a:avLst>
          </a:prstGeom>
          <a:solidFill>
            <a:srgbClr val="46A6AF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178FED-FCB7-490C-A9F2-DF2A4E0DFF83}"/>
              </a:ext>
            </a:extLst>
          </p:cNvPr>
          <p:cNvSpPr txBox="1"/>
          <p:nvPr/>
        </p:nvSpPr>
        <p:spPr>
          <a:xfrm>
            <a:off x="7655742" y="4934659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TEKLİFLER</a:t>
            </a:r>
            <a:r>
              <a:rPr lang="ru-RU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A8DF19-2A65-4651-A26F-055C3617E71B}"/>
              </a:ext>
            </a:extLst>
          </p:cNvPr>
          <p:cNvSpPr txBox="1"/>
          <p:nvPr/>
        </p:nvSpPr>
        <p:spPr>
          <a:xfrm>
            <a:off x="7849797" y="5402202"/>
            <a:ext cx="4061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MEVDUAT: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«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ZHYLAN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»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«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ILGERİBAS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»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Sar</a:t>
            </a:r>
            <a:r>
              <a:rPr lang="tr-TR" sz="1200" dirty="0">
                <a:latin typeface="Bahnschrift" panose="020B0502040204020203" pitchFamily="34" charset="0"/>
                <a:cs typeface="Calibri" panose="020F0502020204030204" pitchFamily="34" charset="0"/>
              </a:rPr>
              <a:t>ı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su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bölgesi</a:t>
            </a:r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endParaRPr lang="tr-TR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HAMMADDE REZERVLERİ: 11.250 bin ton.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1266" name="Picture 2" descr="Переработка и обогащение полезных ископаемых">
            <a:extLst>
              <a:ext uri="{FF2B5EF4-FFF2-40B4-BE49-F238E27FC236}">
                <a16:creationId xmlns:a16="http://schemas.microsoft.com/office/drawing/2014/main" id="{28306454-FE85-424D-9D31-9B571FB13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4"/>
          <a:stretch/>
        </p:blipFill>
        <p:spPr bwMode="auto">
          <a:xfrm>
            <a:off x="681813" y="544579"/>
            <a:ext cx="2533884" cy="23752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282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6296BD-0A8D-45FC-8F6F-221D2D225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0BD7F1-6982-4DA0-AD3E-CA07A200288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араллелограмм 6">
            <a:extLst>
              <a:ext uri="{FF2B5EF4-FFF2-40B4-BE49-F238E27FC236}">
                <a16:creationId xmlns:a16="http://schemas.microsoft.com/office/drawing/2014/main" id="{BE90F793-F585-4234-89F3-10A4434EEE52}"/>
              </a:ext>
            </a:extLst>
          </p:cNvPr>
          <p:cNvSpPr/>
          <p:nvPr/>
        </p:nvSpPr>
        <p:spPr>
          <a:xfrm>
            <a:off x="2581393" y="3090445"/>
            <a:ext cx="6865082" cy="338555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778278-CFE9-4009-BA9F-B425E70F6E90}"/>
              </a:ext>
            </a:extLst>
          </p:cNvPr>
          <p:cNvSpPr txBox="1"/>
          <p:nvPr/>
        </p:nvSpPr>
        <p:spPr>
          <a:xfrm>
            <a:off x="2888165" y="2721114"/>
            <a:ext cx="8926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9D9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İLGİNİZ İÇİN </a:t>
            </a:r>
            <a:r>
              <a:rPr lang="en-US" sz="4000" b="1" dirty="0">
                <a:latin typeface="Bahnschrift" panose="020B0502040204020203" pitchFamily="34" charset="0"/>
                <a:cs typeface="Arial" panose="020B0604020202020204" pitchFamily="34" charset="0"/>
              </a:rPr>
              <a:t>TEŞEKKÜRLER!</a:t>
            </a:r>
            <a:endParaRPr lang="ru-KZ" sz="4000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473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3438977" y="137576"/>
            <a:ext cx="818179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TAHIL MAHSULLERİNİN </a:t>
            </a:r>
            <a:r>
              <a:rPr lang="en-US" sz="35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İŞLENMESİ</a:t>
            </a:r>
            <a:endParaRPr lang="ru-RU" sz="3500" b="1" dirty="0"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117437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7634717" y="1181724"/>
            <a:ext cx="42204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ÜRETİMİ:</a:t>
            </a: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En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yüksek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birinci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ve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ikinci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çeşitlerin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buğday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ve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çavdar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unu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tahıllar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(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karabuğday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yulaf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ezmesi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pirinç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buğday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),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farklı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hayvan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türleri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için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karma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yem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kepek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tahıl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unu</a:t>
            </a:r>
            <a:endParaRPr lang="ru-KZ" sz="1000" b="1" dirty="0">
              <a:solidFill>
                <a:srgbClr val="DA9E0C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FF9F00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46A6A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32" y="1095076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5092" y="1209941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MALİYETİ:</a:t>
            </a:r>
          </a:p>
          <a:p>
            <a:r>
              <a:rPr lang="en-US" sz="1200" spc="-5" dirty="0">
                <a:latin typeface="Bahnschrift" panose="020B0502040204020203" pitchFamily="34" charset="0"/>
                <a:cs typeface="Calibri"/>
              </a:rPr>
              <a:t>2,2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milyon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dolar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981865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7663714" y="2059581"/>
            <a:ext cx="4170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PAZARI:</a:t>
            </a: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fırıncılık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endüstrisi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işletmeleri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makarna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üretimi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işletmeleri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tahıl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üretimi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işletmeleri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hayvancılık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çiftlikleri</a:t>
            </a:r>
            <a:endParaRPr lang="ru-KZ" sz="1200" dirty="0"/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00" y="2064998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5685" y="2200041"/>
            <a:ext cx="2150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KAPASİTESİ:</a:t>
            </a:r>
          </a:p>
          <a:p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Yılda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100 bin ton</a:t>
            </a:r>
            <a:endParaRPr lang="ru-KZ" sz="1200" b="1" dirty="0">
              <a:solidFill>
                <a:srgbClr val="DA9E0C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04612" y="4116621"/>
            <a:ext cx="2774770" cy="2564632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297588" y="4454965"/>
            <a:ext cx="27747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Kültürün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temel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amacı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un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elde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etmek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ondan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ekmek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tahıl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makarna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üretmektir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Zemin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borularıyla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tahıl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havalandırma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sisteminin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kullanılması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hem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küçük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hem de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büyük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çiftliklerde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tahılın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doğru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koşullarda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tutulmasını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mümkün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kılar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68882" y="3550735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ALANI:</a:t>
            </a:r>
            <a:endParaRPr lang="ru-RU" sz="16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27674" y="3067193"/>
            <a:ext cx="8667222" cy="1962824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416173" y="3207600"/>
            <a:ext cx="8439035" cy="1439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ÜRETİM TEKNOLOJİSİ: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tahılın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tahıllara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işlenmesi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tahıl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kütlesinin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soyulması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öğütülmesi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sırasında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tahılın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safsızlıklardan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mekanik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olarak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temizlenmesi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meyve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tohum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kabuklarının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çekirdeğin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yüzeyinden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çıkarılması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öğütme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ürünlerinin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bütün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tahıllara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ezilmiş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tahıllara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unlara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unlara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ayrılması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adımlarını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içerir</a:t>
            </a:r>
            <a:endParaRPr lang="en-US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tahıl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temizleme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değirmenler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tahıl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imha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makineleri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yem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presler</a:t>
            </a:r>
            <a:endParaRPr lang="en-US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uzmanları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mühendisler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laboratuvar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çalışanları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nakliyeciler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48264" y="2807916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16822A1D-0C9E-4AEB-ABDE-43164502E71B}"/>
              </a:ext>
            </a:extLst>
          </p:cNvPr>
          <p:cNvSpPr/>
          <p:nvPr/>
        </p:nvSpPr>
        <p:spPr>
          <a:xfrm>
            <a:off x="6058660" y="6395332"/>
            <a:ext cx="2636398" cy="357109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552735" y="103455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Bahnschrift" panose="020B0502040204020203" pitchFamily="34" charset="0"/>
                <a:cs typeface="Arial" panose="020B0604020202020204" pitchFamily="34" charset="0"/>
              </a:rPr>
              <a:t>4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3148264" y="5030017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6282686" y="6370440"/>
            <a:ext cx="2246784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SÜRESİ: 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5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94" y="5547294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4097345" y="5547294"/>
            <a:ext cx="1961315" cy="694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</a:t>
            </a:r>
            <a:r>
              <a:rPr lang="ru-RU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:</a:t>
            </a:r>
            <a:r>
              <a:rPr lang="ru-RU" sz="14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2,2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. ABD</a:t>
            </a:r>
            <a:endParaRPr lang="ru-RU" sz="14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50" y="5547293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6641612" y="5541897"/>
            <a:ext cx="2434389" cy="634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GELİR:</a:t>
            </a:r>
          </a:p>
          <a:p>
            <a:pPr algn="just">
              <a:lnSpc>
                <a:spcPct val="150000"/>
              </a:lnSpc>
            </a:pP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3,3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705" y="5541897"/>
            <a:ext cx="702857" cy="7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9576549" y="5541897"/>
            <a:ext cx="2418347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GELİR: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444,4 bin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Наиболее популярные зерновые культуры и подходящие для них почвы | ФАВОР |  Дзен">
            <a:extLst>
              <a:ext uri="{FF2B5EF4-FFF2-40B4-BE49-F238E27FC236}">
                <a16:creationId xmlns:a16="http://schemas.microsoft.com/office/drawing/2014/main" id="{E59B9BF3-59BC-4112-AD15-8EEAE2DE3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55" y="157255"/>
            <a:ext cx="2868463" cy="26231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422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3327674" y="80588"/>
            <a:ext cx="1126885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               </a:t>
            </a:r>
            <a:r>
              <a:rPr lang="en-US" sz="35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ET İŞLEME </a:t>
            </a:r>
            <a:r>
              <a:rPr lang="en-US" sz="35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TESİSİ</a:t>
            </a:r>
            <a:endParaRPr lang="ru-RU" sz="3500" b="1" dirty="0"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117437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7634717" y="1181724"/>
            <a:ext cx="42204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ÜRETİMİ:</a:t>
            </a: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taze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et (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soğutulmuş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dondurulmuş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),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yarı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mamul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ürünler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(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kıyma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köfte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köfte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sosis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),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şarküteri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ürünleri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(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haşlanmış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tütsülenmiş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çiğ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),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lezzetler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(jambon,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rulo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döş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)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FF9F00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46A6A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32" y="1095076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5092" y="1209941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MALİYETİ:</a:t>
            </a:r>
          </a:p>
          <a:p>
            <a:r>
              <a:rPr lang="en-US" sz="1200" spc="-5" dirty="0">
                <a:latin typeface="Bahnschrift" panose="020B0502040204020203" pitchFamily="34" charset="0"/>
                <a:cs typeface="Calibri"/>
              </a:rPr>
              <a:t>11,1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milyon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dolar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981865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7663714" y="2059581"/>
            <a:ext cx="41708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PAZARI:</a:t>
            </a: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perakendeciler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catering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işletmeleri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restoranlar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ve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kafeler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00" y="2064998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5685" y="2200041"/>
            <a:ext cx="2150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KAPASİTESİ:</a:t>
            </a:r>
          </a:p>
          <a:p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Günde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100 ton</a:t>
            </a:r>
            <a:endParaRPr lang="ru-KZ" sz="1200" b="1" dirty="0">
              <a:solidFill>
                <a:srgbClr val="DA9E0C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04612" y="4116621"/>
            <a:ext cx="2774770" cy="2564632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297588" y="4454965"/>
            <a:ext cx="27747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Et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arasında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et,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sakatat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et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et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içeren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et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et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et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içeren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şarküteri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et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et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içeren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mamul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mutfak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bulunmaktadır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et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et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içeren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konserve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ürünler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68882" y="3550735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ALANI:</a:t>
            </a:r>
            <a:endParaRPr lang="ru-RU" sz="16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27674" y="3067193"/>
            <a:ext cx="8667222" cy="1853028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416173" y="3338759"/>
            <a:ext cx="8439035" cy="1439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ÜRETİM </a:t>
            </a:r>
            <a:r>
              <a:rPr lang="en-US" sz="12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kesim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hammaddelerin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hazırlanması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kıyma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somun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oluşumu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ısıl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gönül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rahatlığı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keşif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gezisi</a:t>
            </a:r>
            <a:endParaRPr lang="en-US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sığır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kesim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hatları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et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hatları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soğuk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hava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depoları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sigara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odaları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sosis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</a:t>
            </a:r>
            <a:endParaRPr lang="en-US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2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uzmanları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mühendisler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kasaplar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laboratuvar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çalışanları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48264" y="2807916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16822A1D-0C9E-4AEB-ABDE-43164502E71B}"/>
              </a:ext>
            </a:extLst>
          </p:cNvPr>
          <p:cNvSpPr/>
          <p:nvPr/>
        </p:nvSpPr>
        <p:spPr>
          <a:xfrm>
            <a:off x="6058660" y="6395332"/>
            <a:ext cx="2636398" cy="357109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552735" y="103455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5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3148264" y="5030017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6282686" y="6370440"/>
            <a:ext cx="2481254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SÜRESİ: 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4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94" y="5547294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4097345" y="5547294"/>
            <a:ext cx="1961315" cy="694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YATIRIM: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11,1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. ABD</a:t>
            </a:r>
            <a:endParaRPr lang="ru-RU" sz="14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50" y="5547293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6641612" y="5541897"/>
            <a:ext cx="2434389" cy="634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GELİR:</a:t>
            </a:r>
          </a:p>
          <a:p>
            <a:pPr algn="just">
              <a:lnSpc>
                <a:spcPct val="150000"/>
              </a:lnSpc>
            </a:pP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22,2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705" y="5541897"/>
            <a:ext cx="702857" cy="7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9576549" y="5541897"/>
            <a:ext cx="2418347" cy="634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GELİR:</a:t>
            </a:r>
          </a:p>
          <a:p>
            <a:pPr algn="just">
              <a:lnSpc>
                <a:spcPct val="150000"/>
              </a:lnSpc>
            </a:pP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3,3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4100" name="Picture 4" descr="Мясопереработка – на уровне - Животноводство, мясо, переработка,  инфраструктура">
            <a:extLst>
              <a:ext uri="{FF2B5EF4-FFF2-40B4-BE49-F238E27FC236}">
                <a16:creationId xmlns:a16="http://schemas.microsoft.com/office/drawing/2014/main" id="{6C6801FD-DEA0-4DC6-8C54-AD6F17891B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90"/>
          <a:stretch/>
        </p:blipFill>
        <p:spPr bwMode="auto">
          <a:xfrm>
            <a:off x="357454" y="191366"/>
            <a:ext cx="2975381" cy="27106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338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4278385" y="13860"/>
            <a:ext cx="67626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SEBZE VE MEYVELERİN KURUTULMASI </a:t>
            </a:r>
          </a:p>
          <a:p>
            <a:pPr algn="ctr"/>
            <a:r>
              <a:rPr lang="en-US" sz="28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İÇİN İŞLETMELERİN İNŞASI</a:t>
            </a:r>
            <a:endParaRPr lang="ru-RU" sz="2800" b="1" dirty="0"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117437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7634717" y="1181724"/>
            <a:ext cx="4220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ÜRETİMİ:</a:t>
            </a: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kurutulmuş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sebze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ve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meyveler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sebze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ve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meyve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püreleri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doğrudan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sıkılmış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meyve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suları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FF9F00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46A6A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32" y="1095076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5092" y="1209941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MALİYETİ:</a:t>
            </a:r>
          </a:p>
          <a:p>
            <a:r>
              <a:rPr lang="en-US" sz="1200" spc="-5" dirty="0">
                <a:latin typeface="Bahnschrift" panose="020B0502040204020203" pitchFamily="34" charset="0"/>
                <a:cs typeface="Calibri"/>
              </a:rPr>
              <a:t>6,6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milyon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dolar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981865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7663714" y="2059581"/>
            <a:ext cx="4170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PAZARI:</a:t>
            </a:r>
          </a:p>
          <a:p>
            <a:pPr algn="just"/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gıda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işleme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işletmeleri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perakende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zincirleri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süpermarketler</a:t>
            </a:r>
            <a:r>
              <a:rPr lang="en-US" sz="10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000" spc="-5" dirty="0" err="1">
                <a:latin typeface="Bahnschrift" panose="020B0502040204020203" pitchFamily="34" charset="0"/>
                <a:cs typeface="Calibri"/>
              </a:rPr>
              <a:t>restoranlar</a:t>
            </a:r>
            <a:endParaRPr lang="ru-RU" sz="10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00" y="2064998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5685" y="2200041"/>
            <a:ext cx="2150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KAPASİTESİ:</a:t>
            </a:r>
          </a:p>
          <a:p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Yılda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20 bin ton</a:t>
            </a:r>
            <a:endParaRPr lang="ru-KZ" sz="1200" b="1" dirty="0">
              <a:solidFill>
                <a:srgbClr val="DA9E0C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04612" y="4116621"/>
            <a:ext cx="2774770" cy="2564632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297588" y="4454965"/>
            <a:ext cx="27747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Sebze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meyvelerin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işlenmesi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konsantre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meyve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suları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püreler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kuru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meyveler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konserveler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(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reçeller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marmelatlar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konserveler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soslar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turşular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turşular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)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pastillerin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üretimini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içerir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Sebzeler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hasattan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sonra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7-10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saat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işlenir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(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korunur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)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68882" y="3550735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ALANI:</a:t>
            </a:r>
            <a:endParaRPr lang="ru-RU" sz="16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27674" y="3067193"/>
            <a:ext cx="8667222" cy="1853028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383994" y="3168165"/>
            <a:ext cx="8439035" cy="1439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ÜRETİM </a:t>
            </a:r>
            <a:r>
              <a:rPr lang="en-US" sz="12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meyve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sebzelerin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işlenmesi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-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sıralama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yıkama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temizleme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kesme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dondurma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kurutma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paketleme</a:t>
            </a:r>
            <a:endParaRPr lang="en-US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sebze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meyve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işleme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hatları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kurutma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odaları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püre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meyve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suyu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ekipmanları</a:t>
            </a:r>
            <a:endParaRPr lang="en-US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HAMMADDELER: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sebze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meyveler</a:t>
            </a:r>
            <a:endParaRPr lang="en-US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uzmanları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mühendisler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atölyelerinde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çalışanlar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laboratuvar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çalışanları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48264" y="2807916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16822A1D-0C9E-4AEB-ABDE-43164502E71B}"/>
              </a:ext>
            </a:extLst>
          </p:cNvPr>
          <p:cNvSpPr/>
          <p:nvPr/>
        </p:nvSpPr>
        <p:spPr>
          <a:xfrm>
            <a:off x="6058660" y="6395332"/>
            <a:ext cx="2636398" cy="357109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519262" y="117446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Bahnschrift" panose="020B0502040204020203" pitchFamily="34" charset="0"/>
                <a:cs typeface="Arial" panose="020B0604020202020204" pitchFamily="34" charset="0"/>
              </a:rPr>
              <a:t>6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3148264" y="5030017"/>
            <a:ext cx="7178842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6282686" y="6370440"/>
            <a:ext cx="2481254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SÜRESİ: 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5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94" y="5547294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4097345" y="5547294"/>
            <a:ext cx="1961315" cy="694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YATIRIM: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6,6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. ABD</a:t>
            </a:r>
            <a:endParaRPr lang="ru-RU" sz="14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50" y="5547293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6641612" y="5541897"/>
            <a:ext cx="2434389" cy="634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GELİR:</a:t>
            </a:r>
          </a:p>
          <a:p>
            <a:pPr algn="just">
              <a:lnSpc>
                <a:spcPct val="150000"/>
              </a:lnSpc>
            </a:pP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13,3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109" y="5561530"/>
            <a:ext cx="702857" cy="7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9658953" y="5561530"/>
            <a:ext cx="2418347" cy="634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GELİR:</a:t>
            </a:r>
          </a:p>
          <a:p>
            <a:pPr algn="just">
              <a:lnSpc>
                <a:spcPct val="150000"/>
              </a:lnSpc>
            </a:pP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2,6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219D75-D65F-407E-8A66-581C646BA8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1" y="235710"/>
            <a:ext cx="2916732" cy="263069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6537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2535741" y="202976"/>
            <a:ext cx="885970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1200 BAŞLIKTAKİ SÜT ÇİFTLİKLERİNİN </a:t>
            </a:r>
            <a:r>
              <a:rPr lang="en-US" sz="23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İNŞASI</a:t>
            </a:r>
            <a:endParaRPr lang="ru-RU" sz="2300" b="1" dirty="0"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117437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7634717" y="1181724"/>
            <a:ext cx="1413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ÜRETİMİ:</a:t>
            </a:r>
          </a:p>
          <a:p>
            <a:pPr algn="just"/>
            <a:r>
              <a:rPr lang="en-US" sz="1200" spc="-5" dirty="0">
                <a:latin typeface="Bahnschrift" panose="020B0502040204020203" pitchFamily="34" charset="0"/>
                <a:cs typeface="Calibri"/>
              </a:rPr>
              <a:t>et,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süt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FF9F00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46A6A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32" y="1095076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5092" y="1209941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MALİYETİ:</a:t>
            </a:r>
          </a:p>
          <a:p>
            <a:r>
              <a:rPr lang="en-US" sz="1200" spc="-5" dirty="0">
                <a:latin typeface="Bahnschrift" panose="020B0502040204020203" pitchFamily="34" charset="0"/>
                <a:cs typeface="Calibri"/>
              </a:rPr>
              <a:t>2,6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milyon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dolar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981865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7663714" y="2059581"/>
            <a:ext cx="41708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PAZARI:</a:t>
            </a:r>
          </a:p>
          <a:p>
            <a:pPr algn="just"/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süt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çiftlikleri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, et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fabrikaları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. Bir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süt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çiftliğinin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piyasaya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sürülmesi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Merkensky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peynir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fabrikasının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iş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yükünü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% 60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oranında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artıracak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%</a:t>
            </a: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00" y="2064998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5685" y="2200041"/>
            <a:ext cx="21509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KAPASİTESİ:</a:t>
            </a:r>
          </a:p>
          <a:p>
            <a:r>
              <a:rPr lang="fr-FR" sz="1000" dirty="0">
                <a:latin typeface="Bahnschrift" panose="020B0502040204020203" pitchFamily="34" charset="0"/>
                <a:cs typeface="Calibri" panose="020F0502020204030204" pitchFamily="34" charset="0"/>
              </a:rPr>
              <a:t>1.200 baş - 3.000-4.000 ton süt</a:t>
            </a:r>
            <a:endParaRPr lang="ru-KZ" sz="1000" b="1" dirty="0">
              <a:solidFill>
                <a:srgbClr val="DA9E0C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04612" y="4116621"/>
            <a:ext cx="2774770" cy="2564632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277829" y="4564822"/>
            <a:ext cx="27747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Mandıra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çiftçiliği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—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mandıra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çiftliği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),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başta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süt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ineklerinden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ayrıca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keçilerden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koyunlardan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atlardan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develerden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diğer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bazı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çiftlik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hayvanlarından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süt-hammadde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tarımsal-endüstriyel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kuruluştur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68882" y="3550735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ALANI:</a:t>
            </a:r>
            <a:endParaRPr lang="ru-RU" sz="16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27674" y="3067193"/>
            <a:ext cx="8667222" cy="1853028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383994" y="3168165"/>
            <a:ext cx="8439035" cy="1716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ÜRETİM TEKNOLOJİSİ: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hayvancılık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komplekslerinin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ilgili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tesislerin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tasarımı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hayvancılık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ilgili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tesislerin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inşası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yeniden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inşası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bina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yapılarının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süt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kompleksleri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temini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montajı</a:t>
            </a:r>
            <a:endParaRPr lang="en-US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2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Gerekli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yerli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yabancı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üreticilerden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satın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alınacakHAMMADDELER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hayvan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yemi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veteriner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ilaçları</a:t>
            </a:r>
            <a:endParaRPr lang="en-US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2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İşletmede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çalışmak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nitelikli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personel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çekilecektir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48264" y="2807916"/>
            <a:ext cx="350622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16822A1D-0C9E-4AEB-ABDE-43164502E71B}"/>
              </a:ext>
            </a:extLst>
          </p:cNvPr>
          <p:cNvSpPr/>
          <p:nvPr/>
        </p:nvSpPr>
        <p:spPr>
          <a:xfrm>
            <a:off x="6058660" y="6395332"/>
            <a:ext cx="2636398" cy="357109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519262" y="117446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7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3148264" y="5030017"/>
            <a:ext cx="267151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6282686" y="6370440"/>
            <a:ext cx="2481254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SÜRESİ: 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7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94" y="5547294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4097345" y="5547294"/>
            <a:ext cx="1961315" cy="694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YATIRIM: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2,6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. ABD</a:t>
            </a:r>
            <a:endParaRPr lang="ru-RU" sz="14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50" y="5547293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6651137" y="5541897"/>
            <a:ext cx="2434389" cy="634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GELİR:</a:t>
            </a:r>
          </a:p>
          <a:p>
            <a:pPr algn="just">
              <a:lnSpc>
                <a:spcPct val="150000"/>
              </a:lnSpc>
            </a:pP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5,2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109" y="5561530"/>
            <a:ext cx="702857" cy="7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9658953" y="5561530"/>
            <a:ext cx="2418347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GELİR: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798 bin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Современную молочно-товарную ферму открыли в Семее | Inbusiness.kz">
            <a:extLst>
              <a:ext uri="{FF2B5EF4-FFF2-40B4-BE49-F238E27FC236}">
                <a16:creationId xmlns:a16="http://schemas.microsoft.com/office/drawing/2014/main" id="{E9581B5C-9E7E-4FAC-8510-7C7B32FAD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86" y="515111"/>
            <a:ext cx="2876762" cy="25550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Локации – Бесплатные иконки: знаки">
            <a:extLst>
              <a:ext uri="{FF2B5EF4-FFF2-40B4-BE49-F238E27FC236}">
                <a16:creationId xmlns:a16="http://schemas.microsoft.com/office/drawing/2014/main" id="{F006AB84-B980-43B5-8C90-75C69B518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005" y="1184623"/>
            <a:ext cx="568081" cy="56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01E252F-810C-4EAC-830B-5020CCAC96E2}"/>
              </a:ext>
            </a:extLst>
          </p:cNvPr>
          <p:cNvSpPr txBox="1"/>
          <p:nvPr/>
        </p:nvSpPr>
        <p:spPr>
          <a:xfrm>
            <a:off x="10120967" y="1156708"/>
            <a:ext cx="16176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UYGULAMA YERİ:</a:t>
            </a:r>
          </a:p>
          <a:p>
            <a:pPr algn="just"/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Merkensky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Bölgesi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5325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2566068" y="192398"/>
            <a:ext cx="885970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110 HEKTARLIK SERA </a:t>
            </a:r>
            <a:r>
              <a:rPr lang="en-US" sz="35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İNŞAATI</a:t>
            </a:r>
            <a:endParaRPr lang="ru-RU" sz="3500" b="1" dirty="0"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117437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7634717" y="1181724"/>
            <a:ext cx="1413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ÜRETİMİ:</a:t>
            </a:r>
            <a:endParaRPr lang="ru-RU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sebze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FF9F00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46A6A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32" y="1095076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5092" y="1209941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MALİYETİ:</a:t>
            </a:r>
            <a:endParaRPr lang="ru-RU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en-US" sz="1200" spc="-5" dirty="0">
                <a:latin typeface="Bahnschrift" panose="020B0502040204020203" pitchFamily="34" charset="0"/>
                <a:cs typeface="Calibri"/>
              </a:rPr>
              <a:t>11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milyon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dolar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65" y="1981865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7665550" y="2125787"/>
            <a:ext cx="4170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PAZARI:</a:t>
            </a:r>
          </a:p>
          <a:p>
            <a:pPr algn="just"/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Kazakistan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Cumhuriyeti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içinde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ihracat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00" y="2064998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5685" y="2200041"/>
            <a:ext cx="2150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KAPASİTESİ:</a:t>
            </a:r>
          </a:p>
          <a:p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110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hektar</a:t>
            </a:r>
            <a:endParaRPr lang="ru-KZ" sz="1200" b="1" dirty="0">
              <a:solidFill>
                <a:srgbClr val="DA9E0C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04612" y="4116621"/>
            <a:ext cx="2774770" cy="2564632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277829" y="4564822"/>
            <a:ext cx="27747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Seralar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bitkileri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elementlerden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korumak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kullanılan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yapılardır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Sebzeler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meyveler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çiçekler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otlar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gibi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çeşitli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mahsulleri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yetiştirmek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kullanılabilirler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Seralar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cam,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plastik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ahşap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gibi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çeşitli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malzemelerden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yapılabilir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68882" y="3550735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ALANI:</a:t>
            </a:r>
            <a:endParaRPr lang="ru-RU" sz="16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27674" y="3067193"/>
            <a:ext cx="8667222" cy="1853028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383994" y="3168165"/>
            <a:ext cx="8439035" cy="1676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ÜRETİM </a:t>
            </a:r>
            <a:r>
              <a:rPr lang="en-US" sz="10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Temelin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dökülmesi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tüm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yapının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stabilitesini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sağlayan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ilk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aşamadır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Çerçevenin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imalatı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-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bu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aşamada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gelecekteki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seranın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temeli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oluşturulur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Polikarbonat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levhaların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montajı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-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çerçevenin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imalatından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sonra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üzerine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şeffaflık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dış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koşullardan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koruma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sağlayan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polikarbonat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levhalar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monte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edilir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Pencere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kapıların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yanı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sıra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ısıtma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sisteminin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montajı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seranın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işlevselliğini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sağlayan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son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aşamadır</a:t>
            </a:r>
            <a:endParaRPr lang="en-US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0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ısıtma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sistemleri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aydınlatma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sistemleri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sulama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sistemleri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hasat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ekipmanlarıHammaddeler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Tohumlar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gübreler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bitki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koruma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ürünleri</a:t>
            </a:r>
            <a:endParaRPr lang="en-US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0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000" b="1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İşletmede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çalışmak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nitelikli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personel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çekilecektir</a:t>
            </a:r>
            <a:endParaRPr lang="ru-RU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48264" y="2807916"/>
            <a:ext cx="350622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16822A1D-0C9E-4AEB-ABDE-43164502E71B}"/>
              </a:ext>
            </a:extLst>
          </p:cNvPr>
          <p:cNvSpPr/>
          <p:nvPr/>
        </p:nvSpPr>
        <p:spPr>
          <a:xfrm>
            <a:off x="6058660" y="6395332"/>
            <a:ext cx="2636398" cy="357109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519262" y="117446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Bahnschrift" panose="020B0502040204020203" pitchFamily="34" charset="0"/>
                <a:cs typeface="Arial" panose="020B0604020202020204" pitchFamily="34" charset="0"/>
              </a:rPr>
              <a:t>8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3148264" y="5030017"/>
            <a:ext cx="267151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6282686" y="6370440"/>
            <a:ext cx="2481254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SÜRESİ: 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5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94" y="5547294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4097345" y="5547294"/>
            <a:ext cx="1961315" cy="694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YATIRIM: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11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. ABD</a:t>
            </a:r>
            <a:endParaRPr lang="ru-RU" sz="14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50" y="5547293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6651137" y="5541897"/>
            <a:ext cx="2434389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GELİR: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22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109" y="5561530"/>
            <a:ext cx="702857" cy="7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9658953" y="5561530"/>
            <a:ext cx="2418347" cy="634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GELİR:</a:t>
            </a:r>
          </a:p>
          <a:p>
            <a:pPr algn="just">
              <a:lnSpc>
                <a:spcPct val="150000"/>
              </a:lnSpc>
            </a:pP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4,4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6148" name="Picture 4" descr="Локации – Бесплатные иконки: знаки">
            <a:extLst>
              <a:ext uri="{FF2B5EF4-FFF2-40B4-BE49-F238E27FC236}">
                <a16:creationId xmlns:a16="http://schemas.microsoft.com/office/drawing/2014/main" id="{F006AB84-B980-43B5-8C90-75C69B518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005" y="1184623"/>
            <a:ext cx="568081" cy="56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01E252F-810C-4EAC-830B-5020CCAC96E2}"/>
              </a:ext>
            </a:extLst>
          </p:cNvPr>
          <p:cNvSpPr txBox="1"/>
          <p:nvPr/>
        </p:nvSpPr>
        <p:spPr>
          <a:xfrm>
            <a:off x="10120967" y="1156708"/>
            <a:ext cx="16176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UYGULAMA YERİ:</a:t>
            </a:r>
            <a:endParaRPr lang="ru-RU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800" spc="-5" dirty="0" err="1">
                <a:latin typeface="Bahnschrift" panose="020B0502040204020203" pitchFamily="34" charset="0"/>
                <a:cs typeface="Calibri"/>
              </a:rPr>
              <a:t>Bayzak</a:t>
            </a:r>
            <a:r>
              <a:rPr lang="en-US" sz="8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800" spc="-5" dirty="0" err="1">
                <a:latin typeface="Bahnschrift" panose="020B0502040204020203" pitchFamily="34" charset="0"/>
                <a:cs typeface="Calibri"/>
              </a:rPr>
              <a:t>Zhambyl</a:t>
            </a:r>
            <a:r>
              <a:rPr lang="en-US" sz="8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800" spc="-5" dirty="0" err="1">
                <a:latin typeface="Bahnschrift" panose="020B0502040204020203" pitchFamily="34" charset="0"/>
                <a:cs typeface="Calibri"/>
              </a:rPr>
              <a:t>Korday</a:t>
            </a:r>
            <a:r>
              <a:rPr lang="en-US" sz="800" spc="-5" dirty="0">
                <a:latin typeface="Bahnschrift" panose="020B0502040204020203" pitchFamily="34" charset="0"/>
                <a:cs typeface="Calibri"/>
              </a:rPr>
              <a:t>, Shu, </a:t>
            </a:r>
            <a:r>
              <a:rPr lang="en-US" sz="800" spc="-5" dirty="0" err="1">
                <a:latin typeface="Bahnschrift" panose="020B0502040204020203" pitchFamily="34" charset="0"/>
                <a:cs typeface="Calibri"/>
              </a:rPr>
              <a:t>Merke</a:t>
            </a:r>
            <a:r>
              <a:rPr lang="en-US" sz="8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800" spc="-5" dirty="0" err="1">
                <a:latin typeface="Bahnschrift" panose="020B0502040204020203" pitchFamily="34" charset="0"/>
                <a:cs typeface="Calibri"/>
              </a:rPr>
              <a:t>ilçeleri</a:t>
            </a:r>
            <a:r>
              <a:rPr lang="en-US" sz="800" spc="-5" dirty="0">
                <a:latin typeface="Bahnschrift" panose="020B0502040204020203" pitchFamily="34" charset="0"/>
                <a:cs typeface="Calibri"/>
              </a:rPr>
              <a:t>, T. </a:t>
            </a:r>
            <a:r>
              <a:rPr lang="en-US" sz="800" spc="-5" dirty="0" err="1">
                <a:latin typeface="Bahnschrift" panose="020B0502040204020203" pitchFamily="34" charset="0"/>
                <a:cs typeface="Calibri"/>
              </a:rPr>
              <a:t>Ryskulova</a:t>
            </a:r>
            <a:r>
              <a:rPr lang="en-US" sz="8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800" spc="-5" dirty="0" err="1">
                <a:latin typeface="Bahnschrift" panose="020B0502040204020203" pitchFamily="34" charset="0"/>
                <a:cs typeface="Calibri"/>
              </a:rPr>
              <a:t>ilçesi</a:t>
            </a:r>
            <a:endParaRPr lang="ru-RU" sz="8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7172" name="Picture 4" descr="Теплицы с прозрачными солнечными батареями сами обеспечивают себя  электричеством">
            <a:extLst>
              <a:ext uri="{FF2B5EF4-FFF2-40B4-BE49-F238E27FC236}">
                <a16:creationId xmlns:a16="http://schemas.microsoft.com/office/drawing/2014/main" id="{57AFCF57-5D3A-460E-938A-EED952B70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3" r="18308"/>
          <a:stretch/>
        </p:blipFill>
        <p:spPr bwMode="auto">
          <a:xfrm>
            <a:off x="525728" y="465826"/>
            <a:ext cx="2799429" cy="253562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291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50715-45F2-461F-8A80-91AAD9CA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851230-0771-42F7-9DCF-D3DE7B7B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E7F36B39-1A2A-440C-A8B3-1476C88ECBF5}"/>
              </a:ext>
            </a:extLst>
          </p:cNvPr>
          <p:cNvSpPr/>
          <p:nvPr/>
        </p:nvSpPr>
        <p:spPr>
          <a:xfrm>
            <a:off x="3592019" y="771876"/>
            <a:ext cx="7132524" cy="106137"/>
          </a:xfrm>
          <a:prstGeom prst="parallelogram">
            <a:avLst/>
          </a:prstGeom>
          <a:solidFill>
            <a:srgbClr val="009D9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96EB6-5D59-4F21-BB56-B563729A3A8C}"/>
              </a:ext>
            </a:extLst>
          </p:cNvPr>
          <p:cNvSpPr txBox="1"/>
          <p:nvPr/>
        </p:nvSpPr>
        <p:spPr>
          <a:xfrm>
            <a:off x="1984480" y="92669"/>
            <a:ext cx="990732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500" b="1" dirty="0">
                <a:ln>
                  <a:solidFill>
                    <a:srgbClr val="46A6AF"/>
                  </a:solidFill>
                </a:ln>
                <a:solidFill>
                  <a:srgbClr val="46A6A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ET VE KEMİK UNU </a:t>
            </a:r>
            <a:r>
              <a:rPr lang="da-DK" sz="3500" b="1" dirty="0">
                <a:ln>
                  <a:solidFill>
                    <a:srgbClr val="46A6AF"/>
                  </a:solidFill>
                </a:ln>
                <a:noFill/>
                <a:latin typeface="Bahnschrift" panose="020B0502040204020203" pitchFamily="34" charset="0"/>
                <a:cs typeface="Arial" panose="020B0604020202020204" pitchFamily="34" charset="0"/>
              </a:rPr>
              <a:t>ÜRETİMİ</a:t>
            </a:r>
            <a:endParaRPr lang="ru-RU" sz="3500" b="1" dirty="0">
              <a:solidFill>
                <a:srgbClr val="46A6AF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оизводство – Бесплатные иконки: промышленность">
            <a:extLst>
              <a:ext uri="{FF2B5EF4-FFF2-40B4-BE49-F238E27FC236}">
                <a16:creationId xmlns:a16="http://schemas.microsoft.com/office/drawing/2014/main" id="{981535EE-C7B7-4FA6-B1C6-F13ED68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467" y="1165425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7D7D-67C2-4B28-86E7-56A52E76DEAE}"/>
              </a:ext>
            </a:extLst>
          </p:cNvPr>
          <p:cNvSpPr txBox="1"/>
          <p:nvPr/>
        </p:nvSpPr>
        <p:spPr>
          <a:xfrm>
            <a:off x="7294819" y="1123528"/>
            <a:ext cx="1413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ÜRÜN ÜRETİMİ:</a:t>
            </a:r>
            <a:endParaRPr lang="ru-RU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200" spc="-5" dirty="0">
                <a:latin typeface="Bahnschrift" panose="020B0502040204020203" pitchFamily="34" charset="0"/>
                <a:cs typeface="Calibri"/>
              </a:rPr>
              <a:t>et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ve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kemik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unu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8368E47-5A7C-40E7-B653-EFAA3D3F1C8C}"/>
              </a:ext>
            </a:extLst>
          </p:cNvPr>
          <p:cNvSpPr/>
          <p:nvPr/>
        </p:nvSpPr>
        <p:spPr>
          <a:xfrm>
            <a:off x="-2164308" y="-832758"/>
            <a:ext cx="4482753" cy="4156161"/>
          </a:xfrm>
          <a:prstGeom prst="ellipse">
            <a:avLst/>
          </a:prstGeom>
          <a:noFill/>
          <a:ln>
            <a:solidFill>
              <a:srgbClr val="FF9F00">
                <a:alpha val="44000"/>
              </a:srgbClr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902F904-DCB7-4221-A378-1948BEC681A3}"/>
              </a:ext>
            </a:extLst>
          </p:cNvPr>
          <p:cNvSpPr/>
          <p:nvPr/>
        </p:nvSpPr>
        <p:spPr>
          <a:xfrm>
            <a:off x="30586" y="111382"/>
            <a:ext cx="2443120" cy="2364484"/>
          </a:xfrm>
          <a:prstGeom prst="ellipse">
            <a:avLst/>
          </a:prstGeom>
          <a:solidFill>
            <a:srgbClr val="46A6A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2" name="Picture 4" descr="Деньги Бесплатные Иконки">
            <a:extLst>
              <a:ext uri="{FF2B5EF4-FFF2-40B4-BE49-F238E27FC236}">
                <a16:creationId xmlns:a16="http://schemas.microsoft.com/office/drawing/2014/main" id="{8E80DF78-1CD0-4316-BFB1-F09B8058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32" y="1095076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A2B41-E493-443D-B0CB-5A64F7E4FE53}"/>
              </a:ext>
            </a:extLst>
          </p:cNvPr>
          <p:cNvSpPr txBox="1"/>
          <p:nvPr/>
        </p:nvSpPr>
        <p:spPr>
          <a:xfrm>
            <a:off x="4675092" y="1209941"/>
            <a:ext cx="192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MALİYETİ:</a:t>
            </a:r>
            <a:endParaRPr lang="ru-RU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en-US" sz="1200" spc="-5" dirty="0">
                <a:latin typeface="Bahnschrift" panose="020B0502040204020203" pitchFamily="34" charset="0"/>
                <a:cs typeface="Calibri"/>
              </a:rPr>
              <a:t>665 bin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dolar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054" name="Picture 6" descr="Логистика – Бесплатные иконки: отгрузка и доставка">
            <a:extLst>
              <a:ext uri="{FF2B5EF4-FFF2-40B4-BE49-F238E27FC236}">
                <a16:creationId xmlns:a16="http://schemas.microsoft.com/office/drawing/2014/main" id="{90CF64E6-A1BD-459F-AF77-290CF05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860" y="1139340"/>
            <a:ext cx="702857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8BCFCD-5DB9-4334-BBA8-A6F65E2B88E8}"/>
              </a:ext>
            </a:extLst>
          </p:cNvPr>
          <p:cNvSpPr txBox="1"/>
          <p:nvPr/>
        </p:nvSpPr>
        <p:spPr>
          <a:xfrm>
            <a:off x="9658953" y="1158187"/>
            <a:ext cx="2392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SATIŞ PAZARI:</a:t>
            </a:r>
            <a:endParaRPr lang="ru-RU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yem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üreticileri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kümes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hayvanları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çiftlikleri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kürk</a:t>
            </a:r>
            <a:r>
              <a:rPr lang="en-US" sz="1200" spc="-5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sz="1200" spc="-5" dirty="0" err="1">
                <a:latin typeface="Bahnschrift" panose="020B0502040204020203" pitchFamily="34" charset="0"/>
                <a:cs typeface="Calibri"/>
              </a:rPr>
              <a:t>çiftlikleri</a:t>
            </a:r>
            <a:endParaRPr lang="ru-RU" sz="1200" spc="-5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5" name="Picture 10" descr="Завод Бесплатные Иконки">
            <a:extLst>
              <a:ext uri="{FF2B5EF4-FFF2-40B4-BE49-F238E27FC236}">
                <a16:creationId xmlns:a16="http://schemas.microsoft.com/office/drawing/2014/main" id="{1878EFC2-1E01-497C-B771-45D2A15A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00" y="2064998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01B28C-CB8A-4CB4-A50E-1E0367342485}"/>
              </a:ext>
            </a:extLst>
          </p:cNvPr>
          <p:cNvSpPr txBox="1"/>
          <p:nvPr/>
        </p:nvSpPr>
        <p:spPr>
          <a:xfrm>
            <a:off x="4685685" y="2086569"/>
            <a:ext cx="730921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5" dirty="0">
                <a:solidFill>
                  <a:srgbClr val="DA9E0C"/>
                </a:solidFill>
                <a:latin typeface="Bahnschrift" panose="020B0502040204020203" pitchFamily="34" charset="0"/>
                <a:cs typeface="Calibri"/>
              </a:rPr>
              <a:t>PROJE KAPASİTESİ:</a:t>
            </a:r>
            <a:endParaRPr lang="ru-RU" sz="1200" b="1" spc="-5" dirty="0">
              <a:solidFill>
                <a:srgbClr val="DA9E0C"/>
              </a:solidFill>
              <a:latin typeface="Bahnschrift" panose="020B0502040204020203" pitchFamily="34" charset="0"/>
              <a:cs typeface="Calibri"/>
            </a:endParaRPr>
          </a:p>
          <a:p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Günde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8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saat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çalışırken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saatte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1 ton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kapasiteli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hattı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günde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8 ton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veya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yılda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2.920 ton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üretim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yapabilmektedir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48EAC8-31E7-4495-B9D4-C87FD45D076C}"/>
              </a:ext>
            </a:extLst>
          </p:cNvPr>
          <p:cNvSpPr/>
          <p:nvPr/>
        </p:nvSpPr>
        <p:spPr>
          <a:xfrm>
            <a:off x="304612" y="3962400"/>
            <a:ext cx="2774770" cy="2718853"/>
          </a:xfrm>
          <a:prstGeom prst="roundRect">
            <a:avLst>
              <a:gd name="adj" fmla="val 7847"/>
            </a:avLst>
          </a:prstGeom>
          <a:solidFill>
            <a:srgbClr val="46A6A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1797-CD43-4B0B-84FD-FADE89E949FB}"/>
              </a:ext>
            </a:extLst>
          </p:cNvPr>
          <p:cNvSpPr txBox="1"/>
          <p:nvPr/>
        </p:nvSpPr>
        <p:spPr>
          <a:xfrm>
            <a:off x="304611" y="4209343"/>
            <a:ext cx="277477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Et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kemik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unu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açık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alandaki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bitkiler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gübre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olarak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yaygın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olarak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kullanılmaktadır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. Bu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gübrenin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etkisi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oldukça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yavaştır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Ancak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avantajı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et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kemik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ununun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organik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mineral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maddelerden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oluşması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doğal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bir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gübre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olmasıdır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Organik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bahçecilikte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çok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popülerdir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. Et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kemik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unu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diyetin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protein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dengesini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iyileştirmek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kümes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hayvanlarının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domuzların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çiftlik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hayvanlarının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genç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hayvanlarının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diyetine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dahil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edilir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Ayrıca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karma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yemlerin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evcil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hayvan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mamalarının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bir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parçasıdır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(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köpekler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kediler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özellikle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ABD'de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" panose="020B0502040204020203" pitchFamily="34" charset="0"/>
                <a:cs typeface="Calibri" panose="020F0502020204030204" pitchFamily="34" charset="0"/>
              </a:rPr>
              <a:t>yaygındır</a:t>
            </a:r>
            <a:r>
              <a:rPr lang="en-US" sz="1000" dirty="0">
                <a:latin typeface="Bahnschrift" panose="020B0502040204020203" pitchFamily="34" charset="0"/>
                <a:cs typeface="Calibri" panose="020F0502020204030204" pitchFamily="34" charset="0"/>
              </a:rPr>
              <a:t>)</a:t>
            </a:r>
            <a:endParaRPr lang="ru-RU" sz="10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5856E-21DA-4155-BAC9-BBFFC50ED894}"/>
              </a:ext>
            </a:extLst>
          </p:cNvPr>
          <p:cNvSpPr txBox="1"/>
          <p:nvPr/>
        </p:nvSpPr>
        <p:spPr>
          <a:xfrm>
            <a:off x="-68882" y="3550735"/>
            <a:ext cx="3469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  <a:cs typeface="Calibri" panose="020F0502020204030204" pitchFamily="34" charset="0"/>
              </a:rPr>
              <a:t>UYGULAMA ALANI:</a:t>
            </a:r>
            <a:endParaRPr lang="ru-RU" sz="16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81DD855-584B-4BD5-831D-96BB4B6421F6}"/>
              </a:ext>
            </a:extLst>
          </p:cNvPr>
          <p:cNvSpPr/>
          <p:nvPr/>
        </p:nvSpPr>
        <p:spPr>
          <a:xfrm>
            <a:off x="3327674" y="3067193"/>
            <a:ext cx="8667222" cy="1853028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6A6FC9-D944-4214-A8EC-69489DE15FFF}"/>
              </a:ext>
            </a:extLst>
          </p:cNvPr>
          <p:cNvSpPr txBox="1"/>
          <p:nvPr/>
        </p:nvSpPr>
        <p:spPr>
          <a:xfrm>
            <a:off x="3383994" y="3386520"/>
            <a:ext cx="8439035" cy="1327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ÜRETİM </a:t>
            </a:r>
            <a:r>
              <a:rPr lang="en-US" sz="1100" b="1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teknolojisi</a:t>
            </a: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toplama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ayırma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ısıl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işlem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öğütme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ve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paketleme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yağ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giderme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ekstrüzyon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EKİPMAN: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hayvancılık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atıklarının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işlenmesi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için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hatlar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kurutma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tesisleri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öğütücüler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diğer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ekipmanlar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11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100" b="1" dirty="0">
                <a:latin typeface="Bahnschrift" panose="020B0502040204020203" pitchFamily="34" charset="0"/>
                <a:cs typeface="Calibri" panose="020F0502020204030204" pitchFamily="34" charset="0"/>
              </a:rPr>
              <a:t>PERSONEL: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teknoloji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uzmanları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takım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tezgahı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operatörleri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diğer</a:t>
            </a:r>
            <a:r>
              <a:rPr lang="en-US" sz="11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  <a:cs typeface="Calibri" panose="020F0502020204030204" pitchFamily="34" charset="0"/>
              </a:rPr>
              <a:t>çalışanlar</a:t>
            </a:r>
            <a:endParaRPr lang="ru-RU" sz="11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2E3B0A-91F1-4C53-9888-1A66695AECA9}"/>
              </a:ext>
            </a:extLst>
          </p:cNvPr>
          <p:cNvSpPr txBox="1"/>
          <p:nvPr/>
        </p:nvSpPr>
        <p:spPr>
          <a:xfrm>
            <a:off x="3148264" y="2807916"/>
            <a:ext cx="350622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ÜRETİM PLANI: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16822A1D-0C9E-4AEB-ABDE-43164502E71B}"/>
              </a:ext>
            </a:extLst>
          </p:cNvPr>
          <p:cNvSpPr/>
          <p:nvPr/>
        </p:nvSpPr>
        <p:spPr>
          <a:xfrm>
            <a:off x="6058660" y="6395332"/>
            <a:ext cx="2636398" cy="357109"/>
          </a:xfrm>
          <a:prstGeom prst="roundRect">
            <a:avLst>
              <a:gd name="adj" fmla="val 7847"/>
            </a:avLst>
          </a:prstGeom>
          <a:solidFill>
            <a:srgbClr val="DA9E0C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1" name="Параллелограмм 40">
            <a:extLst>
              <a:ext uri="{FF2B5EF4-FFF2-40B4-BE49-F238E27FC236}">
                <a16:creationId xmlns:a16="http://schemas.microsoft.com/office/drawing/2014/main" id="{DB51218C-8B6A-4486-A51B-7A0E15883807}"/>
              </a:ext>
            </a:extLst>
          </p:cNvPr>
          <p:cNvSpPr/>
          <p:nvPr/>
        </p:nvSpPr>
        <p:spPr>
          <a:xfrm>
            <a:off x="11271639" y="120712"/>
            <a:ext cx="806117" cy="345114"/>
          </a:xfrm>
          <a:prstGeom prst="parallelogram">
            <a:avLst/>
          </a:prstGeom>
          <a:solidFill>
            <a:srgbClr val="FF9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58404-DD9F-4801-911A-D750140FDE95}"/>
              </a:ext>
            </a:extLst>
          </p:cNvPr>
          <p:cNvSpPr txBox="1"/>
          <p:nvPr/>
        </p:nvSpPr>
        <p:spPr>
          <a:xfrm>
            <a:off x="11528215" y="116420"/>
            <a:ext cx="442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Bahnschrift" panose="020B0502040204020203" pitchFamily="34" charset="0"/>
                <a:cs typeface="Arial" panose="020B0604020202020204" pitchFamily="34" charset="0"/>
              </a:rPr>
              <a:t>9</a:t>
            </a:r>
            <a:r>
              <a:rPr lang="kk-KZ" sz="1800" b="1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KZ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CCFA44-085A-4959-84F2-2FC5289A7B49}"/>
              </a:ext>
            </a:extLst>
          </p:cNvPr>
          <p:cNvSpPr txBox="1"/>
          <p:nvPr/>
        </p:nvSpPr>
        <p:spPr>
          <a:xfrm>
            <a:off x="3148264" y="5030017"/>
            <a:ext cx="2671511" cy="45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46A6AF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FİNANSAL PLAN:</a:t>
            </a:r>
            <a:endParaRPr lang="ru-RU" sz="1800" b="1" dirty="0">
              <a:solidFill>
                <a:srgbClr val="46A6AF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EB185C-350D-4E39-9897-0F935983F28D}"/>
              </a:ext>
            </a:extLst>
          </p:cNvPr>
          <p:cNvSpPr txBox="1"/>
          <p:nvPr/>
        </p:nvSpPr>
        <p:spPr>
          <a:xfrm>
            <a:off x="6282686" y="6370440"/>
            <a:ext cx="2481254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Bahnschrift" panose="020B0502040204020203" pitchFamily="34" charset="0"/>
                <a:cs typeface="Calibri" panose="020F0502020204030204" pitchFamily="34" charset="0"/>
              </a:rPr>
              <a:t>GERİ ÖDEME SÜRESİ: 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4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</a:t>
            </a:r>
            <a:endParaRPr lang="kk-KZ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Инвестиции – Бесплатные иконки: бизнес и финансы">
            <a:extLst>
              <a:ext uri="{FF2B5EF4-FFF2-40B4-BE49-F238E27FC236}">
                <a16:creationId xmlns:a16="http://schemas.microsoft.com/office/drawing/2014/main" id="{0C2B2D1B-83A1-4008-96D0-72A8E88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94" y="5547294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58E99EA-0566-46A2-8335-16FAC66BC1C7}"/>
              </a:ext>
            </a:extLst>
          </p:cNvPr>
          <p:cNvSpPr txBox="1"/>
          <p:nvPr/>
        </p:nvSpPr>
        <p:spPr>
          <a:xfrm>
            <a:off x="4097345" y="5547294"/>
            <a:ext cx="1961315" cy="694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YATIRIM:</a:t>
            </a:r>
            <a:endParaRPr lang="ru-RU" sz="14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665 bin </a:t>
            </a:r>
            <a:r>
              <a:rPr lang="en-US" sz="14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400" dirty="0">
                <a:latin typeface="Bahnschrift" panose="020B0502040204020203" pitchFamily="34" charset="0"/>
                <a:cs typeface="Calibri" panose="020F0502020204030204" pitchFamily="34" charset="0"/>
              </a:rPr>
              <a:t>. ABD</a:t>
            </a:r>
            <a:endParaRPr lang="ru-RU" sz="14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Прибыль – Бесплатные иконки: бизнес">
            <a:extLst>
              <a:ext uri="{FF2B5EF4-FFF2-40B4-BE49-F238E27FC236}">
                <a16:creationId xmlns:a16="http://schemas.microsoft.com/office/drawing/2014/main" id="{EA61C126-F324-4592-B870-48439CE7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50" y="5547293"/>
            <a:ext cx="713351" cy="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B23507-A9A9-4D19-80F2-3E498E18DA56}"/>
              </a:ext>
            </a:extLst>
          </p:cNvPr>
          <p:cNvSpPr txBox="1"/>
          <p:nvPr/>
        </p:nvSpPr>
        <p:spPr>
          <a:xfrm>
            <a:off x="6651137" y="5541897"/>
            <a:ext cx="2434389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GELİR:</a:t>
            </a:r>
            <a:endParaRPr lang="ru-RU" sz="14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1,3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milyon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Net Profit Icons - Free SVG &amp; PNG Net Profit Images - Noun Project">
            <a:extLst>
              <a:ext uri="{FF2B5EF4-FFF2-40B4-BE49-F238E27FC236}">
                <a16:creationId xmlns:a16="http://schemas.microsoft.com/office/drawing/2014/main" id="{4EE6F86D-4754-4F2B-B13E-C6F4FDD6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109" y="5561530"/>
            <a:ext cx="702857" cy="7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C67C416-9FCD-467F-9CB6-BE4AF65433C1}"/>
              </a:ext>
            </a:extLst>
          </p:cNvPr>
          <p:cNvSpPr txBox="1"/>
          <p:nvPr/>
        </p:nvSpPr>
        <p:spPr>
          <a:xfrm>
            <a:off x="9658953" y="5561530"/>
            <a:ext cx="2418347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cs typeface="Calibri" panose="020F0502020204030204" pitchFamily="34" charset="0"/>
              </a:rPr>
              <a:t>NET GELİR:</a:t>
            </a:r>
            <a:endParaRPr lang="ru-RU" sz="1400" b="1" dirty="0"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266 bin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Yıllık</a:t>
            </a:r>
            <a:r>
              <a:rPr lang="en-US" sz="1200" dirty="0">
                <a:latin typeface="Bahnschrift" panose="020B0502040204020203" pitchFamily="34" charset="0"/>
                <a:cs typeface="Calibri" panose="020F0502020204030204" pitchFamily="34" charset="0"/>
              </a:rPr>
              <a:t> ABD </a:t>
            </a:r>
            <a:r>
              <a:rPr lang="en-US" sz="1200" dirty="0" err="1">
                <a:latin typeface="Bahnschrift" panose="020B0502040204020203" pitchFamily="34" charset="0"/>
                <a:cs typeface="Calibri" panose="020F0502020204030204" pitchFamily="34" charset="0"/>
              </a:rPr>
              <a:t>Doları</a:t>
            </a:r>
            <a:endParaRPr lang="ru-RU" sz="1200" dirty="0"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26A5C1-8333-486E-8E27-1AA683C8E5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65" y="280274"/>
            <a:ext cx="2339565" cy="221271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31488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7332</TotalTime>
  <Words>6117</Words>
  <Application>Microsoft Office PowerPoint</Application>
  <PresentationFormat>Широкоэкранный</PresentationFormat>
  <Paragraphs>873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Bahnschrift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SPK</dc:creator>
  <cp:lastModifiedBy>FRONT-1</cp:lastModifiedBy>
  <cp:revision>595</cp:revision>
  <dcterms:created xsi:type="dcterms:W3CDTF">2024-04-16T10:22:20Z</dcterms:created>
  <dcterms:modified xsi:type="dcterms:W3CDTF">2024-09-09T04:52:54Z</dcterms:modified>
</cp:coreProperties>
</file>