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707" r:id="rId2"/>
  </p:sldMasterIdLst>
  <p:notesMasterIdLst>
    <p:notesMasterId r:id="rId31"/>
  </p:notesMasterIdLst>
  <p:sldIdLst>
    <p:sldId id="257" r:id="rId3"/>
    <p:sldId id="283" r:id="rId4"/>
    <p:sldId id="289" r:id="rId5"/>
    <p:sldId id="288" r:id="rId6"/>
    <p:sldId id="290" r:id="rId7"/>
    <p:sldId id="291" r:id="rId8"/>
    <p:sldId id="298" r:id="rId9"/>
    <p:sldId id="299" r:id="rId10"/>
    <p:sldId id="300" r:id="rId11"/>
    <p:sldId id="301" r:id="rId12"/>
    <p:sldId id="263" r:id="rId13"/>
    <p:sldId id="264" r:id="rId14"/>
    <p:sldId id="265" r:id="rId15"/>
    <p:sldId id="266" r:id="rId16"/>
    <p:sldId id="267" r:id="rId17"/>
    <p:sldId id="268" r:id="rId18"/>
    <p:sldId id="286" r:id="rId19"/>
    <p:sldId id="294" r:id="rId20"/>
    <p:sldId id="296" r:id="rId21"/>
    <p:sldId id="270" r:id="rId22"/>
    <p:sldId id="271" r:id="rId23"/>
    <p:sldId id="272" r:id="rId24"/>
    <p:sldId id="273" r:id="rId25"/>
    <p:sldId id="277" r:id="rId26"/>
    <p:sldId id="293" r:id="rId27"/>
    <p:sldId id="279" r:id="rId28"/>
    <p:sldId id="297" r:id="rId29"/>
    <p:sldId id="282"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4" autoAdjust="0"/>
    <p:restoredTop sz="94660"/>
  </p:normalViewPr>
  <p:slideViewPr>
    <p:cSldViewPr snapToGrid="0">
      <p:cViewPr varScale="1">
        <p:scale>
          <a:sx n="73" d="100"/>
          <a:sy n="73" d="100"/>
        </p:scale>
        <p:origin x="12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30DD8B-5860-0749-8FED-8748F115775D}" type="doc">
      <dgm:prSet loTypeId="urn:microsoft.com/office/officeart/2005/8/layout/hList6" loCatId="list" qsTypeId="urn:microsoft.com/office/officeart/2005/8/quickstyle/simple4" qsCatId="simple" csTypeId="urn:microsoft.com/office/officeart/2005/8/colors/colorful5" csCatId="colorful" phldr="1"/>
      <dgm:spPr/>
      <dgm:t>
        <a:bodyPr/>
        <a:lstStyle/>
        <a:p>
          <a:endParaRPr lang="en-US"/>
        </a:p>
      </dgm:t>
    </dgm:pt>
    <dgm:pt modelId="{8072A70B-AE23-AF4D-AE12-3D82FE793154}">
      <dgm:prSet custT="1"/>
      <dgm:spPr/>
      <dgm:t>
        <a:bodyPr/>
        <a:lstStyle/>
        <a:p>
          <a:pPr algn="ctr" rtl="0"/>
          <a:r>
            <a:rPr lang="tr-TR" sz="2400" b="1" dirty="0" smtClean="0"/>
            <a:t>Soru, Görüş ve Öneriler</a:t>
          </a:r>
          <a:endParaRPr lang="tr-TR" sz="2400" b="1" dirty="0"/>
        </a:p>
      </dgm:t>
    </dgm:pt>
    <dgm:pt modelId="{91B2FC4D-5E6B-FB4A-AFF3-0BE67A6985BC}" type="parTrans" cxnId="{FBE3B3D6-2464-1847-AC7B-42AF2174307E}">
      <dgm:prSet/>
      <dgm:spPr/>
      <dgm:t>
        <a:bodyPr/>
        <a:lstStyle/>
        <a:p>
          <a:pPr algn="l"/>
          <a:endParaRPr lang="en-US" sz="2400"/>
        </a:p>
      </dgm:t>
    </dgm:pt>
    <dgm:pt modelId="{B04AB8AC-752D-0145-82E0-CCEC68A4E4C5}" type="sibTrans" cxnId="{FBE3B3D6-2464-1847-AC7B-42AF2174307E}">
      <dgm:prSet/>
      <dgm:spPr/>
      <dgm:t>
        <a:bodyPr/>
        <a:lstStyle/>
        <a:p>
          <a:pPr algn="l"/>
          <a:endParaRPr lang="en-US" sz="2400"/>
        </a:p>
      </dgm:t>
    </dgm:pt>
    <dgm:pt modelId="{D5445B4B-8314-C842-96AB-E7CA9631690D}">
      <dgm:prSet custT="1"/>
      <dgm:spPr/>
      <dgm:t>
        <a:bodyPr/>
        <a:lstStyle/>
        <a:p>
          <a:pPr algn="ctr" rtl="0"/>
          <a:r>
            <a:rPr lang="tr-TR" sz="2400" b="1" dirty="0" smtClean="0"/>
            <a:t>Teşvik &amp; Destekler</a:t>
          </a:r>
          <a:endParaRPr lang="tr-TR" sz="2400" b="1" dirty="0"/>
        </a:p>
      </dgm:t>
    </dgm:pt>
    <dgm:pt modelId="{E96692B2-7586-E747-A73E-9EBD136BD28D}" type="sibTrans" cxnId="{76F13149-DB8F-594A-AFF3-80B59D80B1B1}">
      <dgm:prSet/>
      <dgm:spPr/>
      <dgm:t>
        <a:bodyPr/>
        <a:lstStyle/>
        <a:p>
          <a:pPr algn="l"/>
          <a:endParaRPr lang="en-US" sz="2400"/>
        </a:p>
      </dgm:t>
    </dgm:pt>
    <dgm:pt modelId="{305C17B0-B4F6-3E4E-A89F-A0FA956F82CC}" type="parTrans" cxnId="{76F13149-DB8F-594A-AFF3-80B59D80B1B1}">
      <dgm:prSet/>
      <dgm:spPr/>
      <dgm:t>
        <a:bodyPr/>
        <a:lstStyle/>
        <a:p>
          <a:pPr algn="l"/>
          <a:endParaRPr lang="en-US" sz="2400"/>
        </a:p>
      </dgm:t>
    </dgm:pt>
    <dgm:pt modelId="{BF8D6053-1701-2644-854B-D5E9CD9CF1DE}">
      <dgm:prSet custT="1"/>
      <dgm:spPr/>
      <dgm:t>
        <a:bodyPr/>
        <a:lstStyle/>
        <a:p>
          <a:pPr algn="ctr" rtl="0"/>
          <a:r>
            <a:rPr lang="tr-TR" sz="2400" b="1" dirty="0" smtClean="0"/>
            <a:t>6645 Sayılı Kanun ve Belge Zorunluluğu</a:t>
          </a:r>
          <a:endParaRPr lang="tr-TR" sz="2400" b="1" dirty="0"/>
        </a:p>
      </dgm:t>
    </dgm:pt>
    <dgm:pt modelId="{DA3F300A-5B57-A849-A966-96767829932E}" type="sibTrans" cxnId="{6B3320EE-9F7D-E449-AB5B-A11901EA9715}">
      <dgm:prSet/>
      <dgm:spPr/>
      <dgm:t>
        <a:bodyPr/>
        <a:lstStyle/>
        <a:p>
          <a:pPr algn="l"/>
          <a:endParaRPr lang="en-US" sz="2400"/>
        </a:p>
      </dgm:t>
    </dgm:pt>
    <dgm:pt modelId="{AFCE4E8A-978C-6B4F-94B2-D373F8201808}" type="parTrans" cxnId="{6B3320EE-9F7D-E449-AB5B-A11901EA9715}">
      <dgm:prSet/>
      <dgm:spPr/>
      <dgm:t>
        <a:bodyPr/>
        <a:lstStyle/>
        <a:p>
          <a:pPr algn="l"/>
          <a:endParaRPr lang="en-US" sz="2400"/>
        </a:p>
      </dgm:t>
    </dgm:pt>
    <dgm:pt modelId="{2C91CFED-3479-49B4-A172-35386966A154}">
      <dgm:prSet custT="1"/>
      <dgm:spPr/>
      <dgm:t>
        <a:bodyPr/>
        <a:lstStyle/>
        <a:p>
          <a:r>
            <a:rPr lang="tr-TR" sz="2400" b="1" dirty="0" smtClean="0"/>
            <a:t>Ulusal Yeterlilik Sistemi</a:t>
          </a:r>
          <a:endParaRPr lang="tr-TR" sz="2400" b="1" dirty="0"/>
        </a:p>
      </dgm:t>
    </dgm:pt>
    <dgm:pt modelId="{D79384E6-610C-4FC9-9828-71AA6A982481}" type="parTrans" cxnId="{B06FE5A5-22F7-4D84-93D9-9FAB9EDFB43C}">
      <dgm:prSet/>
      <dgm:spPr/>
      <dgm:t>
        <a:bodyPr/>
        <a:lstStyle/>
        <a:p>
          <a:endParaRPr lang="tr-TR"/>
        </a:p>
      </dgm:t>
    </dgm:pt>
    <dgm:pt modelId="{B20B9E89-3DE9-4211-89A4-601DDC2AE380}" type="sibTrans" cxnId="{B06FE5A5-22F7-4D84-93D9-9FAB9EDFB43C}">
      <dgm:prSet/>
      <dgm:spPr/>
      <dgm:t>
        <a:bodyPr/>
        <a:lstStyle/>
        <a:p>
          <a:endParaRPr lang="tr-TR"/>
        </a:p>
      </dgm:t>
    </dgm:pt>
    <dgm:pt modelId="{A88096ED-7C4E-4574-A865-A16D8AE3B088}" type="pres">
      <dgm:prSet presAssocID="{EA30DD8B-5860-0749-8FED-8748F115775D}" presName="Name0" presStyleCnt="0">
        <dgm:presLayoutVars>
          <dgm:dir/>
          <dgm:resizeHandles val="exact"/>
        </dgm:presLayoutVars>
      </dgm:prSet>
      <dgm:spPr/>
      <dgm:t>
        <a:bodyPr/>
        <a:lstStyle/>
        <a:p>
          <a:endParaRPr lang="tr-TR"/>
        </a:p>
      </dgm:t>
    </dgm:pt>
    <dgm:pt modelId="{F9D5F00F-6509-419C-BCAE-89C1561B9D44}" type="pres">
      <dgm:prSet presAssocID="{2C91CFED-3479-49B4-A172-35386966A154}" presName="node" presStyleLbl="node1" presStyleIdx="0" presStyleCnt="4">
        <dgm:presLayoutVars>
          <dgm:bulletEnabled val="1"/>
        </dgm:presLayoutVars>
      </dgm:prSet>
      <dgm:spPr/>
      <dgm:t>
        <a:bodyPr/>
        <a:lstStyle/>
        <a:p>
          <a:endParaRPr lang="tr-TR"/>
        </a:p>
      </dgm:t>
    </dgm:pt>
    <dgm:pt modelId="{5A5228C3-8434-4E65-AE06-F6982CCB2276}" type="pres">
      <dgm:prSet presAssocID="{B20B9E89-3DE9-4211-89A4-601DDC2AE380}" presName="sibTrans" presStyleCnt="0"/>
      <dgm:spPr/>
    </dgm:pt>
    <dgm:pt modelId="{D471610A-51BE-4440-BE54-6CBE640B62F2}" type="pres">
      <dgm:prSet presAssocID="{BF8D6053-1701-2644-854B-D5E9CD9CF1DE}" presName="node" presStyleLbl="node1" presStyleIdx="1" presStyleCnt="4">
        <dgm:presLayoutVars>
          <dgm:bulletEnabled val="1"/>
        </dgm:presLayoutVars>
      </dgm:prSet>
      <dgm:spPr/>
      <dgm:t>
        <a:bodyPr/>
        <a:lstStyle/>
        <a:p>
          <a:endParaRPr lang="tr-TR"/>
        </a:p>
      </dgm:t>
    </dgm:pt>
    <dgm:pt modelId="{D3FC5461-5A65-4F41-924D-1C81FB05F42C}" type="pres">
      <dgm:prSet presAssocID="{DA3F300A-5B57-A849-A966-96767829932E}" presName="sibTrans" presStyleCnt="0"/>
      <dgm:spPr/>
      <dgm:t>
        <a:bodyPr/>
        <a:lstStyle/>
        <a:p>
          <a:endParaRPr lang="tr-TR"/>
        </a:p>
      </dgm:t>
    </dgm:pt>
    <dgm:pt modelId="{696F3582-C756-45E4-A515-F9978EDA7A88}" type="pres">
      <dgm:prSet presAssocID="{D5445B4B-8314-C842-96AB-E7CA9631690D}" presName="node" presStyleLbl="node1" presStyleIdx="2" presStyleCnt="4">
        <dgm:presLayoutVars>
          <dgm:bulletEnabled val="1"/>
        </dgm:presLayoutVars>
      </dgm:prSet>
      <dgm:spPr/>
      <dgm:t>
        <a:bodyPr/>
        <a:lstStyle/>
        <a:p>
          <a:endParaRPr lang="tr-TR"/>
        </a:p>
      </dgm:t>
    </dgm:pt>
    <dgm:pt modelId="{4D698AC1-FEA6-4EAF-831B-9DF9C27F2198}" type="pres">
      <dgm:prSet presAssocID="{E96692B2-7586-E747-A73E-9EBD136BD28D}" presName="sibTrans" presStyleCnt="0"/>
      <dgm:spPr/>
      <dgm:t>
        <a:bodyPr/>
        <a:lstStyle/>
        <a:p>
          <a:endParaRPr lang="tr-TR"/>
        </a:p>
      </dgm:t>
    </dgm:pt>
    <dgm:pt modelId="{0570640A-C77E-47A0-814C-848B7FD0199E}" type="pres">
      <dgm:prSet presAssocID="{8072A70B-AE23-AF4D-AE12-3D82FE793154}" presName="node" presStyleLbl="node1" presStyleIdx="3" presStyleCnt="4">
        <dgm:presLayoutVars>
          <dgm:bulletEnabled val="1"/>
        </dgm:presLayoutVars>
      </dgm:prSet>
      <dgm:spPr/>
      <dgm:t>
        <a:bodyPr/>
        <a:lstStyle/>
        <a:p>
          <a:endParaRPr lang="tr-TR"/>
        </a:p>
      </dgm:t>
    </dgm:pt>
  </dgm:ptLst>
  <dgm:cxnLst>
    <dgm:cxn modelId="{6A342EB0-8101-49D1-B172-4E844CAC7935}" type="presOf" srcId="{8072A70B-AE23-AF4D-AE12-3D82FE793154}" destId="{0570640A-C77E-47A0-814C-848B7FD0199E}" srcOrd="0" destOrd="0" presId="urn:microsoft.com/office/officeart/2005/8/layout/hList6"/>
    <dgm:cxn modelId="{76F13149-DB8F-594A-AFF3-80B59D80B1B1}" srcId="{EA30DD8B-5860-0749-8FED-8748F115775D}" destId="{D5445B4B-8314-C842-96AB-E7CA9631690D}" srcOrd="2" destOrd="0" parTransId="{305C17B0-B4F6-3E4E-A89F-A0FA956F82CC}" sibTransId="{E96692B2-7586-E747-A73E-9EBD136BD28D}"/>
    <dgm:cxn modelId="{D98E247F-A6A6-487D-BD64-141EE4C659AA}" type="presOf" srcId="{D5445B4B-8314-C842-96AB-E7CA9631690D}" destId="{696F3582-C756-45E4-A515-F9978EDA7A88}" srcOrd="0" destOrd="0" presId="urn:microsoft.com/office/officeart/2005/8/layout/hList6"/>
    <dgm:cxn modelId="{B06FE5A5-22F7-4D84-93D9-9FAB9EDFB43C}" srcId="{EA30DD8B-5860-0749-8FED-8748F115775D}" destId="{2C91CFED-3479-49B4-A172-35386966A154}" srcOrd="0" destOrd="0" parTransId="{D79384E6-610C-4FC9-9828-71AA6A982481}" sibTransId="{B20B9E89-3DE9-4211-89A4-601DDC2AE380}"/>
    <dgm:cxn modelId="{FBE3B3D6-2464-1847-AC7B-42AF2174307E}" srcId="{EA30DD8B-5860-0749-8FED-8748F115775D}" destId="{8072A70B-AE23-AF4D-AE12-3D82FE793154}" srcOrd="3" destOrd="0" parTransId="{91B2FC4D-5E6B-FB4A-AFF3-0BE67A6985BC}" sibTransId="{B04AB8AC-752D-0145-82E0-CCEC68A4E4C5}"/>
    <dgm:cxn modelId="{B462F1D3-3760-4949-B590-B326A56B1D89}" type="presOf" srcId="{BF8D6053-1701-2644-854B-D5E9CD9CF1DE}" destId="{D471610A-51BE-4440-BE54-6CBE640B62F2}" srcOrd="0" destOrd="0" presId="urn:microsoft.com/office/officeart/2005/8/layout/hList6"/>
    <dgm:cxn modelId="{6B3320EE-9F7D-E449-AB5B-A11901EA9715}" srcId="{EA30DD8B-5860-0749-8FED-8748F115775D}" destId="{BF8D6053-1701-2644-854B-D5E9CD9CF1DE}" srcOrd="1" destOrd="0" parTransId="{AFCE4E8A-978C-6B4F-94B2-D373F8201808}" sibTransId="{DA3F300A-5B57-A849-A966-96767829932E}"/>
    <dgm:cxn modelId="{D30821A8-0681-4096-924E-0B1D9C165967}" type="presOf" srcId="{EA30DD8B-5860-0749-8FED-8748F115775D}" destId="{A88096ED-7C4E-4574-A865-A16D8AE3B088}" srcOrd="0" destOrd="0" presId="urn:microsoft.com/office/officeart/2005/8/layout/hList6"/>
    <dgm:cxn modelId="{CBD4C32C-2605-48D1-BAB1-79EF4344FC2B}" type="presOf" srcId="{2C91CFED-3479-49B4-A172-35386966A154}" destId="{F9D5F00F-6509-419C-BCAE-89C1561B9D44}" srcOrd="0" destOrd="0" presId="urn:microsoft.com/office/officeart/2005/8/layout/hList6"/>
    <dgm:cxn modelId="{062EEF77-7E4B-4A1B-85C9-40C66690BCA5}" type="presParOf" srcId="{A88096ED-7C4E-4574-A865-A16D8AE3B088}" destId="{F9D5F00F-6509-419C-BCAE-89C1561B9D44}" srcOrd="0" destOrd="0" presId="urn:microsoft.com/office/officeart/2005/8/layout/hList6"/>
    <dgm:cxn modelId="{EFD62547-C5B3-45D9-9E83-DBB9EB50F233}" type="presParOf" srcId="{A88096ED-7C4E-4574-A865-A16D8AE3B088}" destId="{5A5228C3-8434-4E65-AE06-F6982CCB2276}" srcOrd="1" destOrd="0" presId="urn:microsoft.com/office/officeart/2005/8/layout/hList6"/>
    <dgm:cxn modelId="{07409CFB-05AA-465A-A72A-8F539BE45D22}" type="presParOf" srcId="{A88096ED-7C4E-4574-A865-A16D8AE3B088}" destId="{D471610A-51BE-4440-BE54-6CBE640B62F2}" srcOrd="2" destOrd="0" presId="urn:microsoft.com/office/officeart/2005/8/layout/hList6"/>
    <dgm:cxn modelId="{AEAD1FCB-A471-49F0-905F-2258A3AC59DE}" type="presParOf" srcId="{A88096ED-7C4E-4574-A865-A16D8AE3B088}" destId="{D3FC5461-5A65-4F41-924D-1C81FB05F42C}" srcOrd="3" destOrd="0" presId="urn:microsoft.com/office/officeart/2005/8/layout/hList6"/>
    <dgm:cxn modelId="{5A05F516-A776-4A2A-BCA1-C99BF802CF48}" type="presParOf" srcId="{A88096ED-7C4E-4574-A865-A16D8AE3B088}" destId="{696F3582-C756-45E4-A515-F9978EDA7A88}" srcOrd="4" destOrd="0" presId="urn:microsoft.com/office/officeart/2005/8/layout/hList6"/>
    <dgm:cxn modelId="{A060EDC1-1AD6-4290-8373-2CFEC8152F1C}" type="presParOf" srcId="{A88096ED-7C4E-4574-A865-A16D8AE3B088}" destId="{4D698AC1-FEA6-4EAF-831B-9DF9C27F2198}" srcOrd="5" destOrd="0" presId="urn:microsoft.com/office/officeart/2005/8/layout/hList6"/>
    <dgm:cxn modelId="{4196AD1B-EE61-4309-8FE4-F0BD80E5EF69}" type="presParOf" srcId="{A88096ED-7C4E-4574-A865-A16D8AE3B088}" destId="{0570640A-C77E-47A0-814C-848B7FD0199E}"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B1ED6B-624A-425D-94A6-0FE8103044ED}" type="doc">
      <dgm:prSet loTypeId="urn:microsoft.com/office/officeart/2005/8/layout/hList6" loCatId="list" qsTypeId="urn:microsoft.com/office/officeart/2005/8/quickstyle/simple1" qsCatId="simple" csTypeId="urn:microsoft.com/office/officeart/2005/8/colors/accent6_4" csCatId="accent6" phldr="1"/>
      <dgm:spPr/>
      <dgm:t>
        <a:bodyPr/>
        <a:lstStyle/>
        <a:p>
          <a:endParaRPr lang="tr-TR"/>
        </a:p>
      </dgm:t>
    </dgm:pt>
    <dgm:pt modelId="{7E94B713-29AD-491A-B247-AE436C0ECBE9}">
      <dgm:prSet custT="1"/>
      <dgm:spPr>
        <a:xfrm rot="16200000">
          <a:off x="-1065158" y="1066915"/>
          <a:ext cx="3857651" cy="1723821"/>
        </a:xfrm>
        <a:solidFill>
          <a:srgbClr val="EEECE1">
            <a:lumMod val="90000"/>
          </a:srgbClr>
        </a:solidFill>
        <a:ln w="19050" cap="flat" cmpd="sng" algn="ctr">
          <a:solidFill>
            <a:sysClr val="window" lastClr="FFFFFF">
              <a:hueOff val="0"/>
              <a:satOff val="0"/>
              <a:lumOff val="0"/>
              <a:alphaOff val="0"/>
            </a:sysClr>
          </a:solidFill>
          <a:prstDash val="solid"/>
        </a:ln>
        <a:effectLst/>
      </dgm:spPr>
      <dgm:t>
        <a:bodyPr/>
        <a:lstStyle/>
        <a:p>
          <a:pPr rtl="0"/>
          <a:r>
            <a:rPr lang="tr-TR" sz="1500" b="0" i="0" dirty="0" smtClean="0">
              <a:solidFill>
                <a:srgbClr val="102455"/>
              </a:solidFill>
              <a:latin typeface="+mn-lt"/>
              <a:ea typeface="+mn-ea"/>
              <a:cs typeface="Times New Roman" pitchFamily="18" charset="0"/>
            </a:rPr>
            <a:t>Meslek Standardı Taslağının Hazırlanması, İlgili Tarafların ve Kamuoyunun Görüşüne Sunulması</a:t>
          </a:r>
          <a:endParaRPr lang="tr-TR" sz="1500" b="0" i="0" dirty="0">
            <a:solidFill>
              <a:srgbClr val="102455"/>
            </a:solidFill>
            <a:latin typeface="+mn-lt"/>
            <a:ea typeface="+mn-ea"/>
            <a:cs typeface="Times New Roman" pitchFamily="18" charset="0"/>
          </a:endParaRPr>
        </a:p>
      </dgm:t>
    </dgm:pt>
    <dgm:pt modelId="{EFBF1E19-4FE6-4590-9B00-290F204BEEB4}" type="parTrans" cxnId="{FCA91823-6195-4D88-ABD7-9552EA15D1FA}">
      <dgm:prSet/>
      <dgm:spPr/>
      <dgm:t>
        <a:bodyPr/>
        <a:lstStyle/>
        <a:p>
          <a:endParaRPr lang="tr-TR" sz="1800" b="1" i="1">
            <a:solidFill>
              <a:schemeClr val="tx1"/>
            </a:solidFill>
            <a:latin typeface="Calibri (Gövde)"/>
          </a:endParaRPr>
        </a:p>
      </dgm:t>
    </dgm:pt>
    <dgm:pt modelId="{7F9C4834-FB1D-4D35-AF4E-04010EE52603}" type="sibTrans" cxnId="{FCA91823-6195-4D88-ABD7-9552EA15D1FA}">
      <dgm:prSet/>
      <dgm:spPr/>
      <dgm:t>
        <a:bodyPr/>
        <a:lstStyle/>
        <a:p>
          <a:endParaRPr lang="tr-TR" sz="1800" b="1" i="1">
            <a:solidFill>
              <a:schemeClr val="tx1"/>
            </a:solidFill>
            <a:latin typeface="Calibri (Gövde)"/>
          </a:endParaRPr>
        </a:p>
      </dgm:t>
    </dgm:pt>
    <dgm:pt modelId="{BA547532-59A1-49FF-B5F6-7F2F00AB70CF}">
      <dgm:prSet custT="1"/>
      <dgm:spPr>
        <a:xfrm rot="16200000">
          <a:off x="787949" y="1066915"/>
          <a:ext cx="3857651" cy="1723821"/>
        </a:xfrm>
        <a:solidFill>
          <a:srgbClr val="EEECE1">
            <a:lumMod val="90000"/>
          </a:srgbClr>
        </a:solidFill>
        <a:ln w="19050" cap="flat" cmpd="sng" algn="ctr">
          <a:solidFill>
            <a:sysClr val="window" lastClr="FFFFFF">
              <a:hueOff val="0"/>
              <a:satOff val="0"/>
              <a:lumOff val="0"/>
              <a:alphaOff val="0"/>
            </a:sysClr>
          </a:solidFill>
          <a:prstDash val="solid"/>
        </a:ln>
        <a:effectLst/>
      </dgm:spPr>
      <dgm:t>
        <a:bodyPr/>
        <a:lstStyle/>
        <a:p>
          <a:pPr rtl="0">
            <a:spcAft>
              <a:spcPts val="0"/>
            </a:spcAft>
          </a:pPr>
          <a:r>
            <a:rPr lang="tr-TR" sz="1500" b="0" i="0" dirty="0" smtClean="0">
              <a:solidFill>
                <a:srgbClr val="102455"/>
              </a:solidFill>
              <a:latin typeface="+mn-lt"/>
              <a:ea typeface="+mn-ea"/>
              <a:cs typeface="Times New Roman" pitchFamily="18" charset="0"/>
            </a:rPr>
            <a:t>Taslağın </a:t>
          </a:r>
        </a:p>
        <a:p>
          <a:pPr rtl="0">
            <a:spcAft>
              <a:spcPct val="35000"/>
            </a:spcAft>
          </a:pPr>
          <a:r>
            <a:rPr lang="tr-TR" sz="1500" b="0" i="0" dirty="0" smtClean="0">
              <a:solidFill>
                <a:srgbClr val="102455"/>
              </a:solidFill>
              <a:latin typeface="+mn-lt"/>
              <a:ea typeface="+mn-ea"/>
              <a:cs typeface="Times New Roman" pitchFamily="18" charset="0"/>
            </a:rPr>
            <a:t>MYK Sektör Komitesine Sunulması ve İncelenmesi</a:t>
          </a:r>
          <a:endParaRPr lang="tr-TR" sz="1500" b="0" i="0" dirty="0">
            <a:solidFill>
              <a:srgbClr val="102455"/>
            </a:solidFill>
            <a:latin typeface="+mn-lt"/>
            <a:ea typeface="+mn-ea"/>
            <a:cs typeface="Times New Roman" pitchFamily="18" charset="0"/>
          </a:endParaRPr>
        </a:p>
      </dgm:t>
    </dgm:pt>
    <dgm:pt modelId="{786152F3-2866-429F-A619-A514EA9F7A89}" type="parTrans" cxnId="{F107B3AC-024C-454E-B2D6-27626F5B3FAE}">
      <dgm:prSet/>
      <dgm:spPr/>
      <dgm:t>
        <a:bodyPr/>
        <a:lstStyle/>
        <a:p>
          <a:endParaRPr lang="tr-TR" sz="1800" b="1" i="1">
            <a:solidFill>
              <a:schemeClr val="tx1"/>
            </a:solidFill>
            <a:latin typeface="Calibri (Gövde)"/>
          </a:endParaRPr>
        </a:p>
      </dgm:t>
    </dgm:pt>
    <dgm:pt modelId="{0A994CBA-A785-4779-8CBF-3DE5959484D8}" type="sibTrans" cxnId="{F107B3AC-024C-454E-B2D6-27626F5B3FAE}">
      <dgm:prSet/>
      <dgm:spPr/>
      <dgm:t>
        <a:bodyPr/>
        <a:lstStyle/>
        <a:p>
          <a:endParaRPr lang="tr-TR" sz="1800" b="1" i="1">
            <a:solidFill>
              <a:schemeClr val="tx1"/>
            </a:solidFill>
            <a:latin typeface="Calibri (Gövde)"/>
          </a:endParaRPr>
        </a:p>
      </dgm:t>
    </dgm:pt>
    <dgm:pt modelId="{8DFDF6F9-B6F2-40B3-B875-BC6EA456AF37}">
      <dgm:prSet custT="1"/>
      <dgm:spPr>
        <a:xfrm rot="16200000">
          <a:off x="2641058" y="1066915"/>
          <a:ext cx="3857651" cy="1723821"/>
        </a:xfrm>
        <a:solidFill>
          <a:srgbClr val="EEECE1">
            <a:lumMod val="90000"/>
          </a:srgbClr>
        </a:solidFill>
        <a:ln w="19050" cap="flat" cmpd="sng" algn="ctr">
          <a:solidFill>
            <a:sysClr val="window" lastClr="FFFFFF">
              <a:hueOff val="0"/>
              <a:satOff val="0"/>
              <a:lumOff val="0"/>
              <a:alphaOff val="0"/>
            </a:sysClr>
          </a:solidFill>
          <a:prstDash val="solid"/>
        </a:ln>
        <a:effectLst/>
      </dgm:spPr>
      <dgm:t>
        <a:bodyPr/>
        <a:lstStyle/>
        <a:p>
          <a:pPr rtl="0"/>
          <a:r>
            <a:rPr lang="tr-TR" sz="1500" b="0" i="0" dirty="0" smtClean="0">
              <a:solidFill>
                <a:srgbClr val="102455"/>
              </a:solidFill>
              <a:latin typeface="+mn-lt"/>
              <a:ea typeface="+mn-ea"/>
              <a:cs typeface="Times New Roman" pitchFamily="18" charset="0"/>
            </a:rPr>
            <a:t>MYK Sektör Komitesince Uygun Bulunan Taslak Standardın MYK Yönetim Kurulu Tarafından Onaylanması</a:t>
          </a:r>
          <a:endParaRPr lang="tr-TR" sz="1500" b="0" i="0" dirty="0">
            <a:solidFill>
              <a:srgbClr val="102455"/>
            </a:solidFill>
            <a:latin typeface="+mn-lt"/>
            <a:ea typeface="+mn-ea"/>
            <a:cs typeface="Times New Roman" pitchFamily="18" charset="0"/>
          </a:endParaRPr>
        </a:p>
      </dgm:t>
    </dgm:pt>
    <dgm:pt modelId="{1BD8BBD5-CFE7-4BF4-83E5-3DE8926D7801}" type="parTrans" cxnId="{A7EA9394-2CD6-455F-874F-3B59DE2E1972}">
      <dgm:prSet/>
      <dgm:spPr/>
      <dgm:t>
        <a:bodyPr/>
        <a:lstStyle/>
        <a:p>
          <a:endParaRPr lang="tr-TR" sz="1800" b="1" i="1">
            <a:solidFill>
              <a:schemeClr val="tx1"/>
            </a:solidFill>
            <a:latin typeface="Calibri (Gövde)"/>
          </a:endParaRPr>
        </a:p>
      </dgm:t>
    </dgm:pt>
    <dgm:pt modelId="{88A714AA-B7A3-4B2C-81F6-4DF596137468}" type="sibTrans" cxnId="{A7EA9394-2CD6-455F-874F-3B59DE2E1972}">
      <dgm:prSet/>
      <dgm:spPr/>
      <dgm:t>
        <a:bodyPr/>
        <a:lstStyle/>
        <a:p>
          <a:endParaRPr lang="tr-TR" sz="1800" b="1" i="1">
            <a:solidFill>
              <a:schemeClr val="tx1"/>
            </a:solidFill>
            <a:latin typeface="Calibri (Gövde)"/>
          </a:endParaRPr>
        </a:p>
      </dgm:t>
    </dgm:pt>
    <dgm:pt modelId="{61D0A6E6-DF25-43F2-80AC-37238D03931B}">
      <dgm:prSet custT="1"/>
      <dgm:spPr>
        <a:xfrm rot="16200000">
          <a:off x="4494166" y="1066915"/>
          <a:ext cx="3857651" cy="1723821"/>
        </a:xfrm>
        <a:solidFill>
          <a:schemeClr val="bg2">
            <a:lumMod val="50000"/>
          </a:schemeClr>
        </a:solidFill>
        <a:ln w="19050" cap="flat" cmpd="sng" algn="ctr">
          <a:solidFill>
            <a:sysClr val="window" lastClr="FFFFFF">
              <a:hueOff val="0"/>
              <a:satOff val="0"/>
              <a:lumOff val="0"/>
              <a:alphaOff val="0"/>
            </a:sysClr>
          </a:solidFill>
          <a:prstDash val="solid"/>
        </a:ln>
        <a:effectLst/>
      </dgm:spPr>
      <dgm:t>
        <a:bodyPr/>
        <a:lstStyle/>
        <a:p>
          <a:pPr rtl="0"/>
          <a:r>
            <a:rPr lang="tr-TR" sz="1500" b="0" i="0" dirty="0" smtClean="0">
              <a:solidFill>
                <a:srgbClr val="102455"/>
              </a:solidFill>
              <a:latin typeface="+mn-lt"/>
              <a:ea typeface="+mn-ea"/>
              <a:cs typeface="Times New Roman" pitchFamily="18" charset="0"/>
            </a:rPr>
            <a:t>Meslek Standardının Resmi Gazete’de Yayımlanarak Ulusal Meslek Standardı (UMS) Niteliği Kazanması</a:t>
          </a:r>
          <a:endParaRPr lang="tr-TR" sz="1500" b="0" i="0" dirty="0">
            <a:solidFill>
              <a:srgbClr val="102455"/>
            </a:solidFill>
            <a:latin typeface="+mn-lt"/>
            <a:ea typeface="+mn-ea"/>
            <a:cs typeface="Times New Roman" pitchFamily="18" charset="0"/>
          </a:endParaRPr>
        </a:p>
      </dgm:t>
    </dgm:pt>
    <dgm:pt modelId="{8F01709F-98CC-4ED4-B70E-4CEDEBA53E50}" type="parTrans" cxnId="{79946188-29F1-4918-A8BD-768D5B92F753}">
      <dgm:prSet/>
      <dgm:spPr/>
      <dgm:t>
        <a:bodyPr/>
        <a:lstStyle/>
        <a:p>
          <a:endParaRPr lang="tr-TR" sz="1800" b="1" i="1">
            <a:solidFill>
              <a:schemeClr val="tx1"/>
            </a:solidFill>
            <a:latin typeface="Calibri (Gövde)"/>
          </a:endParaRPr>
        </a:p>
      </dgm:t>
    </dgm:pt>
    <dgm:pt modelId="{27D21764-8414-482B-8F80-645835F43F58}" type="sibTrans" cxnId="{79946188-29F1-4918-A8BD-768D5B92F753}">
      <dgm:prSet/>
      <dgm:spPr/>
      <dgm:t>
        <a:bodyPr/>
        <a:lstStyle/>
        <a:p>
          <a:endParaRPr lang="tr-TR" sz="1800" b="1" i="1">
            <a:solidFill>
              <a:schemeClr val="tx1"/>
            </a:solidFill>
            <a:latin typeface="Calibri (Gövde)"/>
          </a:endParaRPr>
        </a:p>
      </dgm:t>
    </dgm:pt>
    <dgm:pt modelId="{65CC56A2-AA88-49BC-B06E-1DA7BF31A8BC}" type="pres">
      <dgm:prSet presAssocID="{26B1ED6B-624A-425D-94A6-0FE8103044ED}" presName="Name0" presStyleCnt="0">
        <dgm:presLayoutVars>
          <dgm:dir/>
          <dgm:resizeHandles val="exact"/>
        </dgm:presLayoutVars>
      </dgm:prSet>
      <dgm:spPr/>
      <dgm:t>
        <a:bodyPr/>
        <a:lstStyle/>
        <a:p>
          <a:endParaRPr lang="tr-TR"/>
        </a:p>
      </dgm:t>
    </dgm:pt>
    <dgm:pt modelId="{1D3393D5-AA5B-4702-AE3C-5C93D714719A}" type="pres">
      <dgm:prSet presAssocID="{7E94B713-29AD-491A-B247-AE436C0ECBE9}" presName="node" presStyleLbl="node1" presStyleIdx="0" presStyleCnt="4" custLinFactNeighborX="-1358" custLinFactNeighborY="1000">
        <dgm:presLayoutVars>
          <dgm:bulletEnabled val="1"/>
        </dgm:presLayoutVars>
      </dgm:prSet>
      <dgm:spPr>
        <a:prstGeom prst="flowChartManualOperation">
          <a:avLst/>
        </a:prstGeom>
      </dgm:spPr>
      <dgm:t>
        <a:bodyPr/>
        <a:lstStyle/>
        <a:p>
          <a:endParaRPr lang="tr-TR"/>
        </a:p>
      </dgm:t>
    </dgm:pt>
    <dgm:pt modelId="{93902BB3-27C5-4620-BBBF-21F64CA1D21A}" type="pres">
      <dgm:prSet presAssocID="{7F9C4834-FB1D-4D35-AF4E-04010EE52603}" presName="sibTrans" presStyleCnt="0"/>
      <dgm:spPr/>
      <dgm:t>
        <a:bodyPr/>
        <a:lstStyle/>
        <a:p>
          <a:endParaRPr lang="tr-TR"/>
        </a:p>
      </dgm:t>
    </dgm:pt>
    <dgm:pt modelId="{310808BF-7728-4098-BCDE-CE527E80EED5}" type="pres">
      <dgm:prSet presAssocID="{BA547532-59A1-49FF-B5F6-7F2F00AB70CF}" presName="node" presStyleLbl="node1" presStyleIdx="1" presStyleCnt="4" custLinFactNeighborY="659">
        <dgm:presLayoutVars>
          <dgm:bulletEnabled val="1"/>
        </dgm:presLayoutVars>
      </dgm:prSet>
      <dgm:spPr>
        <a:prstGeom prst="flowChartManualOperation">
          <a:avLst/>
        </a:prstGeom>
      </dgm:spPr>
      <dgm:t>
        <a:bodyPr/>
        <a:lstStyle/>
        <a:p>
          <a:endParaRPr lang="tr-TR"/>
        </a:p>
      </dgm:t>
    </dgm:pt>
    <dgm:pt modelId="{2762B95B-ECAC-43BA-947E-B6CC2D66FC61}" type="pres">
      <dgm:prSet presAssocID="{0A994CBA-A785-4779-8CBF-3DE5959484D8}" presName="sibTrans" presStyleCnt="0"/>
      <dgm:spPr/>
      <dgm:t>
        <a:bodyPr/>
        <a:lstStyle/>
        <a:p>
          <a:endParaRPr lang="tr-TR"/>
        </a:p>
      </dgm:t>
    </dgm:pt>
    <dgm:pt modelId="{4335EC00-2B11-465D-AA47-F6F1FC97FE8E}" type="pres">
      <dgm:prSet presAssocID="{8DFDF6F9-B6F2-40B3-B875-BC6EA456AF37}" presName="node" presStyleLbl="node1" presStyleIdx="2" presStyleCnt="4">
        <dgm:presLayoutVars>
          <dgm:bulletEnabled val="1"/>
        </dgm:presLayoutVars>
      </dgm:prSet>
      <dgm:spPr>
        <a:prstGeom prst="flowChartManualOperation">
          <a:avLst/>
        </a:prstGeom>
      </dgm:spPr>
      <dgm:t>
        <a:bodyPr/>
        <a:lstStyle/>
        <a:p>
          <a:endParaRPr lang="tr-TR"/>
        </a:p>
      </dgm:t>
    </dgm:pt>
    <dgm:pt modelId="{BC16597F-5727-4692-AC67-B422E429D3FF}" type="pres">
      <dgm:prSet presAssocID="{88A714AA-B7A3-4B2C-81F6-4DF596137468}" presName="sibTrans" presStyleCnt="0"/>
      <dgm:spPr/>
      <dgm:t>
        <a:bodyPr/>
        <a:lstStyle/>
        <a:p>
          <a:endParaRPr lang="tr-TR"/>
        </a:p>
      </dgm:t>
    </dgm:pt>
    <dgm:pt modelId="{346E047A-94F5-4F7E-A2F2-8DDE1E1626F2}" type="pres">
      <dgm:prSet presAssocID="{61D0A6E6-DF25-43F2-80AC-37238D03931B}" presName="node" presStyleLbl="node1" presStyleIdx="3" presStyleCnt="4" custLinFactNeighborX="-17767" custLinFactNeighborY="334">
        <dgm:presLayoutVars>
          <dgm:bulletEnabled val="1"/>
        </dgm:presLayoutVars>
      </dgm:prSet>
      <dgm:spPr>
        <a:prstGeom prst="flowChartManualOperation">
          <a:avLst/>
        </a:prstGeom>
      </dgm:spPr>
      <dgm:t>
        <a:bodyPr/>
        <a:lstStyle/>
        <a:p>
          <a:endParaRPr lang="tr-TR"/>
        </a:p>
      </dgm:t>
    </dgm:pt>
  </dgm:ptLst>
  <dgm:cxnLst>
    <dgm:cxn modelId="{79946188-29F1-4918-A8BD-768D5B92F753}" srcId="{26B1ED6B-624A-425D-94A6-0FE8103044ED}" destId="{61D0A6E6-DF25-43F2-80AC-37238D03931B}" srcOrd="3" destOrd="0" parTransId="{8F01709F-98CC-4ED4-B70E-4CEDEBA53E50}" sibTransId="{27D21764-8414-482B-8F80-645835F43F58}"/>
    <dgm:cxn modelId="{857DFCEC-D5CD-46B2-B679-7640CA7CB172}" type="presOf" srcId="{26B1ED6B-624A-425D-94A6-0FE8103044ED}" destId="{65CC56A2-AA88-49BC-B06E-1DA7BF31A8BC}" srcOrd="0" destOrd="0" presId="urn:microsoft.com/office/officeart/2005/8/layout/hList6"/>
    <dgm:cxn modelId="{D7059392-43CA-4629-9018-0FC12F409FE6}" type="presOf" srcId="{BA547532-59A1-49FF-B5F6-7F2F00AB70CF}" destId="{310808BF-7728-4098-BCDE-CE527E80EED5}" srcOrd="0" destOrd="0" presId="urn:microsoft.com/office/officeart/2005/8/layout/hList6"/>
    <dgm:cxn modelId="{F107B3AC-024C-454E-B2D6-27626F5B3FAE}" srcId="{26B1ED6B-624A-425D-94A6-0FE8103044ED}" destId="{BA547532-59A1-49FF-B5F6-7F2F00AB70CF}" srcOrd="1" destOrd="0" parTransId="{786152F3-2866-429F-A619-A514EA9F7A89}" sibTransId="{0A994CBA-A785-4779-8CBF-3DE5959484D8}"/>
    <dgm:cxn modelId="{BE12183C-634C-4DBD-8FB8-FEA060DE2E6B}" type="presOf" srcId="{8DFDF6F9-B6F2-40B3-B875-BC6EA456AF37}" destId="{4335EC00-2B11-465D-AA47-F6F1FC97FE8E}" srcOrd="0" destOrd="0" presId="urn:microsoft.com/office/officeart/2005/8/layout/hList6"/>
    <dgm:cxn modelId="{FCA91823-6195-4D88-ABD7-9552EA15D1FA}" srcId="{26B1ED6B-624A-425D-94A6-0FE8103044ED}" destId="{7E94B713-29AD-491A-B247-AE436C0ECBE9}" srcOrd="0" destOrd="0" parTransId="{EFBF1E19-4FE6-4590-9B00-290F204BEEB4}" sibTransId="{7F9C4834-FB1D-4D35-AF4E-04010EE52603}"/>
    <dgm:cxn modelId="{05E1A908-A1D4-4AA3-AECA-D7342A59889F}" type="presOf" srcId="{61D0A6E6-DF25-43F2-80AC-37238D03931B}" destId="{346E047A-94F5-4F7E-A2F2-8DDE1E1626F2}" srcOrd="0" destOrd="0" presId="urn:microsoft.com/office/officeart/2005/8/layout/hList6"/>
    <dgm:cxn modelId="{46D115A7-4AC2-4891-AB9D-21441316D516}" type="presOf" srcId="{7E94B713-29AD-491A-B247-AE436C0ECBE9}" destId="{1D3393D5-AA5B-4702-AE3C-5C93D714719A}" srcOrd="0" destOrd="0" presId="urn:microsoft.com/office/officeart/2005/8/layout/hList6"/>
    <dgm:cxn modelId="{A7EA9394-2CD6-455F-874F-3B59DE2E1972}" srcId="{26B1ED6B-624A-425D-94A6-0FE8103044ED}" destId="{8DFDF6F9-B6F2-40B3-B875-BC6EA456AF37}" srcOrd="2" destOrd="0" parTransId="{1BD8BBD5-CFE7-4BF4-83E5-3DE8926D7801}" sibTransId="{88A714AA-B7A3-4B2C-81F6-4DF596137468}"/>
    <dgm:cxn modelId="{9174997C-0361-4541-9017-C3CC40DDE8CE}" type="presParOf" srcId="{65CC56A2-AA88-49BC-B06E-1DA7BF31A8BC}" destId="{1D3393D5-AA5B-4702-AE3C-5C93D714719A}" srcOrd="0" destOrd="0" presId="urn:microsoft.com/office/officeart/2005/8/layout/hList6"/>
    <dgm:cxn modelId="{2908E278-051E-4387-819E-D0C5A23F46DA}" type="presParOf" srcId="{65CC56A2-AA88-49BC-B06E-1DA7BF31A8BC}" destId="{93902BB3-27C5-4620-BBBF-21F64CA1D21A}" srcOrd="1" destOrd="0" presId="urn:microsoft.com/office/officeart/2005/8/layout/hList6"/>
    <dgm:cxn modelId="{23CDC63C-05C7-4423-A6AE-ECF101FE2C17}" type="presParOf" srcId="{65CC56A2-AA88-49BC-B06E-1DA7BF31A8BC}" destId="{310808BF-7728-4098-BCDE-CE527E80EED5}" srcOrd="2" destOrd="0" presId="urn:microsoft.com/office/officeart/2005/8/layout/hList6"/>
    <dgm:cxn modelId="{06AA1B94-33F4-4A64-9107-E3C7516B0636}" type="presParOf" srcId="{65CC56A2-AA88-49BC-B06E-1DA7BF31A8BC}" destId="{2762B95B-ECAC-43BA-947E-B6CC2D66FC61}" srcOrd="3" destOrd="0" presId="urn:microsoft.com/office/officeart/2005/8/layout/hList6"/>
    <dgm:cxn modelId="{65652683-2779-4FDF-BF81-3B4397DA8141}" type="presParOf" srcId="{65CC56A2-AA88-49BC-B06E-1DA7BF31A8BC}" destId="{4335EC00-2B11-465D-AA47-F6F1FC97FE8E}" srcOrd="4" destOrd="0" presId="urn:microsoft.com/office/officeart/2005/8/layout/hList6"/>
    <dgm:cxn modelId="{C32616B2-FE82-4396-ACE4-D8DDED096029}" type="presParOf" srcId="{65CC56A2-AA88-49BC-B06E-1DA7BF31A8BC}" destId="{BC16597F-5727-4692-AC67-B422E429D3FF}" srcOrd="5" destOrd="0" presId="urn:microsoft.com/office/officeart/2005/8/layout/hList6"/>
    <dgm:cxn modelId="{A5E603E1-37F8-4D29-A6F0-264DF27BE196}" type="presParOf" srcId="{65CC56A2-AA88-49BC-B06E-1DA7BF31A8BC}" destId="{346E047A-94F5-4F7E-A2F2-8DDE1E1626F2}" srcOrd="6" destOrd="0" presId="urn:microsoft.com/office/officeart/2005/8/layout/h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5F00F-6509-419C-BCAE-89C1561B9D44}">
      <dsp:nvSpPr>
        <dsp:cNvPr id="0" name=""/>
        <dsp:cNvSpPr/>
      </dsp:nvSpPr>
      <dsp:spPr>
        <a:xfrm rot="16200000">
          <a:off x="-1268140" y="1269935"/>
          <a:ext cx="4301007" cy="1761135"/>
        </a:xfrm>
        <a:prstGeom prst="flowChartManualOperati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tr-TR" sz="2400" b="1" kern="1200" dirty="0" smtClean="0"/>
            <a:t>Ulusal Yeterlilik Sistemi</a:t>
          </a:r>
          <a:endParaRPr lang="tr-TR" sz="2400" b="1" kern="1200" dirty="0"/>
        </a:p>
      </dsp:txBody>
      <dsp:txXfrm rot="5400000">
        <a:off x="1796" y="860200"/>
        <a:ext cx="1761135" cy="2580605"/>
      </dsp:txXfrm>
    </dsp:sp>
    <dsp:sp modelId="{D471610A-51BE-4440-BE54-6CBE640B62F2}">
      <dsp:nvSpPr>
        <dsp:cNvPr id="0" name=""/>
        <dsp:cNvSpPr/>
      </dsp:nvSpPr>
      <dsp:spPr>
        <a:xfrm rot="16200000">
          <a:off x="625080" y="1269935"/>
          <a:ext cx="4301007" cy="1761135"/>
        </a:xfrm>
        <a:prstGeom prst="flowChartManualOperation">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tr-TR" sz="2400" b="1" kern="1200" dirty="0" smtClean="0"/>
            <a:t>6645 Sayılı Kanun ve Belge Zorunluluğu</a:t>
          </a:r>
          <a:endParaRPr lang="tr-TR" sz="2400" b="1" kern="1200" dirty="0"/>
        </a:p>
      </dsp:txBody>
      <dsp:txXfrm rot="5400000">
        <a:off x="1895016" y="860200"/>
        <a:ext cx="1761135" cy="2580605"/>
      </dsp:txXfrm>
    </dsp:sp>
    <dsp:sp modelId="{696F3582-C756-45E4-A515-F9978EDA7A88}">
      <dsp:nvSpPr>
        <dsp:cNvPr id="0" name=""/>
        <dsp:cNvSpPr/>
      </dsp:nvSpPr>
      <dsp:spPr>
        <a:xfrm rot="16200000">
          <a:off x="2518300" y="1269935"/>
          <a:ext cx="4301007" cy="1761135"/>
        </a:xfrm>
        <a:prstGeom prst="flowChartManualOperation">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tr-TR" sz="2400" b="1" kern="1200" dirty="0" smtClean="0"/>
            <a:t>Teşvik &amp; Destekler</a:t>
          </a:r>
          <a:endParaRPr lang="tr-TR" sz="2400" b="1" kern="1200" dirty="0"/>
        </a:p>
      </dsp:txBody>
      <dsp:txXfrm rot="5400000">
        <a:off x="3788236" y="860200"/>
        <a:ext cx="1761135" cy="2580605"/>
      </dsp:txXfrm>
    </dsp:sp>
    <dsp:sp modelId="{0570640A-C77E-47A0-814C-848B7FD0199E}">
      <dsp:nvSpPr>
        <dsp:cNvPr id="0" name=""/>
        <dsp:cNvSpPr/>
      </dsp:nvSpPr>
      <dsp:spPr>
        <a:xfrm rot="16200000">
          <a:off x="4411521" y="1269935"/>
          <a:ext cx="4301007" cy="1761135"/>
        </a:xfrm>
        <a:prstGeom prst="flowChartManualOperation">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tr-TR" sz="2400" b="1" kern="1200" dirty="0" smtClean="0"/>
            <a:t>Soru, Görüş ve Öneriler</a:t>
          </a:r>
          <a:endParaRPr lang="tr-TR" sz="2400" b="1" kern="1200" dirty="0"/>
        </a:p>
      </dsp:txBody>
      <dsp:txXfrm rot="5400000">
        <a:off x="5681457" y="860200"/>
        <a:ext cx="1761135" cy="2580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393D5-AA5B-4702-AE3C-5C93D714719A}">
      <dsp:nvSpPr>
        <dsp:cNvPr id="0" name=""/>
        <dsp:cNvSpPr/>
      </dsp:nvSpPr>
      <dsp:spPr>
        <a:xfrm rot="16200000">
          <a:off x="64297" y="-64295"/>
          <a:ext cx="1772100" cy="1900691"/>
        </a:xfrm>
        <a:prstGeom prst="flowChartManualOperation">
          <a:avLst/>
        </a:prstGeom>
        <a:solidFill>
          <a:srgbClr val="EEECE1">
            <a:lumMod val="9000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250" bIns="0" numCol="1" spcCol="1270" anchor="ctr" anchorCtr="0">
          <a:noAutofit/>
        </a:bodyPr>
        <a:lstStyle/>
        <a:p>
          <a:pPr lvl="0" algn="ctr" defTabSz="666750" rtl="0">
            <a:lnSpc>
              <a:spcPct val="90000"/>
            </a:lnSpc>
            <a:spcBef>
              <a:spcPct val="0"/>
            </a:spcBef>
            <a:spcAft>
              <a:spcPct val="35000"/>
            </a:spcAft>
          </a:pPr>
          <a:r>
            <a:rPr lang="tr-TR" sz="1500" b="0" i="0" kern="1200" dirty="0" smtClean="0">
              <a:solidFill>
                <a:srgbClr val="102455"/>
              </a:solidFill>
              <a:latin typeface="+mn-lt"/>
              <a:ea typeface="+mn-ea"/>
              <a:cs typeface="Times New Roman" pitchFamily="18" charset="0"/>
            </a:rPr>
            <a:t>Meslek Standardı Taslağının Hazırlanması, İlgili Tarafların ve Kamuoyunun Görüşüne Sunulması</a:t>
          </a:r>
          <a:endParaRPr lang="tr-TR" sz="1500" b="0" i="0" kern="1200" dirty="0">
            <a:solidFill>
              <a:srgbClr val="102455"/>
            </a:solidFill>
            <a:latin typeface="+mn-lt"/>
            <a:ea typeface="+mn-ea"/>
            <a:cs typeface="Times New Roman" pitchFamily="18" charset="0"/>
          </a:endParaRPr>
        </a:p>
      </dsp:txBody>
      <dsp:txXfrm rot="5400000">
        <a:off x="2" y="354420"/>
        <a:ext cx="1900691" cy="1063260"/>
      </dsp:txXfrm>
    </dsp:sp>
    <dsp:sp modelId="{310808BF-7728-4098-BCDE-CE527E80EED5}">
      <dsp:nvSpPr>
        <dsp:cNvPr id="0" name=""/>
        <dsp:cNvSpPr/>
      </dsp:nvSpPr>
      <dsp:spPr>
        <a:xfrm rot="16200000">
          <a:off x="2109476" y="-64295"/>
          <a:ext cx="1772100" cy="1900691"/>
        </a:xfrm>
        <a:prstGeom prst="flowChartManualOperation">
          <a:avLst/>
        </a:prstGeom>
        <a:solidFill>
          <a:srgbClr val="EEECE1">
            <a:lumMod val="9000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250" bIns="0" numCol="1" spcCol="1270" anchor="ctr" anchorCtr="0">
          <a:noAutofit/>
        </a:bodyPr>
        <a:lstStyle/>
        <a:p>
          <a:pPr lvl="0" algn="ctr" defTabSz="666750" rtl="0">
            <a:lnSpc>
              <a:spcPct val="90000"/>
            </a:lnSpc>
            <a:spcBef>
              <a:spcPct val="0"/>
            </a:spcBef>
            <a:spcAft>
              <a:spcPts val="0"/>
            </a:spcAft>
          </a:pPr>
          <a:r>
            <a:rPr lang="tr-TR" sz="1500" b="0" i="0" kern="1200" dirty="0" smtClean="0">
              <a:solidFill>
                <a:srgbClr val="102455"/>
              </a:solidFill>
              <a:latin typeface="+mn-lt"/>
              <a:ea typeface="+mn-ea"/>
              <a:cs typeface="Times New Roman" pitchFamily="18" charset="0"/>
            </a:rPr>
            <a:t>Taslağın </a:t>
          </a:r>
        </a:p>
        <a:p>
          <a:pPr lvl="0" algn="ctr" defTabSz="666750" rtl="0">
            <a:lnSpc>
              <a:spcPct val="90000"/>
            </a:lnSpc>
            <a:spcBef>
              <a:spcPct val="0"/>
            </a:spcBef>
            <a:spcAft>
              <a:spcPct val="35000"/>
            </a:spcAft>
          </a:pPr>
          <a:r>
            <a:rPr lang="tr-TR" sz="1500" b="0" i="0" kern="1200" dirty="0" smtClean="0">
              <a:solidFill>
                <a:srgbClr val="102455"/>
              </a:solidFill>
              <a:latin typeface="+mn-lt"/>
              <a:ea typeface="+mn-ea"/>
              <a:cs typeface="Times New Roman" pitchFamily="18" charset="0"/>
            </a:rPr>
            <a:t>MYK Sektör Komitesine Sunulması ve İncelenmesi</a:t>
          </a:r>
          <a:endParaRPr lang="tr-TR" sz="1500" b="0" i="0" kern="1200" dirty="0">
            <a:solidFill>
              <a:srgbClr val="102455"/>
            </a:solidFill>
            <a:latin typeface="+mn-lt"/>
            <a:ea typeface="+mn-ea"/>
            <a:cs typeface="Times New Roman" pitchFamily="18" charset="0"/>
          </a:endParaRPr>
        </a:p>
      </dsp:txBody>
      <dsp:txXfrm rot="5400000">
        <a:off x="2045181" y="354420"/>
        <a:ext cx="1900691" cy="1063260"/>
      </dsp:txXfrm>
    </dsp:sp>
    <dsp:sp modelId="{4335EC00-2B11-465D-AA47-F6F1FC97FE8E}">
      <dsp:nvSpPr>
        <dsp:cNvPr id="0" name=""/>
        <dsp:cNvSpPr/>
      </dsp:nvSpPr>
      <dsp:spPr>
        <a:xfrm rot="16200000">
          <a:off x="4152720" y="-64295"/>
          <a:ext cx="1772100" cy="1900691"/>
        </a:xfrm>
        <a:prstGeom prst="flowChartManualOperation">
          <a:avLst/>
        </a:prstGeom>
        <a:solidFill>
          <a:srgbClr val="EEECE1">
            <a:lumMod val="9000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250" bIns="0" numCol="1" spcCol="1270" anchor="ctr" anchorCtr="0">
          <a:noAutofit/>
        </a:bodyPr>
        <a:lstStyle/>
        <a:p>
          <a:pPr lvl="0" algn="ctr" defTabSz="666750" rtl="0">
            <a:lnSpc>
              <a:spcPct val="90000"/>
            </a:lnSpc>
            <a:spcBef>
              <a:spcPct val="0"/>
            </a:spcBef>
            <a:spcAft>
              <a:spcPct val="35000"/>
            </a:spcAft>
          </a:pPr>
          <a:r>
            <a:rPr lang="tr-TR" sz="1500" b="0" i="0" kern="1200" dirty="0" smtClean="0">
              <a:solidFill>
                <a:srgbClr val="102455"/>
              </a:solidFill>
              <a:latin typeface="+mn-lt"/>
              <a:ea typeface="+mn-ea"/>
              <a:cs typeface="Times New Roman" pitchFamily="18" charset="0"/>
            </a:rPr>
            <a:t>MYK Sektör Komitesince Uygun Bulunan Taslak Standardın MYK Yönetim Kurulu Tarafından Onaylanması</a:t>
          </a:r>
          <a:endParaRPr lang="tr-TR" sz="1500" b="0" i="0" kern="1200" dirty="0">
            <a:solidFill>
              <a:srgbClr val="102455"/>
            </a:solidFill>
            <a:latin typeface="+mn-lt"/>
            <a:ea typeface="+mn-ea"/>
            <a:cs typeface="Times New Roman" pitchFamily="18" charset="0"/>
          </a:endParaRPr>
        </a:p>
      </dsp:txBody>
      <dsp:txXfrm rot="5400000">
        <a:off x="4088425" y="354420"/>
        <a:ext cx="1900691" cy="1063260"/>
      </dsp:txXfrm>
    </dsp:sp>
    <dsp:sp modelId="{346E047A-94F5-4F7E-A2F2-8DDE1E1626F2}">
      <dsp:nvSpPr>
        <dsp:cNvPr id="0" name=""/>
        <dsp:cNvSpPr/>
      </dsp:nvSpPr>
      <dsp:spPr>
        <a:xfrm rot="16200000">
          <a:off x="6170636" y="-64295"/>
          <a:ext cx="1772100" cy="1900691"/>
        </a:xfrm>
        <a:prstGeom prst="flowChartManualOperation">
          <a:avLst/>
        </a:prstGeom>
        <a:solidFill>
          <a:schemeClr val="bg2">
            <a:lumMod val="50000"/>
          </a:scheme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250" bIns="0" numCol="1" spcCol="1270" anchor="ctr" anchorCtr="0">
          <a:noAutofit/>
        </a:bodyPr>
        <a:lstStyle/>
        <a:p>
          <a:pPr lvl="0" algn="ctr" defTabSz="666750" rtl="0">
            <a:lnSpc>
              <a:spcPct val="90000"/>
            </a:lnSpc>
            <a:spcBef>
              <a:spcPct val="0"/>
            </a:spcBef>
            <a:spcAft>
              <a:spcPct val="35000"/>
            </a:spcAft>
          </a:pPr>
          <a:r>
            <a:rPr lang="tr-TR" sz="1500" b="0" i="0" kern="1200" dirty="0" smtClean="0">
              <a:solidFill>
                <a:srgbClr val="102455"/>
              </a:solidFill>
              <a:latin typeface="+mn-lt"/>
              <a:ea typeface="+mn-ea"/>
              <a:cs typeface="Times New Roman" pitchFamily="18" charset="0"/>
            </a:rPr>
            <a:t>Meslek Standardının Resmi Gazete’de Yayımlanarak Ulusal Meslek Standardı (UMS) Niteliği Kazanması</a:t>
          </a:r>
          <a:endParaRPr lang="tr-TR" sz="1500" b="0" i="0" kern="1200" dirty="0">
            <a:solidFill>
              <a:srgbClr val="102455"/>
            </a:solidFill>
            <a:latin typeface="+mn-lt"/>
            <a:ea typeface="+mn-ea"/>
            <a:cs typeface="Times New Roman" pitchFamily="18" charset="0"/>
          </a:endParaRPr>
        </a:p>
      </dsp:txBody>
      <dsp:txXfrm rot="5400000">
        <a:off x="6106341" y="354420"/>
        <a:ext cx="1900691" cy="106326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92ADFE-6D47-403D-8754-0771438DC8ED}" type="datetimeFigureOut">
              <a:rPr lang="tr-TR" smtClean="0"/>
              <a:t>7.05.2018</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F2352-964E-4344-821F-1349ADCF21CA}" type="slidenum">
              <a:rPr lang="tr-TR" smtClean="0"/>
              <a:t>‹#›</a:t>
            </a:fld>
            <a:endParaRPr lang="tr-TR"/>
          </a:p>
        </p:txBody>
      </p:sp>
    </p:spTree>
    <p:extLst>
      <p:ext uri="{BB962C8B-B14F-4D97-AF65-F5344CB8AC3E}">
        <p14:creationId xmlns:p14="http://schemas.microsoft.com/office/powerpoint/2010/main" val="2755023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Slayt Görüntüsü Yer Tutucusu"/>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ea typeface="ＭＳ Ｐゴシック" panose="020B0600070205080204" pitchFamily="34" charset="-128"/>
            </a:endParaRPr>
          </a:p>
        </p:txBody>
      </p:sp>
      <p:sp>
        <p:nvSpPr>
          <p:cNvPr id="512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CD41F7-FF1A-4443-B7ED-838FB7032C1C}" type="slidenum">
              <a:rPr lang="tr-TR" altLang="tr-TR" smtClean="0"/>
              <a:pPr>
                <a:spcBef>
                  <a:spcPct val="0"/>
                </a:spcBef>
              </a:pPr>
              <a:t>1</a:t>
            </a:fld>
            <a:endParaRPr lang="tr-TR" altLang="tr-TR" smtClean="0"/>
          </a:p>
        </p:txBody>
      </p:sp>
    </p:spTree>
    <p:extLst>
      <p:ext uri="{BB962C8B-B14F-4D97-AF65-F5344CB8AC3E}">
        <p14:creationId xmlns:p14="http://schemas.microsoft.com/office/powerpoint/2010/main" val="157218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FA3102-64C0-44B4-9127-67C62ADCEAF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309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71600" y="1143000"/>
            <a:ext cx="41148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4FA3102-64C0-44B4-9127-67C62ADCEAFE}" type="slidenum">
              <a:rPr lang="tr-TR" smtClean="0"/>
              <a:t>12</a:t>
            </a:fld>
            <a:endParaRPr lang="tr-TR"/>
          </a:p>
        </p:txBody>
      </p:sp>
    </p:spTree>
    <p:extLst>
      <p:ext uri="{BB962C8B-B14F-4D97-AF65-F5344CB8AC3E}">
        <p14:creationId xmlns:p14="http://schemas.microsoft.com/office/powerpoint/2010/main" val="3364138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71600" y="1143000"/>
            <a:ext cx="41148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4FA3102-64C0-44B4-9127-67C62ADCEAFE}" type="slidenum">
              <a:rPr lang="tr-TR" smtClean="0"/>
              <a:t>13</a:t>
            </a:fld>
            <a:endParaRPr lang="tr-TR"/>
          </a:p>
        </p:txBody>
      </p:sp>
    </p:spTree>
    <p:extLst>
      <p:ext uri="{BB962C8B-B14F-4D97-AF65-F5344CB8AC3E}">
        <p14:creationId xmlns:p14="http://schemas.microsoft.com/office/powerpoint/2010/main" val="2475852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71600" y="1143000"/>
            <a:ext cx="41148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4FA3102-64C0-44B4-9127-67C62ADCEAFE}" type="slidenum">
              <a:rPr lang="tr-TR" smtClean="0"/>
              <a:t>14</a:t>
            </a:fld>
            <a:endParaRPr lang="tr-TR"/>
          </a:p>
        </p:txBody>
      </p:sp>
    </p:spTree>
    <p:extLst>
      <p:ext uri="{BB962C8B-B14F-4D97-AF65-F5344CB8AC3E}">
        <p14:creationId xmlns:p14="http://schemas.microsoft.com/office/powerpoint/2010/main" val="51538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71600" y="1143000"/>
            <a:ext cx="41148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4FA3102-64C0-44B4-9127-67C62ADCEAFE}" type="slidenum">
              <a:rPr lang="tr-TR" smtClean="0"/>
              <a:t>15</a:t>
            </a:fld>
            <a:endParaRPr lang="tr-TR"/>
          </a:p>
        </p:txBody>
      </p:sp>
    </p:spTree>
    <p:extLst>
      <p:ext uri="{BB962C8B-B14F-4D97-AF65-F5344CB8AC3E}">
        <p14:creationId xmlns:p14="http://schemas.microsoft.com/office/powerpoint/2010/main" val="630347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71600" y="1143000"/>
            <a:ext cx="41148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4FA3102-64C0-44B4-9127-67C62ADCEAFE}" type="slidenum">
              <a:rPr lang="tr-TR" smtClean="0"/>
              <a:t>16</a:t>
            </a:fld>
            <a:endParaRPr lang="tr-TR"/>
          </a:p>
        </p:txBody>
      </p:sp>
    </p:spTree>
    <p:extLst>
      <p:ext uri="{BB962C8B-B14F-4D97-AF65-F5344CB8AC3E}">
        <p14:creationId xmlns:p14="http://schemas.microsoft.com/office/powerpoint/2010/main" val="1228171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71600" y="1143000"/>
            <a:ext cx="41148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4FA3102-64C0-44B4-9127-67C62ADCEAFE}" type="slidenum">
              <a:rPr lang="tr-TR" smtClean="0"/>
              <a:t>28</a:t>
            </a:fld>
            <a:endParaRPr lang="tr-TR"/>
          </a:p>
        </p:txBody>
      </p:sp>
    </p:spTree>
    <p:extLst>
      <p:ext uri="{BB962C8B-B14F-4D97-AF65-F5344CB8AC3E}">
        <p14:creationId xmlns:p14="http://schemas.microsoft.com/office/powerpoint/2010/main" val="246705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89C794A-8477-9346-9B36-64FBC058ABB2}" type="datetimeFigureOut">
              <a:rPr lang="tr-TR" smtClean="0"/>
              <a:t>7.05.2018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DE743A-D59C-F44F-84E5-2642211FA891}" type="slidenum">
              <a:rPr lang="tr-TR" smtClean="0"/>
              <a:t>‹#›</a:t>
            </a:fld>
            <a:endParaRPr lang="tr-TR"/>
          </a:p>
        </p:txBody>
      </p:sp>
    </p:spTree>
    <p:extLst>
      <p:ext uri="{BB962C8B-B14F-4D97-AF65-F5344CB8AC3E}">
        <p14:creationId xmlns:p14="http://schemas.microsoft.com/office/powerpoint/2010/main" val="4204680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7860533-2519-46CF-A883-1A5B3ED1C935}" type="datetimeFigureOut">
              <a:rPr lang="tr-TR" smtClean="0"/>
              <a:t>7.05.2018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8CD9CA-7087-4384-8BF1-5C184DE8DAFB}" type="slidenum">
              <a:rPr lang="tr-TR" smtClean="0"/>
              <a:t>‹#›</a:t>
            </a:fld>
            <a:endParaRPr lang="tr-TR"/>
          </a:p>
        </p:txBody>
      </p:sp>
    </p:spTree>
    <p:extLst>
      <p:ext uri="{BB962C8B-B14F-4D97-AF65-F5344CB8AC3E}">
        <p14:creationId xmlns:p14="http://schemas.microsoft.com/office/powerpoint/2010/main" val="2593559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7860533-2519-46CF-A883-1A5B3ED1C935}" type="datetimeFigureOut">
              <a:rPr lang="tr-TR" smtClean="0"/>
              <a:t>7.05.2018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8CD9CA-7087-4384-8BF1-5C184DE8DAFB}" type="slidenum">
              <a:rPr lang="tr-TR" smtClean="0"/>
              <a:t>‹#›</a:t>
            </a:fld>
            <a:endParaRPr lang="tr-TR"/>
          </a:p>
        </p:txBody>
      </p:sp>
    </p:spTree>
    <p:extLst>
      <p:ext uri="{BB962C8B-B14F-4D97-AF65-F5344CB8AC3E}">
        <p14:creationId xmlns:p14="http://schemas.microsoft.com/office/powerpoint/2010/main" val="3262642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391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903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708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526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567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684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864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Başlık ve İçerik">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24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7860533-2519-46CF-A883-1A5B3ED1C935}" type="datetimeFigureOut">
              <a:rPr lang="tr-TR" smtClean="0"/>
              <a:t>7.05.2018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8CD9CA-7087-4384-8BF1-5C184DE8DAFB}" type="slidenum">
              <a:rPr lang="tr-TR" smtClean="0"/>
              <a:t>‹#›</a:t>
            </a:fld>
            <a:endParaRPr lang="tr-TR"/>
          </a:p>
        </p:txBody>
      </p:sp>
    </p:spTree>
    <p:extLst>
      <p:ext uri="{BB962C8B-B14F-4D97-AF65-F5344CB8AC3E}">
        <p14:creationId xmlns:p14="http://schemas.microsoft.com/office/powerpoint/2010/main" val="2314796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538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534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002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sp>
        <p:nvSpPr>
          <p:cNvPr id="3" name="Metin Yer Tutucusu 2"/>
          <p:cNvSpPr>
            <a:spLocks noGrp="1"/>
          </p:cNvSpPr>
          <p:nvPr>
            <p:ph type="body" sz="quarter" idx="10"/>
          </p:nvPr>
        </p:nvSpPr>
        <p:spPr>
          <a:xfrm>
            <a:off x="1241986" y="2222281"/>
            <a:ext cx="6549628" cy="4351338"/>
          </a:xfrm>
          <a:prstGeom prst="rect">
            <a:avLst/>
          </a:prstGeo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Unvan 3"/>
          <p:cNvSpPr>
            <a:spLocks noGrp="1"/>
          </p:cNvSpPr>
          <p:nvPr>
            <p:ph type="title"/>
          </p:nvPr>
        </p:nvSpPr>
        <p:spPr>
          <a:xfrm>
            <a:off x="874986" y="1103587"/>
            <a:ext cx="7616716" cy="807819"/>
          </a:xfrm>
          <a:prstGeom prst="rect">
            <a:avLst/>
          </a:prstGeom>
        </p:spPr>
        <p:txBody>
          <a:bodyPr/>
          <a:lstStyle/>
          <a:p>
            <a:r>
              <a:rPr lang="tr-TR" smtClean="0"/>
              <a:t>Asıl başlık stili için tıklatın</a:t>
            </a:r>
            <a:endParaRPr lang="tr-TR"/>
          </a:p>
        </p:txBody>
      </p:sp>
    </p:spTree>
    <p:extLst>
      <p:ext uri="{BB962C8B-B14F-4D97-AF65-F5344CB8AC3E}">
        <p14:creationId xmlns:p14="http://schemas.microsoft.com/office/powerpoint/2010/main" val="12730855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7860533-2519-46CF-A883-1A5B3ED1C935}" type="datetimeFigureOut">
              <a:rPr lang="tr-TR" smtClean="0"/>
              <a:t>7.05.2018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38CD9CA-7087-4384-8BF1-5C184DE8DAFB}" type="slidenum">
              <a:rPr lang="tr-TR" smtClean="0"/>
              <a:t>‹#›</a:t>
            </a:fld>
            <a:endParaRPr lang="tr-TR"/>
          </a:p>
        </p:txBody>
      </p:sp>
    </p:spTree>
    <p:extLst>
      <p:ext uri="{BB962C8B-B14F-4D97-AF65-F5344CB8AC3E}">
        <p14:creationId xmlns:p14="http://schemas.microsoft.com/office/powerpoint/2010/main" val="2244443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663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83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897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801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045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7860533-2519-46CF-A883-1A5B3ED1C935}" type="datetimeFigureOut">
              <a:rPr lang="tr-TR" smtClean="0"/>
              <a:t>7.05.2018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8CD9CA-7087-4384-8BF1-5C184DE8DAFB}" type="slidenum">
              <a:rPr lang="tr-TR" smtClean="0"/>
              <a:t>‹#›</a:t>
            </a:fld>
            <a:endParaRPr lang="tr-TR"/>
          </a:p>
        </p:txBody>
      </p:sp>
    </p:spTree>
    <p:extLst>
      <p:ext uri="{BB962C8B-B14F-4D97-AF65-F5344CB8AC3E}">
        <p14:creationId xmlns:p14="http://schemas.microsoft.com/office/powerpoint/2010/main" val="2619426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546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613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726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908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3785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4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8120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sp>
        <p:nvSpPr>
          <p:cNvPr id="3" name="Metin Yer Tutucusu 2"/>
          <p:cNvSpPr>
            <a:spLocks noGrp="1"/>
          </p:cNvSpPr>
          <p:nvPr>
            <p:ph type="body" sz="quarter" idx="10"/>
          </p:nvPr>
        </p:nvSpPr>
        <p:spPr>
          <a:xfrm>
            <a:off x="1241986" y="2222281"/>
            <a:ext cx="6549628" cy="4351338"/>
          </a:xfrm>
          <a:prstGeom prst="rect">
            <a:avLst/>
          </a:prstGeo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Unvan 3"/>
          <p:cNvSpPr>
            <a:spLocks noGrp="1"/>
          </p:cNvSpPr>
          <p:nvPr>
            <p:ph type="title"/>
          </p:nvPr>
        </p:nvSpPr>
        <p:spPr>
          <a:xfrm>
            <a:off x="874986" y="1103587"/>
            <a:ext cx="7616716" cy="807819"/>
          </a:xfrm>
          <a:prstGeom prst="rect">
            <a:avLst/>
          </a:prstGeom>
        </p:spPr>
        <p:txBody>
          <a:bodyPr/>
          <a:lstStyle/>
          <a:p>
            <a:r>
              <a:rPr lang="tr-TR" smtClean="0"/>
              <a:t>Asıl başlık stili için tıklatın</a:t>
            </a:r>
            <a:endParaRPr lang="tr-TR"/>
          </a:p>
        </p:txBody>
      </p:sp>
    </p:spTree>
    <p:extLst>
      <p:ext uri="{BB962C8B-B14F-4D97-AF65-F5344CB8AC3E}">
        <p14:creationId xmlns:p14="http://schemas.microsoft.com/office/powerpoint/2010/main" val="288262125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aşlık ve İçerik">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0065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tr-TR"/>
              <a:t>Asıl başlık stili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89C794A-8477-9346-9B36-64FBC058ABB2}" type="datetimeFigureOut">
              <a:rPr lang="tr-TR" smtClean="0"/>
              <a:t>7.05.2018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DE743A-D59C-F44F-84E5-2642211FA891}" type="slidenum">
              <a:rPr lang="tr-TR" smtClean="0"/>
              <a:t>‹#›</a:t>
            </a:fld>
            <a:endParaRPr lang="tr-TR"/>
          </a:p>
        </p:txBody>
      </p:sp>
    </p:spTree>
    <p:extLst>
      <p:ext uri="{BB962C8B-B14F-4D97-AF65-F5344CB8AC3E}">
        <p14:creationId xmlns:p14="http://schemas.microsoft.com/office/powerpoint/2010/main" val="18081422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7860533-2519-46CF-A883-1A5B3ED1C935}" type="datetimeFigureOut">
              <a:rPr lang="tr-TR" smtClean="0"/>
              <a:t>7.05.2018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38CD9CA-7087-4384-8BF1-5C184DE8DAFB}" type="slidenum">
              <a:rPr lang="tr-TR" smtClean="0"/>
              <a:t>‹#›</a:t>
            </a:fld>
            <a:endParaRPr lang="tr-TR"/>
          </a:p>
        </p:txBody>
      </p:sp>
    </p:spTree>
    <p:extLst>
      <p:ext uri="{BB962C8B-B14F-4D97-AF65-F5344CB8AC3E}">
        <p14:creationId xmlns:p14="http://schemas.microsoft.com/office/powerpoint/2010/main" val="921467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7860533-2519-46CF-A883-1A5B3ED1C935}" type="datetimeFigureOut">
              <a:rPr lang="tr-TR" smtClean="0"/>
              <a:t>7.05.2018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38CD9CA-7087-4384-8BF1-5C184DE8DAFB}" type="slidenum">
              <a:rPr lang="tr-TR" smtClean="0"/>
              <a:t>‹#›</a:t>
            </a:fld>
            <a:endParaRPr lang="tr-TR"/>
          </a:p>
        </p:txBody>
      </p:sp>
    </p:spTree>
    <p:extLst>
      <p:ext uri="{BB962C8B-B14F-4D97-AF65-F5344CB8AC3E}">
        <p14:creationId xmlns:p14="http://schemas.microsoft.com/office/powerpoint/2010/main" val="144721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7860533-2519-46CF-A883-1A5B3ED1C935}" type="datetimeFigureOut">
              <a:rPr lang="tr-TR" smtClean="0"/>
              <a:t>7.05.2018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38CD9CA-7087-4384-8BF1-5C184DE8DAFB}" type="slidenum">
              <a:rPr lang="tr-TR" smtClean="0"/>
              <a:t>‹#›</a:t>
            </a:fld>
            <a:endParaRPr lang="tr-TR"/>
          </a:p>
        </p:txBody>
      </p:sp>
    </p:spTree>
    <p:extLst>
      <p:ext uri="{BB962C8B-B14F-4D97-AF65-F5344CB8AC3E}">
        <p14:creationId xmlns:p14="http://schemas.microsoft.com/office/powerpoint/2010/main" val="428332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60533-2519-46CF-A883-1A5B3ED1C935}" type="datetimeFigureOut">
              <a:rPr lang="tr-TR" smtClean="0"/>
              <a:t>7.05.2018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38CD9CA-7087-4384-8BF1-5C184DE8DAFB}" type="slidenum">
              <a:rPr lang="tr-TR" smtClean="0"/>
              <a:t>‹#›</a:t>
            </a:fld>
            <a:endParaRPr lang="tr-TR"/>
          </a:p>
        </p:txBody>
      </p:sp>
    </p:spTree>
    <p:extLst>
      <p:ext uri="{BB962C8B-B14F-4D97-AF65-F5344CB8AC3E}">
        <p14:creationId xmlns:p14="http://schemas.microsoft.com/office/powerpoint/2010/main" val="239936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7860533-2519-46CF-A883-1A5B3ED1C935}" type="datetimeFigureOut">
              <a:rPr lang="tr-TR" smtClean="0"/>
              <a:t>7.05.2018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38CD9CA-7087-4384-8BF1-5C184DE8DAFB}" type="slidenum">
              <a:rPr lang="tr-TR" smtClean="0"/>
              <a:t>‹#›</a:t>
            </a:fld>
            <a:endParaRPr lang="tr-TR"/>
          </a:p>
        </p:txBody>
      </p:sp>
    </p:spTree>
    <p:extLst>
      <p:ext uri="{BB962C8B-B14F-4D97-AF65-F5344CB8AC3E}">
        <p14:creationId xmlns:p14="http://schemas.microsoft.com/office/powerpoint/2010/main" val="2251404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7860533-2519-46CF-A883-1A5B3ED1C935}" type="datetimeFigureOut">
              <a:rPr lang="tr-TR" smtClean="0"/>
              <a:t>7.05.2018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38CD9CA-7087-4384-8BF1-5C184DE8DAFB}" type="slidenum">
              <a:rPr lang="tr-TR" smtClean="0"/>
              <a:t>‹#›</a:t>
            </a:fld>
            <a:endParaRPr lang="tr-TR"/>
          </a:p>
        </p:txBody>
      </p:sp>
    </p:spTree>
    <p:extLst>
      <p:ext uri="{BB962C8B-B14F-4D97-AF65-F5344CB8AC3E}">
        <p14:creationId xmlns:p14="http://schemas.microsoft.com/office/powerpoint/2010/main" val="6784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jpeg"/><Relationship Id="rId2" Type="http://schemas.openxmlformats.org/officeDocument/2006/relationships/slideLayout" Target="../slideLayouts/slideLayout25.xml"/><Relationship Id="rId16"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60533-2519-46CF-A883-1A5B3ED1C935}" type="datetimeFigureOut">
              <a:rPr lang="tr-TR" smtClean="0"/>
              <a:t>7.05.2018</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CD9CA-7087-4384-8BF1-5C184DE8DAFB}" type="slidenum">
              <a:rPr lang="tr-TR" smtClean="0"/>
              <a:t>‹#›</a:t>
            </a:fld>
            <a:endParaRPr lang="tr-TR"/>
          </a:p>
        </p:txBody>
      </p:sp>
    </p:spTree>
    <p:extLst>
      <p:ext uri="{BB962C8B-B14F-4D97-AF65-F5344CB8AC3E}">
        <p14:creationId xmlns:p14="http://schemas.microsoft.com/office/powerpoint/2010/main" val="120203490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7860533-2519-46CF-A883-1A5B3ED1C935}" type="datetimeFigureOut">
              <a:rPr lang="tr-TR" smtClean="0"/>
              <a:t>7.05.2018</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8CD9CA-7087-4384-8BF1-5C184DE8DAFB}" type="slidenum">
              <a:rPr lang="tr-TR" smtClean="0"/>
              <a:t>‹#›</a:t>
            </a:fld>
            <a:endParaRPr lang="tr-TR"/>
          </a:p>
        </p:txBody>
      </p:sp>
    </p:spTree>
    <p:extLst>
      <p:ext uri="{BB962C8B-B14F-4D97-AF65-F5344CB8AC3E}">
        <p14:creationId xmlns:p14="http://schemas.microsoft.com/office/powerpoint/2010/main" val="335389918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hyperlink" Target="http://www.myk.gov.tr/limitler" TargetMode="Externa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g"/><Relationship Id="rId1" Type="http://schemas.openxmlformats.org/officeDocument/2006/relationships/slideLayout" Target="../slideLayouts/slideLayout21.xml"/><Relationship Id="rId5" Type="http://schemas.openxmlformats.org/officeDocument/2006/relationships/image" Target="../media/image31.pn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hyperlink" Target="mailto:tzorlu@myk.gov.t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0" y="901338"/>
            <a:ext cx="9144000" cy="1384995"/>
          </a:xfrm>
          <a:prstGeom prst="rect">
            <a:avLst/>
          </a:prstGeom>
          <a:noFill/>
        </p:spPr>
        <p:txBody>
          <a:bodyPr wrap="square">
            <a:spAutoFit/>
          </a:bodyPr>
          <a:lstStyle/>
          <a:p>
            <a:pPr algn="ctr">
              <a:defRPr/>
            </a:pPr>
            <a:r>
              <a:rPr lang="tr-TR" sz="2800" b="1" dirty="0">
                <a:solidFill>
                  <a:srgbClr val="0070C0"/>
                </a:solidFill>
              </a:rPr>
              <a:t>ULUSAL YETERLİLİK SİSTEMİ</a:t>
            </a:r>
          </a:p>
          <a:p>
            <a:pPr algn="ctr">
              <a:defRPr/>
            </a:pPr>
            <a:r>
              <a:rPr lang="tr-TR" sz="2800" b="1" dirty="0">
                <a:solidFill>
                  <a:schemeClr val="accent1">
                    <a:lumMod val="50000"/>
                  </a:schemeClr>
                </a:solidFill>
              </a:rPr>
              <a:t>BELGE ZORUNLULUĞU</a:t>
            </a:r>
          </a:p>
          <a:p>
            <a:pPr algn="ctr">
              <a:defRPr/>
            </a:pPr>
            <a:r>
              <a:rPr lang="tr-TR" sz="2800" b="1" dirty="0" smtClean="0">
                <a:solidFill>
                  <a:srgbClr val="C00000"/>
                </a:solidFill>
              </a:rPr>
              <a:t>TEŞVİKLER&amp;DESTEKLER</a:t>
            </a:r>
            <a:endParaRPr lang="tr-TR" sz="2800" b="1" dirty="0">
              <a:solidFill>
                <a:srgbClr val="C00000"/>
              </a:solidFill>
            </a:endParaRPr>
          </a:p>
        </p:txBody>
      </p:sp>
      <p:sp>
        <p:nvSpPr>
          <p:cNvPr id="4" name="2 Metin kutusu"/>
          <p:cNvSpPr txBox="1"/>
          <p:nvPr/>
        </p:nvSpPr>
        <p:spPr>
          <a:xfrm>
            <a:off x="3374779" y="4099007"/>
            <a:ext cx="5769221" cy="1200329"/>
          </a:xfrm>
          <a:prstGeom prst="rect">
            <a:avLst/>
          </a:prstGeom>
          <a:noFill/>
        </p:spPr>
        <p:txBody>
          <a:bodyPr wrap="square">
            <a:spAutoFit/>
          </a:bodyPr>
          <a:ls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tr-TR" sz="2400" b="1" i="1" dirty="0" smtClean="0">
                <a:latin typeface="+mn-lt"/>
              </a:rPr>
              <a:t>Yaşar Tuna ZORLU</a:t>
            </a:r>
            <a:endParaRPr lang="tr-TR" sz="2400" b="1" i="1" dirty="0">
              <a:latin typeface="+mn-lt"/>
            </a:endParaRPr>
          </a:p>
          <a:p>
            <a:pPr algn="ctr" eaLnBrk="1" hangingPunct="1">
              <a:defRPr/>
            </a:pPr>
            <a:r>
              <a:rPr lang="tr-TR" sz="2400" i="1" dirty="0">
                <a:latin typeface="+mn-lt"/>
              </a:rPr>
              <a:t>MYK </a:t>
            </a:r>
            <a:r>
              <a:rPr lang="tr-TR" sz="2400" i="1" dirty="0" smtClean="0">
                <a:latin typeface="+mn-lt"/>
              </a:rPr>
              <a:t>Uzman Yardımcısı</a:t>
            </a:r>
            <a:endParaRPr lang="tr-TR" sz="2400" i="1" dirty="0">
              <a:latin typeface="+mn-lt"/>
            </a:endParaRPr>
          </a:p>
          <a:p>
            <a:pPr algn="ctr" eaLnBrk="1" hangingPunct="1">
              <a:defRPr/>
            </a:pPr>
            <a:r>
              <a:rPr lang="tr-TR" sz="2400" i="1" dirty="0">
                <a:latin typeface="+mn-lt"/>
              </a:rPr>
              <a:t>Sınav ve Belgelendirme Dairesi Başkanlığı</a:t>
            </a:r>
          </a:p>
        </p:txBody>
      </p:sp>
    </p:spTree>
    <p:extLst>
      <p:ext uri="{BB962C8B-B14F-4D97-AF65-F5344CB8AC3E}">
        <p14:creationId xmlns:p14="http://schemas.microsoft.com/office/powerpoint/2010/main" val="1254124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748145" y="1182813"/>
            <a:ext cx="7767205" cy="376778"/>
          </a:xfrm>
          <a:prstGeom prst="rect">
            <a:avLst/>
          </a:prstGeom>
        </p:spPr>
        <p:txBody>
          <a:bodyPr>
            <a:normAutofit fontScale="90000"/>
          </a:bodyPr>
          <a:lstStyle/>
          <a:p>
            <a:pPr lvl="0" algn="ctr"/>
            <a:r>
              <a:rPr lang="tr-TR" sz="3000" b="1" dirty="0">
                <a:solidFill>
                  <a:srgbClr val="002060"/>
                </a:solidFill>
              </a:rPr>
              <a:t>6645 Sayılı Kanun - </a:t>
            </a:r>
            <a:r>
              <a:rPr lang="tr-TR" sz="3000" b="1" dirty="0">
                <a:solidFill>
                  <a:srgbClr val="0070C0"/>
                </a:solidFill>
              </a:rPr>
              <a:t>Denetim ve Teşvik</a:t>
            </a:r>
            <a:endParaRPr lang="tr-TR" dirty="0"/>
          </a:p>
        </p:txBody>
      </p:sp>
      <p:sp>
        <p:nvSpPr>
          <p:cNvPr id="7" name="6 Sağ Ok"/>
          <p:cNvSpPr/>
          <p:nvPr/>
        </p:nvSpPr>
        <p:spPr>
          <a:xfrm>
            <a:off x="2510566" y="1988147"/>
            <a:ext cx="707012" cy="363474"/>
          </a:xfrm>
          <a:prstGeom prst="rightArrow">
            <a:avLst/>
          </a:prstGeom>
          <a:solidFill>
            <a:schemeClr val="tx2">
              <a:lumMod val="75000"/>
            </a:schemeClr>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91436" tIns="45718" rIns="91436" bIns="45718" anchor="ctr"/>
          <a:lstStyle/>
          <a:p>
            <a:pPr algn="ctr" defTabSz="685800">
              <a:defRPr/>
            </a:pPr>
            <a:endParaRPr lang="tr-TR" sz="1650" kern="0" dirty="0">
              <a:solidFill>
                <a:prstClr val="white"/>
              </a:solidFill>
              <a:latin typeface="Calibri" panose="020F0502020204030204"/>
              <a:cs typeface="Arial" charset="0"/>
            </a:endParaRPr>
          </a:p>
        </p:txBody>
      </p:sp>
      <p:sp>
        <p:nvSpPr>
          <p:cNvPr id="8" name="7 Sağ Ok"/>
          <p:cNvSpPr/>
          <p:nvPr/>
        </p:nvSpPr>
        <p:spPr>
          <a:xfrm>
            <a:off x="2510566" y="2485458"/>
            <a:ext cx="707012" cy="363474"/>
          </a:xfrm>
          <a:prstGeom prst="rightArrow">
            <a:avLst/>
          </a:prstGeom>
          <a:solidFill>
            <a:schemeClr val="tx2">
              <a:lumMod val="60000"/>
              <a:lumOff val="40000"/>
            </a:schemeClr>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91436" tIns="45718" rIns="91436" bIns="45718" anchor="ctr"/>
          <a:lstStyle/>
          <a:p>
            <a:pPr algn="ctr" defTabSz="685800">
              <a:defRPr/>
            </a:pPr>
            <a:endParaRPr lang="tr-TR" sz="1650" kern="0" dirty="0">
              <a:solidFill>
                <a:prstClr val="white"/>
              </a:solidFill>
              <a:latin typeface="Calibri" panose="020F0502020204030204"/>
              <a:cs typeface="Arial" charset="0"/>
            </a:endParaRPr>
          </a:p>
        </p:txBody>
      </p:sp>
      <p:sp>
        <p:nvSpPr>
          <p:cNvPr id="9" name="4 Dikdörtgen"/>
          <p:cNvSpPr/>
          <p:nvPr/>
        </p:nvSpPr>
        <p:spPr>
          <a:xfrm>
            <a:off x="3343017" y="1895192"/>
            <a:ext cx="5485432" cy="1361907"/>
          </a:xfrm>
          <a:prstGeom prst="rect">
            <a:avLst/>
          </a:prstGeom>
        </p:spPr>
        <p:txBody>
          <a:bodyPr wrap="square" lIns="91436" tIns="45718" rIns="91436" bIns="45718">
            <a:spAutoFit/>
          </a:bodyPr>
          <a:lstStyle/>
          <a:p>
            <a:pPr algn="just" defTabSz="685800">
              <a:defRPr/>
            </a:pPr>
            <a:r>
              <a:rPr lang="tr-TR" sz="1650" dirty="0">
                <a:solidFill>
                  <a:prstClr val="black"/>
                </a:solidFill>
                <a:latin typeface="Calibri" panose="020F0502020204030204"/>
                <a:cs typeface="Arial" charset="0"/>
              </a:rPr>
              <a:t>Belge zorunluluğuna ilişkin denetimler; Çalışma ve Sosyal Güvenlik Bakanlığı iş müfettişlerince yürütülmektedir. </a:t>
            </a:r>
            <a:br>
              <a:rPr lang="tr-TR" sz="1650" dirty="0">
                <a:solidFill>
                  <a:prstClr val="black"/>
                </a:solidFill>
                <a:latin typeface="Calibri" panose="020F0502020204030204"/>
                <a:cs typeface="Arial" charset="0"/>
              </a:rPr>
            </a:br>
            <a:r>
              <a:rPr lang="tr-TR" sz="1650" dirty="0">
                <a:solidFill>
                  <a:prstClr val="black"/>
                </a:solidFill>
                <a:latin typeface="Calibri" panose="020F0502020204030204"/>
                <a:cs typeface="Arial" charset="0"/>
              </a:rPr>
              <a:t>Belgesiz çalışan her kişi için işveren ya da işveren vekiline </a:t>
            </a:r>
            <a:r>
              <a:rPr lang="tr-TR" sz="1650" b="1" dirty="0">
                <a:solidFill>
                  <a:prstClr val="black"/>
                </a:solidFill>
                <a:latin typeface="Calibri" panose="020F0502020204030204"/>
                <a:ea typeface="Cambria Math" pitchFamily="18" charset="0"/>
                <a:cs typeface="Arial" charset="0"/>
              </a:rPr>
              <a:t>627</a:t>
            </a:r>
            <a:r>
              <a:rPr lang="tr-TR" sz="1650" b="1" dirty="0">
                <a:solidFill>
                  <a:prstClr val="black"/>
                </a:solidFill>
                <a:latin typeface="Calibri" panose="020F0502020204030204"/>
                <a:cs typeface="Arial" charset="0"/>
              </a:rPr>
              <a:t> TL*</a:t>
            </a:r>
            <a:r>
              <a:rPr lang="tr-TR" sz="1650" dirty="0">
                <a:solidFill>
                  <a:prstClr val="black"/>
                </a:solidFill>
                <a:latin typeface="Calibri" panose="020F0502020204030204"/>
                <a:cs typeface="Arial" charset="0"/>
              </a:rPr>
              <a:t> idari para cezası verilmektedir. Bu bedel her yıl yeniden değerleme oranınca güncellenmektedir.</a:t>
            </a:r>
          </a:p>
        </p:txBody>
      </p:sp>
      <p:pic>
        <p:nvPicPr>
          <p:cNvPr id="10" name="Picture 2" descr="http://rizetso.org.tr/wp-content/uploads/2015/12/mesleki-yeterlilik-aldinizm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7942" y="4397692"/>
            <a:ext cx="1865639" cy="157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3 Dikdörtgen"/>
          <p:cNvSpPr/>
          <p:nvPr/>
        </p:nvSpPr>
        <p:spPr>
          <a:xfrm>
            <a:off x="589875" y="3273278"/>
            <a:ext cx="8247148" cy="1107992"/>
          </a:xfrm>
          <a:prstGeom prst="rect">
            <a:avLst/>
          </a:prstGeom>
        </p:spPr>
        <p:txBody>
          <a:bodyPr wrap="square" lIns="91436" tIns="45718" rIns="91436" bIns="45718">
            <a:spAutoFit/>
          </a:bodyPr>
          <a:lstStyle/>
          <a:p>
            <a:pPr algn="just" defTabSz="685800">
              <a:defRPr/>
            </a:pPr>
            <a:r>
              <a:rPr lang="tr-TR" sz="1650" dirty="0">
                <a:solidFill>
                  <a:prstClr val="black"/>
                </a:solidFill>
                <a:latin typeface="Calibri" panose="020F0502020204030204"/>
                <a:cs typeface="Arial" charset="0"/>
              </a:rPr>
              <a:t>MYK Mesleki Yeterlilik Belgesi zorunluluğu getirilmiş mesleklerde yetkilendirilmiş belgelendirme kuruluşlarının gerçekleştireceği sınavlarda başarılı olan kişilerin; </a:t>
            </a:r>
            <a:r>
              <a:rPr lang="tr-TR" sz="1650" u="sng" dirty="0">
                <a:solidFill>
                  <a:prstClr val="black"/>
                </a:solidFill>
                <a:latin typeface="Calibri" panose="020F0502020204030204"/>
                <a:cs typeface="Arial" charset="0"/>
              </a:rPr>
              <a:t>31.12.2019</a:t>
            </a:r>
            <a:r>
              <a:rPr lang="tr-TR" sz="1650" dirty="0">
                <a:solidFill>
                  <a:prstClr val="black"/>
                </a:solidFill>
                <a:latin typeface="Calibri" panose="020F0502020204030204"/>
                <a:cs typeface="Arial" charset="0"/>
              </a:rPr>
              <a:t> tarihine kadar </a:t>
            </a:r>
            <a:r>
              <a:rPr lang="tr-TR" sz="1650" u="sng" dirty="0">
                <a:solidFill>
                  <a:prstClr val="black"/>
                </a:solidFill>
                <a:latin typeface="Calibri" panose="020F0502020204030204"/>
                <a:cs typeface="Arial" charset="0"/>
              </a:rPr>
              <a:t>sınav ücreti ile belge masrafının tamamı</a:t>
            </a:r>
            <a:r>
              <a:rPr lang="tr-TR" sz="1650" dirty="0">
                <a:solidFill>
                  <a:prstClr val="black"/>
                </a:solidFill>
                <a:latin typeface="Calibri" panose="020F0502020204030204"/>
                <a:cs typeface="Arial" charset="0"/>
              </a:rPr>
              <a:t> </a:t>
            </a:r>
            <a:r>
              <a:rPr lang="tr-TR" sz="1650" b="1" i="1" dirty="0">
                <a:solidFill>
                  <a:prstClr val="black"/>
                </a:solidFill>
                <a:latin typeface="Calibri" panose="020F0502020204030204"/>
                <a:cs typeface="Arial" charset="0"/>
              </a:rPr>
              <a:t>İşsizlik Sigortası Fonundan </a:t>
            </a:r>
            <a:r>
              <a:rPr lang="tr-TR" sz="1650" dirty="0">
                <a:solidFill>
                  <a:prstClr val="black"/>
                </a:solidFill>
                <a:latin typeface="Calibri" panose="020F0502020204030204"/>
                <a:cs typeface="Arial" charset="0"/>
              </a:rPr>
              <a:t>karşılanacaktır.</a:t>
            </a:r>
          </a:p>
        </p:txBody>
      </p:sp>
      <p:pic>
        <p:nvPicPr>
          <p:cNvPr id="1026" name="Picture 2" descr="http://www.recepguner.com/wp-content/uploads/2015/11/csgb.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71796" y="1503073"/>
            <a:ext cx="1636982" cy="1579794"/>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627018" y="4955726"/>
            <a:ext cx="5750924" cy="1015663"/>
          </a:xfrm>
          <a:prstGeom prst="rect">
            <a:avLst/>
          </a:prstGeom>
          <a:noFill/>
        </p:spPr>
        <p:txBody>
          <a:bodyPr wrap="square" rtlCol="0">
            <a:spAutoFit/>
          </a:bodyPr>
          <a:lstStyle/>
          <a:p>
            <a:pPr defTabSz="685800"/>
            <a:r>
              <a:rPr lang="tr-TR" sz="1200" dirty="0">
                <a:solidFill>
                  <a:prstClr val="black"/>
                </a:solidFill>
                <a:latin typeface="Calibri" panose="020F0502020204030204"/>
              </a:rPr>
              <a:t>*213 sayılı Vergi Usul Kanununun mükerrer 298 inci maddesinin (B) fıkrasında “Yeniden değerleme oranı, yeniden değerleme yapılacak yılın Ekim ayında (Ekim ayı dâhil) bir önceki yılın aynı dönemine göre Türkiye İstatistik Kurumunun Yurt İçi Üretici Fiyat Endeksinde meydana gelen ortalama fiyat artış oranıdır. Bu oran Maliye Bakanlığınca Resmi Gazete ile ilan edilir.”</a:t>
            </a:r>
          </a:p>
        </p:txBody>
      </p:sp>
    </p:spTree>
    <p:extLst>
      <p:ext uri="{BB962C8B-B14F-4D97-AF65-F5344CB8AC3E}">
        <p14:creationId xmlns:p14="http://schemas.microsoft.com/office/powerpoint/2010/main" val="559263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410" name="object 59"/>
          <p:cNvSpPr>
            <a:spLocks noChangeArrowheads="1"/>
          </p:cNvSpPr>
          <p:nvPr/>
        </p:nvSpPr>
        <p:spPr bwMode="auto">
          <a:xfrm>
            <a:off x="-1524000" y="3"/>
            <a:ext cx="12192000" cy="6852665"/>
          </a:xfrm>
          <a:custGeom>
            <a:avLst/>
            <a:gdLst>
              <a:gd name="T0" fmla="*/ 0 w 9144000"/>
              <a:gd name="T1" fmla="*/ 0 h 6116701"/>
              <a:gd name="T2" fmla="*/ 9144000 w 9144000"/>
              <a:gd name="T3" fmla="*/ 6116701 h 6116701"/>
            </a:gdLst>
            <a:ahLst/>
            <a:cxnLst/>
            <a:rect l="T0" t="T1" r="T2" b="T3"/>
            <a:pathLst>
              <a:path w="9144000" h="6116701">
                <a:moveTo>
                  <a:pt x="9144000" y="63"/>
                </a:moveTo>
                <a:lnTo>
                  <a:pt x="0" y="63"/>
                </a:lnTo>
                <a:lnTo>
                  <a:pt x="0" y="6116701"/>
                </a:lnTo>
                <a:lnTo>
                  <a:pt x="9144000" y="6116701"/>
                </a:lnTo>
                <a:lnTo>
                  <a:pt x="9144000" y="63"/>
                </a:lnTo>
                <a:close/>
              </a:path>
            </a:pathLst>
          </a:custGeom>
          <a:solidFill>
            <a:srgbClr val="17375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dirty="0"/>
          </a:p>
        </p:txBody>
      </p:sp>
      <p:sp>
        <p:nvSpPr>
          <p:cNvPr id="17411" name="object 6"/>
          <p:cNvSpPr>
            <a:spLocks/>
          </p:cNvSpPr>
          <p:nvPr/>
        </p:nvSpPr>
        <p:spPr bwMode="auto">
          <a:xfrm>
            <a:off x="-1524000" y="3"/>
            <a:ext cx="12192000" cy="6852665"/>
          </a:xfrm>
          <a:custGeom>
            <a:avLst/>
            <a:gdLst>
              <a:gd name="T0" fmla="*/ 9144000 w 9144000"/>
              <a:gd name="T1" fmla="*/ 63 h 6116701"/>
              <a:gd name="T2" fmla="*/ 0 w 9144000"/>
              <a:gd name="T3" fmla="*/ 63 h 6116701"/>
              <a:gd name="T4" fmla="*/ 0 w 9144000"/>
              <a:gd name="T5" fmla="*/ 6111202 h 6116701"/>
              <a:gd name="T6" fmla="*/ 9144000 w 9144000"/>
              <a:gd name="T7" fmla="*/ 6111202 h 6116701"/>
              <a:gd name="T8" fmla="*/ 9144000 w 9144000"/>
              <a:gd name="T9" fmla="*/ 63 h 6116701"/>
              <a:gd name="T10" fmla="*/ 0 60000 65536"/>
              <a:gd name="T11" fmla="*/ 0 60000 65536"/>
              <a:gd name="T12" fmla="*/ 0 60000 65536"/>
              <a:gd name="T13" fmla="*/ 0 60000 65536"/>
              <a:gd name="T14" fmla="*/ 0 60000 65536"/>
              <a:gd name="T15" fmla="*/ 0 w 9144000"/>
              <a:gd name="T16" fmla="*/ 0 h 6116701"/>
              <a:gd name="T17" fmla="*/ 9144000 w 9144000"/>
              <a:gd name="T18" fmla="*/ 6116701 h 6116701"/>
            </a:gdLst>
            <a:ahLst/>
            <a:cxnLst>
              <a:cxn ang="T10">
                <a:pos x="T0" y="T1"/>
              </a:cxn>
              <a:cxn ang="T11">
                <a:pos x="T2" y="T3"/>
              </a:cxn>
              <a:cxn ang="T12">
                <a:pos x="T4" y="T5"/>
              </a:cxn>
              <a:cxn ang="T13">
                <a:pos x="T6" y="T7"/>
              </a:cxn>
              <a:cxn ang="T14">
                <a:pos x="T8" y="T9"/>
              </a:cxn>
            </a:cxnLst>
            <a:rect l="T15" t="T16" r="T17" b="T18"/>
            <a:pathLst>
              <a:path w="9144000" h="6116701">
                <a:moveTo>
                  <a:pt x="9144000" y="63"/>
                </a:moveTo>
                <a:lnTo>
                  <a:pt x="0" y="63"/>
                </a:lnTo>
                <a:lnTo>
                  <a:pt x="0" y="6116701"/>
                </a:lnTo>
                <a:lnTo>
                  <a:pt x="9144000" y="6116701"/>
                </a:lnTo>
                <a:lnTo>
                  <a:pt x="9144000" y="63"/>
                </a:lnTo>
              </a:path>
            </a:pathLst>
          </a:custGeom>
          <a:noFill/>
          <a:ln w="9525">
            <a:solidFill>
              <a:srgbClr val="497DB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tr-TR"/>
          </a:p>
        </p:txBody>
      </p:sp>
      <p:sp>
        <p:nvSpPr>
          <p:cNvPr id="17412" name="object 4"/>
          <p:cNvSpPr txBox="1">
            <a:spLocks noChangeArrowheads="1"/>
          </p:cNvSpPr>
          <p:nvPr/>
        </p:nvSpPr>
        <p:spPr bwMode="auto">
          <a:xfrm>
            <a:off x="3779521" y="4261506"/>
            <a:ext cx="5011387"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4576763">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4200" b="1" i="1" dirty="0">
                <a:solidFill>
                  <a:schemeClr val="bg1"/>
                </a:solidFill>
                <a:latin typeface="Calibri" panose="020F0502020204030204" pitchFamily="34" charset="0"/>
              </a:rPr>
              <a:t>MYK Mesleki Yeterlilik Belgesi Zorunluluğu Getirilmiş Meslekler</a:t>
            </a:r>
          </a:p>
        </p:txBody>
      </p:sp>
      <p:pic>
        <p:nvPicPr>
          <p:cNvPr id="6" name="Picture 2" descr="http://cetinakademi.com.tr/wp-content/uploads/my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032" y="953297"/>
            <a:ext cx="5084614" cy="3036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58141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Unvan 1"/>
          <p:cNvSpPr txBox="1">
            <a:spLocks/>
          </p:cNvSpPr>
          <p:nvPr/>
        </p:nvSpPr>
        <p:spPr>
          <a:xfrm>
            <a:off x="-1397391" y="809325"/>
            <a:ext cx="12192000" cy="5162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solidFill>
                  <a:srgbClr val="002060"/>
                </a:solidFill>
              </a:rPr>
              <a:t>Belge Zorunluluğu Getirilmiş 48 </a:t>
            </a:r>
            <a:r>
              <a:rPr lang="tr-TR" sz="3600" b="1" dirty="0" smtClean="0">
                <a:solidFill>
                  <a:srgbClr val="002060"/>
                </a:solidFill>
              </a:rPr>
              <a:t>Meslek</a:t>
            </a:r>
          </a:p>
          <a:p>
            <a:pPr algn="ctr"/>
            <a:r>
              <a:rPr lang="tr-TR" sz="3600" b="1" dirty="0" smtClean="0">
                <a:solidFill>
                  <a:srgbClr val="0070C0"/>
                </a:solidFill>
              </a:rPr>
              <a:t>İnşaat</a:t>
            </a:r>
            <a:r>
              <a:rPr lang="tr-TR" sz="3600" b="1" dirty="0" smtClean="0">
                <a:solidFill>
                  <a:srgbClr val="002060"/>
                </a:solidFill>
              </a:rPr>
              <a:t> </a:t>
            </a:r>
            <a:r>
              <a:rPr lang="tr-TR" sz="3600" dirty="0"/>
              <a:t/>
            </a:r>
            <a:br>
              <a:rPr lang="tr-TR" sz="3600" dirty="0"/>
            </a:br>
            <a:endParaRPr lang="tr-TR" sz="3600" dirty="0"/>
          </a:p>
        </p:txBody>
      </p:sp>
      <p:graphicFrame>
        <p:nvGraphicFramePr>
          <p:cNvPr id="6" name="Tablo 5"/>
          <p:cNvGraphicFramePr>
            <a:graphicFrameLocks noGrp="1"/>
          </p:cNvGraphicFramePr>
          <p:nvPr>
            <p:extLst>
              <p:ext uri="{D42A27DB-BD31-4B8C-83A1-F6EECF244321}">
                <p14:modId xmlns:p14="http://schemas.microsoft.com/office/powerpoint/2010/main" val="3534625520"/>
              </p:ext>
            </p:extLst>
          </p:nvPr>
        </p:nvGraphicFramePr>
        <p:xfrm>
          <a:off x="337625" y="2124222"/>
          <a:ext cx="4138247" cy="4475270"/>
        </p:xfrm>
        <a:graphic>
          <a:graphicData uri="http://schemas.openxmlformats.org/drawingml/2006/table">
            <a:tbl>
              <a:tblPr firstRow="1" bandRow="1">
                <a:tableStyleId>{5C22544A-7EE6-4342-B048-85BDC9FD1C3A}</a:tableStyleId>
              </a:tblPr>
              <a:tblGrid>
                <a:gridCol w="445832">
                  <a:extLst>
                    <a:ext uri="{9D8B030D-6E8A-4147-A177-3AD203B41FA5}">
                      <a16:colId xmlns:a16="http://schemas.microsoft.com/office/drawing/2014/main" val="603108769"/>
                    </a:ext>
                  </a:extLst>
                </a:gridCol>
                <a:gridCol w="3692415">
                  <a:extLst>
                    <a:ext uri="{9D8B030D-6E8A-4147-A177-3AD203B41FA5}">
                      <a16:colId xmlns:a16="http://schemas.microsoft.com/office/drawing/2014/main" val="565951591"/>
                    </a:ext>
                  </a:extLst>
                </a:gridCol>
              </a:tblGrid>
              <a:tr h="571841">
                <a:tc>
                  <a:txBody>
                    <a:bodyPr/>
                    <a:lstStyle/>
                    <a:p>
                      <a:pPr algn="ctr"/>
                      <a:endParaRPr lang="tr-TR" sz="2000" dirty="0"/>
                    </a:p>
                  </a:txBody>
                  <a:tcPr/>
                </a:tc>
                <a:tc>
                  <a:txBody>
                    <a:bodyPr/>
                    <a:lstStyle/>
                    <a:p>
                      <a:pPr algn="ctr"/>
                      <a:r>
                        <a:rPr lang="tr-TR" sz="2400" dirty="0" smtClean="0"/>
                        <a:t>Ulusal</a:t>
                      </a:r>
                      <a:r>
                        <a:rPr lang="tr-TR" sz="2400" baseline="0" dirty="0" smtClean="0"/>
                        <a:t> Yeterlilik</a:t>
                      </a:r>
                      <a:endParaRPr lang="tr-TR" sz="2400" dirty="0"/>
                    </a:p>
                  </a:txBody>
                  <a:tcPr/>
                </a:tc>
                <a:extLst>
                  <a:ext uri="{0D108BD9-81ED-4DB2-BD59-A6C34878D82A}">
                    <a16:rowId xmlns:a16="http://schemas.microsoft.com/office/drawing/2014/main" val="3336113551"/>
                  </a:ext>
                </a:extLst>
              </a:tr>
              <a:tr h="376141">
                <a:tc>
                  <a:txBody>
                    <a:bodyPr/>
                    <a:lstStyle/>
                    <a:p>
                      <a:pPr algn="ctr"/>
                      <a:r>
                        <a:rPr lang="tr-TR" sz="1400" dirty="0" smtClean="0"/>
                        <a:t>1</a:t>
                      </a:r>
                      <a:endParaRPr lang="tr-TR" sz="1400" dirty="0"/>
                    </a:p>
                  </a:txBody>
                  <a:tcPr/>
                </a:tc>
                <a:tc>
                  <a:txBody>
                    <a:bodyPr/>
                    <a:lstStyle/>
                    <a:p>
                      <a:pPr algn="l"/>
                      <a:r>
                        <a:rPr lang="tr-TR" sz="1400" kern="1200" dirty="0" smtClean="0">
                          <a:solidFill>
                            <a:schemeClr val="dk1"/>
                          </a:solidFill>
                          <a:effectLst/>
                          <a:latin typeface="+mn-lt"/>
                          <a:ea typeface="+mn-ea"/>
                          <a:cs typeface="+mn-cs"/>
                        </a:rPr>
                        <a:t>11UY0011–3 Ahşap Kalıpçı (Seviye 3)</a:t>
                      </a:r>
                      <a:endParaRPr lang="tr-TR" sz="1400" dirty="0"/>
                    </a:p>
                  </a:txBody>
                  <a:tcPr/>
                </a:tc>
                <a:extLst>
                  <a:ext uri="{0D108BD9-81ED-4DB2-BD59-A6C34878D82A}">
                    <a16:rowId xmlns:a16="http://schemas.microsoft.com/office/drawing/2014/main" val="2560580810"/>
                  </a:ext>
                </a:extLst>
              </a:tr>
              <a:tr h="376141">
                <a:tc>
                  <a:txBody>
                    <a:bodyPr/>
                    <a:lstStyle/>
                    <a:p>
                      <a:pPr algn="ctr"/>
                      <a:r>
                        <a:rPr lang="tr-TR" sz="1400" dirty="0" smtClean="0"/>
                        <a:t>2</a:t>
                      </a:r>
                      <a:endParaRPr lang="tr-T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chemeClr val="dk1"/>
                          </a:solidFill>
                          <a:effectLst/>
                          <a:latin typeface="+mn-lt"/>
                          <a:ea typeface="+mn-ea"/>
                          <a:cs typeface="+mn-cs"/>
                        </a:rPr>
                        <a:t>12UY0054–3 Alçı Levha Uygulayıcısı (Seviye 3)</a:t>
                      </a:r>
                      <a:endParaRPr lang="tr-TR" sz="1400" dirty="0" smtClean="0"/>
                    </a:p>
                  </a:txBody>
                  <a:tcPr/>
                </a:tc>
                <a:extLst>
                  <a:ext uri="{0D108BD9-81ED-4DB2-BD59-A6C34878D82A}">
                    <a16:rowId xmlns:a16="http://schemas.microsoft.com/office/drawing/2014/main" val="1655261025"/>
                  </a:ext>
                </a:extLst>
              </a:tr>
              <a:tr h="376141">
                <a:tc>
                  <a:txBody>
                    <a:bodyPr/>
                    <a:lstStyle/>
                    <a:p>
                      <a:pPr algn="ctr"/>
                      <a:r>
                        <a:rPr lang="tr-TR" sz="1400" dirty="0" smtClean="0"/>
                        <a:t>3</a:t>
                      </a:r>
                      <a:endParaRPr lang="tr-T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chemeClr val="dk1"/>
                          </a:solidFill>
                          <a:effectLst/>
                          <a:latin typeface="+mn-lt"/>
                          <a:ea typeface="+mn-ea"/>
                          <a:cs typeface="+mn-cs"/>
                        </a:rPr>
                        <a:t>12UY0055–3 Alçı Sıva Uygulayıcısı (Seviye 3)</a:t>
                      </a:r>
                      <a:endParaRPr lang="tr-TR" sz="1400" dirty="0" smtClean="0"/>
                    </a:p>
                  </a:txBody>
                  <a:tcPr/>
                </a:tc>
                <a:extLst>
                  <a:ext uri="{0D108BD9-81ED-4DB2-BD59-A6C34878D82A}">
                    <a16:rowId xmlns:a16="http://schemas.microsoft.com/office/drawing/2014/main" val="4030781022"/>
                  </a:ext>
                </a:extLst>
              </a:tr>
              <a:tr h="376141">
                <a:tc>
                  <a:txBody>
                    <a:bodyPr/>
                    <a:lstStyle/>
                    <a:p>
                      <a:pPr algn="ctr"/>
                      <a:r>
                        <a:rPr lang="tr-TR" sz="1400" dirty="0" smtClean="0"/>
                        <a:t>4</a:t>
                      </a:r>
                      <a:endParaRPr lang="tr-T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chemeClr val="dk1"/>
                          </a:solidFill>
                          <a:effectLst/>
                          <a:latin typeface="+mn-lt"/>
                          <a:ea typeface="+mn-ea"/>
                          <a:cs typeface="+mn-cs"/>
                        </a:rPr>
                        <a:t>11UY0012–3 Betonarme Demircisi (Seviye 3)</a:t>
                      </a:r>
                      <a:endParaRPr lang="tr-TR" sz="1400" dirty="0" smtClean="0"/>
                    </a:p>
                  </a:txBody>
                  <a:tcPr/>
                </a:tc>
                <a:extLst>
                  <a:ext uri="{0D108BD9-81ED-4DB2-BD59-A6C34878D82A}">
                    <a16:rowId xmlns:a16="http://schemas.microsoft.com/office/drawing/2014/main" val="3683564995"/>
                  </a:ext>
                </a:extLst>
              </a:tr>
              <a:tr h="376141">
                <a:tc>
                  <a:txBody>
                    <a:bodyPr/>
                    <a:lstStyle/>
                    <a:p>
                      <a:pPr algn="ctr"/>
                      <a:r>
                        <a:rPr lang="tr-TR" sz="1400" dirty="0" smtClean="0"/>
                        <a:t>5</a:t>
                      </a:r>
                      <a:endParaRPr lang="tr-TR" sz="1400" dirty="0"/>
                    </a:p>
                  </a:txBody>
                  <a:tcPr/>
                </a:tc>
                <a:tc>
                  <a:txBody>
                    <a:bodyPr/>
                    <a:lstStyle/>
                    <a:p>
                      <a:pPr algn="l"/>
                      <a:r>
                        <a:rPr lang="tr-TR" sz="1400" kern="1200" dirty="0" smtClean="0">
                          <a:solidFill>
                            <a:schemeClr val="dk1"/>
                          </a:solidFill>
                          <a:effectLst/>
                          <a:latin typeface="+mn-lt"/>
                          <a:ea typeface="+mn-ea"/>
                          <a:cs typeface="+mn-cs"/>
                        </a:rPr>
                        <a:t>12UY0049–3 Betoncu (Seviye 3)</a:t>
                      </a:r>
                      <a:endParaRPr lang="tr-TR" sz="1400" dirty="0"/>
                    </a:p>
                  </a:txBody>
                  <a:tcPr/>
                </a:tc>
                <a:extLst>
                  <a:ext uri="{0D108BD9-81ED-4DB2-BD59-A6C34878D82A}">
                    <a16:rowId xmlns:a16="http://schemas.microsoft.com/office/drawing/2014/main" val="739331238"/>
                  </a:ext>
                </a:extLst>
              </a:tr>
              <a:tr h="376141">
                <a:tc>
                  <a:txBody>
                    <a:bodyPr/>
                    <a:lstStyle/>
                    <a:p>
                      <a:pPr algn="ctr"/>
                      <a:r>
                        <a:rPr lang="tr-TR" sz="1400" dirty="0" smtClean="0"/>
                        <a:t>6</a:t>
                      </a:r>
                      <a:endParaRPr lang="tr-TR" sz="1400" dirty="0"/>
                    </a:p>
                  </a:txBody>
                  <a:tcPr/>
                </a:tc>
                <a:tc>
                  <a:txBody>
                    <a:bodyPr/>
                    <a:lstStyle/>
                    <a:p>
                      <a:pPr algn="l"/>
                      <a:r>
                        <a:rPr lang="tr-TR" sz="1400" kern="1200" dirty="0" smtClean="0">
                          <a:solidFill>
                            <a:schemeClr val="dk1"/>
                          </a:solidFill>
                          <a:effectLst/>
                          <a:latin typeface="+mn-lt"/>
                          <a:ea typeface="+mn-ea"/>
                          <a:cs typeface="+mn-cs"/>
                        </a:rPr>
                        <a:t>12UY0048–3 Duvarcı (Seviye 3)</a:t>
                      </a:r>
                      <a:endParaRPr lang="tr-TR" sz="1400" dirty="0"/>
                    </a:p>
                  </a:txBody>
                  <a:tcPr/>
                </a:tc>
                <a:extLst>
                  <a:ext uri="{0D108BD9-81ED-4DB2-BD59-A6C34878D82A}">
                    <a16:rowId xmlns:a16="http://schemas.microsoft.com/office/drawing/2014/main" val="4008430781"/>
                  </a:ext>
                </a:extLst>
              </a:tr>
              <a:tr h="376141">
                <a:tc>
                  <a:txBody>
                    <a:bodyPr/>
                    <a:lstStyle/>
                    <a:p>
                      <a:pPr algn="ctr"/>
                      <a:r>
                        <a:rPr lang="tr-TR" sz="1400" dirty="0" smtClean="0"/>
                        <a:t>7</a:t>
                      </a:r>
                      <a:endParaRPr lang="tr-TR" sz="1400" dirty="0"/>
                    </a:p>
                  </a:txBody>
                  <a:tcPr/>
                </a:tc>
                <a:tc>
                  <a:txBody>
                    <a:bodyPr/>
                    <a:lstStyle/>
                    <a:p>
                      <a:pPr algn="l"/>
                      <a:r>
                        <a:rPr lang="tr-TR" sz="1400" kern="1200" dirty="0" smtClean="0">
                          <a:solidFill>
                            <a:schemeClr val="dk1"/>
                          </a:solidFill>
                          <a:effectLst/>
                          <a:latin typeface="+mn-lt"/>
                          <a:ea typeface="+mn-ea"/>
                          <a:cs typeface="+mn-cs"/>
                        </a:rPr>
                        <a:t>11UY0013–3 Endüstriyel Boru Montajcısı (Seviye 3)</a:t>
                      </a:r>
                      <a:endParaRPr lang="tr-TR" sz="1400" dirty="0"/>
                    </a:p>
                  </a:txBody>
                  <a:tcPr/>
                </a:tc>
                <a:extLst>
                  <a:ext uri="{0D108BD9-81ED-4DB2-BD59-A6C34878D82A}">
                    <a16:rowId xmlns:a16="http://schemas.microsoft.com/office/drawing/2014/main" val="3297002830"/>
                  </a:ext>
                </a:extLst>
              </a:tr>
              <a:tr h="376141">
                <a:tc>
                  <a:txBody>
                    <a:bodyPr/>
                    <a:lstStyle/>
                    <a:p>
                      <a:pPr algn="ctr"/>
                      <a:r>
                        <a:rPr lang="tr-TR" sz="1400" dirty="0" smtClean="0"/>
                        <a:t>8</a:t>
                      </a:r>
                      <a:endParaRPr lang="tr-TR" sz="1400" dirty="0"/>
                    </a:p>
                  </a:txBody>
                  <a:tcPr/>
                </a:tc>
                <a:tc>
                  <a:txBody>
                    <a:bodyPr/>
                    <a:lstStyle/>
                    <a:p>
                      <a:pPr algn="l"/>
                      <a:r>
                        <a:rPr lang="tr-TR" sz="1400" kern="1200" dirty="0" smtClean="0">
                          <a:solidFill>
                            <a:schemeClr val="dk1"/>
                          </a:solidFill>
                          <a:effectLst/>
                          <a:latin typeface="+mn-lt"/>
                          <a:ea typeface="+mn-ea"/>
                          <a:cs typeface="+mn-cs"/>
                        </a:rPr>
                        <a:t>12UY0057–3 Isı Yalıtımcısı (Seviye 3)</a:t>
                      </a:r>
                      <a:endParaRPr lang="tr-TR" sz="1400" dirty="0"/>
                    </a:p>
                  </a:txBody>
                  <a:tcPr/>
                </a:tc>
                <a:extLst>
                  <a:ext uri="{0D108BD9-81ED-4DB2-BD59-A6C34878D82A}">
                    <a16:rowId xmlns:a16="http://schemas.microsoft.com/office/drawing/2014/main" val="1666097586"/>
                  </a:ext>
                </a:extLst>
              </a:tr>
              <a:tr h="376141">
                <a:tc>
                  <a:txBody>
                    <a:bodyPr/>
                    <a:lstStyle/>
                    <a:p>
                      <a:pPr algn="ctr"/>
                      <a:r>
                        <a:rPr lang="tr-TR" sz="1400" dirty="0" smtClean="0"/>
                        <a:t>9</a:t>
                      </a:r>
                      <a:endParaRPr lang="tr-T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chemeClr val="dk1"/>
                          </a:solidFill>
                          <a:effectLst/>
                          <a:latin typeface="+mn-lt"/>
                          <a:ea typeface="+mn-ea"/>
                          <a:cs typeface="+mn-cs"/>
                        </a:rPr>
                        <a:t>11UY0023–3 İnşaat Boyacısı (Seviye 3)</a:t>
                      </a:r>
                      <a:endParaRPr lang="tr-TR" sz="1400" dirty="0" smtClean="0"/>
                    </a:p>
                  </a:txBody>
                  <a:tcPr/>
                </a:tc>
                <a:extLst>
                  <a:ext uri="{0D108BD9-81ED-4DB2-BD59-A6C34878D82A}">
                    <a16:rowId xmlns:a16="http://schemas.microsoft.com/office/drawing/2014/main" val="3668658269"/>
                  </a:ext>
                </a:extLst>
              </a:tr>
              <a:tr h="376141">
                <a:tc>
                  <a:txBody>
                    <a:bodyPr/>
                    <a:lstStyle/>
                    <a:p>
                      <a:pPr algn="ctr"/>
                      <a:r>
                        <a:rPr lang="tr-TR" sz="1400" dirty="0" smtClean="0"/>
                        <a:t>10</a:t>
                      </a:r>
                      <a:endParaRPr lang="tr-T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chemeClr val="dk1"/>
                          </a:solidFill>
                          <a:effectLst/>
                          <a:latin typeface="+mn-lt"/>
                          <a:ea typeface="+mn-ea"/>
                          <a:cs typeface="+mn-cs"/>
                        </a:rPr>
                        <a:t>12UY0056–3 İskele Kurulum Elemanı (Seviye 3)</a:t>
                      </a:r>
                    </a:p>
                  </a:txBody>
                  <a:tcPr/>
                </a:tc>
                <a:extLst>
                  <a:ext uri="{0D108BD9-81ED-4DB2-BD59-A6C34878D82A}">
                    <a16:rowId xmlns:a16="http://schemas.microsoft.com/office/drawing/2014/main" val="3905027381"/>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1544555682"/>
              </p:ext>
            </p:extLst>
          </p:nvPr>
        </p:nvGraphicFramePr>
        <p:xfrm>
          <a:off x="4867420" y="2629367"/>
          <a:ext cx="3910818" cy="2947664"/>
        </p:xfrm>
        <a:graphic>
          <a:graphicData uri="http://schemas.openxmlformats.org/drawingml/2006/table">
            <a:tbl>
              <a:tblPr firstRow="1" bandRow="1">
                <a:tableStyleId>{5C22544A-7EE6-4342-B048-85BDC9FD1C3A}</a:tableStyleId>
              </a:tblPr>
              <a:tblGrid>
                <a:gridCol w="520505">
                  <a:extLst>
                    <a:ext uri="{9D8B030D-6E8A-4147-A177-3AD203B41FA5}">
                      <a16:colId xmlns:a16="http://schemas.microsoft.com/office/drawing/2014/main" val="603108769"/>
                    </a:ext>
                  </a:extLst>
                </a:gridCol>
                <a:gridCol w="3390313">
                  <a:extLst>
                    <a:ext uri="{9D8B030D-6E8A-4147-A177-3AD203B41FA5}">
                      <a16:colId xmlns:a16="http://schemas.microsoft.com/office/drawing/2014/main" val="565951591"/>
                    </a:ext>
                  </a:extLst>
                </a:gridCol>
              </a:tblGrid>
              <a:tr h="404696">
                <a:tc>
                  <a:txBody>
                    <a:bodyPr/>
                    <a:lstStyle/>
                    <a:p>
                      <a:pPr algn="ctr"/>
                      <a:endParaRPr lang="tr-TR" sz="2000" dirty="0"/>
                    </a:p>
                  </a:txBody>
                  <a:tcPr/>
                </a:tc>
                <a:tc>
                  <a:txBody>
                    <a:bodyPr/>
                    <a:lstStyle/>
                    <a:p>
                      <a:pPr algn="ctr"/>
                      <a:r>
                        <a:rPr lang="tr-TR" sz="2400" dirty="0" smtClean="0"/>
                        <a:t>Ulusal</a:t>
                      </a:r>
                      <a:r>
                        <a:rPr lang="tr-TR" sz="2400" baseline="0" dirty="0" smtClean="0"/>
                        <a:t> Yeterlilik</a:t>
                      </a:r>
                      <a:endParaRPr lang="tr-TR" sz="2400" dirty="0"/>
                    </a:p>
                  </a:txBody>
                  <a:tcPr/>
                </a:tc>
                <a:extLst>
                  <a:ext uri="{0D108BD9-81ED-4DB2-BD59-A6C34878D82A}">
                    <a16:rowId xmlns:a16="http://schemas.microsoft.com/office/drawing/2014/main" val="3336113551"/>
                  </a:ext>
                </a:extLst>
              </a:tr>
              <a:tr h="323757">
                <a:tc>
                  <a:txBody>
                    <a:bodyPr/>
                    <a:lstStyle/>
                    <a:p>
                      <a:pPr algn="ctr"/>
                      <a:r>
                        <a:rPr lang="tr-TR" sz="1400" dirty="0" smtClean="0"/>
                        <a:t>11</a:t>
                      </a:r>
                      <a:endParaRPr lang="tr-T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chemeClr val="dk1"/>
                          </a:solidFill>
                          <a:effectLst/>
                          <a:latin typeface="+mn-lt"/>
                          <a:ea typeface="+mn-ea"/>
                          <a:cs typeface="+mn-cs"/>
                        </a:rPr>
                        <a:t>12UY0050–3</a:t>
                      </a:r>
                      <a:r>
                        <a:rPr lang="tr-TR" sz="1400" kern="1200" baseline="0" dirty="0" smtClean="0">
                          <a:solidFill>
                            <a:schemeClr val="dk1"/>
                          </a:solidFill>
                          <a:effectLst/>
                          <a:latin typeface="+mn-lt"/>
                          <a:ea typeface="+mn-ea"/>
                          <a:cs typeface="+mn-cs"/>
                        </a:rPr>
                        <a:t> Panel Kalıpçı (Seviye 3)</a:t>
                      </a:r>
                      <a:endParaRPr lang="tr-TR" sz="1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419774890"/>
                  </a:ext>
                </a:extLst>
              </a:tr>
              <a:tr h="547922">
                <a:tc>
                  <a:txBody>
                    <a:bodyPr/>
                    <a:lstStyle/>
                    <a:p>
                      <a:pPr algn="ctr"/>
                      <a:r>
                        <a:rPr lang="tr-TR" sz="1400" dirty="0" smtClean="0"/>
                        <a:t>12</a:t>
                      </a:r>
                      <a:endParaRPr lang="tr-T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chemeClr val="dk1"/>
                          </a:solidFill>
                          <a:effectLst/>
                          <a:latin typeface="+mn-lt"/>
                          <a:ea typeface="+mn-ea"/>
                          <a:cs typeface="+mn-cs"/>
                        </a:rPr>
                        <a:t>12UY0051–3 Seramik Karo </a:t>
                      </a:r>
                      <a:r>
                        <a:rPr lang="tr-TR" sz="1400" kern="1200" dirty="0" err="1" smtClean="0">
                          <a:solidFill>
                            <a:schemeClr val="dk1"/>
                          </a:solidFill>
                          <a:effectLst/>
                          <a:latin typeface="+mn-lt"/>
                          <a:ea typeface="+mn-ea"/>
                          <a:cs typeface="+mn-cs"/>
                        </a:rPr>
                        <a:t>Kaplamacısı</a:t>
                      </a:r>
                      <a:r>
                        <a:rPr lang="tr-TR" sz="1400" kern="1200" baseline="0" dirty="0" smtClean="0">
                          <a:solidFill>
                            <a:schemeClr val="dk1"/>
                          </a:solidFill>
                          <a:effectLst/>
                          <a:latin typeface="+mn-lt"/>
                          <a:ea typeface="+mn-ea"/>
                          <a:cs typeface="+mn-cs"/>
                        </a:rPr>
                        <a:t> </a:t>
                      </a:r>
                      <a:r>
                        <a:rPr lang="tr-TR" sz="1400" kern="1200" dirty="0" smtClean="0">
                          <a:solidFill>
                            <a:schemeClr val="dk1"/>
                          </a:solidFill>
                          <a:effectLst/>
                          <a:latin typeface="+mn-lt"/>
                          <a:ea typeface="+mn-ea"/>
                          <a:cs typeface="+mn-cs"/>
                        </a:rPr>
                        <a:t>(Seviye</a:t>
                      </a:r>
                      <a:r>
                        <a:rPr lang="tr-TR" sz="1400" kern="1200" baseline="0" dirty="0" smtClean="0">
                          <a:solidFill>
                            <a:schemeClr val="dk1"/>
                          </a:solidFill>
                          <a:effectLst/>
                          <a:latin typeface="+mn-lt"/>
                          <a:ea typeface="+mn-ea"/>
                          <a:cs typeface="+mn-cs"/>
                        </a:rPr>
                        <a:t> 3</a:t>
                      </a:r>
                      <a:r>
                        <a:rPr lang="tr-TR" sz="1400" kern="1200" dirty="0" smtClean="0">
                          <a:solidFill>
                            <a:schemeClr val="dk1"/>
                          </a:solidFill>
                          <a:effectLst/>
                          <a:latin typeface="+mn-lt"/>
                          <a:ea typeface="+mn-ea"/>
                          <a:cs typeface="+mn-cs"/>
                        </a:rPr>
                        <a:t>)</a:t>
                      </a:r>
                    </a:p>
                  </a:txBody>
                  <a:tcPr/>
                </a:tc>
                <a:extLst>
                  <a:ext uri="{0D108BD9-81ED-4DB2-BD59-A6C34878D82A}">
                    <a16:rowId xmlns:a16="http://schemas.microsoft.com/office/drawing/2014/main" val="3626238205"/>
                  </a:ext>
                </a:extLst>
              </a:tr>
              <a:tr h="3237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kern="1200" dirty="0" smtClean="0">
                          <a:solidFill>
                            <a:schemeClr val="dk1"/>
                          </a:solidFill>
                          <a:effectLst/>
                          <a:latin typeface="+mn-lt"/>
                          <a:ea typeface="+mn-ea"/>
                          <a:cs typeface="+mn-cs"/>
                        </a:rPr>
                        <a:t>13</a:t>
                      </a:r>
                      <a:endParaRPr lang="tr-TR" sz="1400" kern="1200" dirty="0">
                        <a:solidFill>
                          <a:schemeClr val="dk1"/>
                        </a:solidFill>
                        <a:effectLst/>
                        <a:latin typeface="+mn-lt"/>
                        <a:ea typeface="+mn-ea"/>
                        <a:cs typeface="+mn-cs"/>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chemeClr val="dk1"/>
                          </a:solidFill>
                          <a:effectLst/>
                          <a:latin typeface="+mn-lt"/>
                          <a:ea typeface="+mn-ea"/>
                          <a:cs typeface="+mn-cs"/>
                        </a:rPr>
                        <a:t>12UY0059–3 Ses Yalıtımcısı (Seviye 3)</a:t>
                      </a:r>
                    </a:p>
                  </a:txBody>
                  <a:tcPr>
                    <a:solidFill>
                      <a:schemeClr val="bg1"/>
                    </a:solidFill>
                  </a:tcPr>
                </a:tc>
                <a:extLst>
                  <a:ext uri="{0D108BD9-81ED-4DB2-BD59-A6C34878D82A}">
                    <a16:rowId xmlns:a16="http://schemas.microsoft.com/office/drawing/2014/main" val="239575924"/>
                  </a:ext>
                </a:extLst>
              </a:tr>
              <a:tr h="323757">
                <a:tc>
                  <a:txBody>
                    <a:bodyPr/>
                    <a:lstStyle/>
                    <a:p>
                      <a:pPr algn="ctr"/>
                      <a:r>
                        <a:rPr lang="tr-TR" sz="1400" dirty="0" smtClean="0"/>
                        <a:t>14</a:t>
                      </a:r>
                      <a:endParaRPr lang="tr-T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chemeClr val="dk1"/>
                          </a:solidFill>
                          <a:effectLst/>
                          <a:latin typeface="+mn-lt"/>
                          <a:ea typeface="+mn-ea"/>
                          <a:cs typeface="+mn-cs"/>
                        </a:rPr>
                        <a:t>11UY0024–3 Sıvacı (Seviye 3)</a:t>
                      </a:r>
                    </a:p>
                  </a:txBody>
                  <a:tcPr/>
                </a:tc>
                <a:extLst>
                  <a:ext uri="{0D108BD9-81ED-4DB2-BD59-A6C34878D82A}">
                    <a16:rowId xmlns:a16="http://schemas.microsoft.com/office/drawing/2014/main" val="2912336333"/>
                  </a:ext>
                </a:extLst>
              </a:tr>
              <a:tr h="323757">
                <a:tc>
                  <a:txBody>
                    <a:bodyPr/>
                    <a:lstStyle/>
                    <a:p>
                      <a:pPr algn="ctr"/>
                      <a:r>
                        <a:rPr lang="tr-TR" sz="1400" dirty="0" smtClean="0"/>
                        <a:t>15</a:t>
                      </a:r>
                      <a:endParaRPr lang="tr-T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chemeClr val="dk1"/>
                          </a:solidFill>
                          <a:effectLst/>
                          <a:latin typeface="+mn-lt"/>
                          <a:ea typeface="+mn-ea"/>
                          <a:cs typeface="+mn-cs"/>
                        </a:rPr>
                        <a:t>12UY0058–3 Su Yalıtımcısı (Seviye 3)</a:t>
                      </a:r>
                    </a:p>
                  </a:txBody>
                  <a:tcPr/>
                </a:tc>
                <a:extLst>
                  <a:ext uri="{0D108BD9-81ED-4DB2-BD59-A6C34878D82A}">
                    <a16:rowId xmlns:a16="http://schemas.microsoft.com/office/drawing/2014/main" val="2859656753"/>
                  </a:ext>
                </a:extLst>
              </a:tr>
              <a:tr h="323757">
                <a:tc>
                  <a:txBody>
                    <a:bodyPr/>
                    <a:lstStyle/>
                    <a:p>
                      <a:pPr algn="ctr"/>
                      <a:r>
                        <a:rPr lang="tr-TR" sz="1400" dirty="0" smtClean="0"/>
                        <a:t>16</a:t>
                      </a:r>
                      <a:endParaRPr lang="tr-TR" sz="1400" dirty="0"/>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chemeClr val="dk1"/>
                          </a:solidFill>
                          <a:effectLst/>
                          <a:latin typeface="+mn-lt"/>
                          <a:ea typeface="+mn-ea"/>
                          <a:cs typeface="+mn-cs"/>
                        </a:rPr>
                        <a:t>11UY0025–3 Tünel Kalıpçısı (Seviye 3)</a:t>
                      </a:r>
                    </a:p>
                  </a:txBody>
                  <a:tcPr>
                    <a:solidFill>
                      <a:schemeClr val="bg1">
                        <a:lumMod val="95000"/>
                      </a:schemeClr>
                    </a:solidFill>
                  </a:tcPr>
                </a:tc>
                <a:extLst>
                  <a:ext uri="{0D108BD9-81ED-4DB2-BD59-A6C34878D82A}">
                    <a16:rowId xmlns:a16="http://schemas.microsoft.com/office/drawing/2014/main" val="3668658269"/>
                  </a:ext>
                </a:extLst>
              </a:tr>
              <a:tr h="323757">
                <a:tc>
                  <a:txBody>
                    <a:bodyPr/>
                    <a:lstStyle/>
                    <a:p>
                      <a:pPr algn="ctr"/>
                      <a:r>
                        <a:rPr lang="tr-TR" sz="1400" dirty="0" smtClean="0"/>
                        <a:t>17</a:t>
                      </a:r>
                      <a:endParaRPr lang="tr-TR" sz="1400" dirty="0"/>
                    </a:p>
                  </a:txBody>
                  <a:tcP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chemeClr val="dk1"/>
                          </a:solidFill>
                          <a:effectLst/>
                          <a:latin typeface="+mn-lt"/>
                          <a:ea typeface="+mn-ea"/>
                          <a:cs typeface="+mn-cs"/>
                        </a:rPr>
                        <a:t>12UY0060–3 Yangın</a:t>
                      </a:r>
                      <a:r>
                        <a:rPr lang="tr-TR" sz="1400" kern="1200" baseline="0" dirty="0" smtClean="0">
                          <a:solidFill>
                            <a:schemeClr val="dk1"/>
                          </a:solidFill>
                          <a:effectLst/>
                          <a:latin typeface="+mn-lt"/>
                          <a:ea typeface="+mn-ea"/>
                          <a:cs typeface="+mn-cs"/>
                        </a:rPr>
                        <a:t> Yalıtımcısı (Seviye 3)</a:t>
                      </a:r>
                      <a:endParaRPr lang="tr-TR" sz="1400" kern="1200" dirty="0" smtClean="0">
                        <a:solidFill>
                          <a:schemeClr val="dk1"/>
                        </a:solidFill>
                        <a:effectLst/>
                        <a:latin typeface="+mn-lt"/>
                        <a:ea typeface="+mn-ea"/>
                        <a:cs typeface="+mn-cs"/>
                      </a:endParaRPr>
                    </a:p>
                  </a:txBody>
                  <a:tcPr>
                    <a:solidFill>
                      <a:schemeClr val="tx2">
                        <a:lumMod val="20000"/>
                        <a:lumOff val="80000"/>
                      </a:schemeClr>
                    </a:solidFill>
                  </a:tcPr>
                </a:tc>
                <a:extLst>
                  <a:ext uri="{0D108BD9-81ED-4DB2-BD59-A6C34878D82A}">
                    <a16:rowId xmlns:a16="http://schemas.microsoft.com/office/drawing/2014/main" val="3813080411"/>
                  </a:ext>
                </a:extLst>
              </a:tr>
            </a:tbl>
          </a:graphicData>
        </a:graphic>
      </p:graphicFrame>
    </p:spTree>
    <p:extLst>
      <p:ext uri="{BB962C8B-B14F-4D97-AF65-F5344CB8AC3E}">
        <p14:creationId xmlns:p14="http://schemas.microsoft.com/office/powerpoint/2010/main" val="2988646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Unvan 1"/>
          <p:cNvSpPr txBox="1">
            <a:spLocks/>
          </p:cNvSpPr>
          <p:nvPr/>
        </p:nvSpPr>
        <p:spPr>
          <a:xfrm>
            <a:off x="-1524000" y="1025236"/>
            <a:ext cx="12192000" cy="5162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400" b="1" dirty="0">
                <a:solidFill>
                  <a:srgbClr val="002060"/>
                </a:solidFill>
              </a:rPr>
              <a:t>Belge Zorunluluğu Getirilmiş </a:t>
            </a:r>
            <a:r>
              <a:rPr lang="tr-TR" sz="3200" b="1" dirty="0">
                <a:solidFill>
                  <a:srgbClr val="002060"/>
                </a:solidFill>
              </a:rPr>
              <a:t>48 Meslek</a:t>
            </a:r>
            <a:r>
              <a:rPr lang="tr-TR" sz="3400" b="1" dirty="0">
                <a:solidFill>
                  <a:srgbClr val="002060"/>
                </a:solidFill>
              </a:rPr>
              <a:t> </a:t>
            </a:r>
            <a:endParaRPr lang="tr-TR" sz="3400" b="1" dirty="0" smtClean="0">
              <a:solidFill>
                <a:srgbClr val="002060"/>
              </a:solidFill>
            </a:endParaRPr>
          </a:p>
          <a:p>
            <a:pPr algn="ctr"/>
            <a:r>
              <a:rPr lang="tr-TR" sz="3600" b="1" dirty="0" smtClean="0">
                <a:solidFill>
                  <a:srgbClr val="0070C0"/>
                </a:solidFill>
              </a:rPr>
              <a:t>Enerji </a:t>
            </a:r>
            <a:r>
              <a:rPr lang="tr-TR" sz="3600" dirty="0"/>
              <a:t/>
            </a:r>
            <a:br>
              <a:rPr lang="tr-TR" sz="3600" dirty="0"/>
            </a:br>
            <a:endParaRPr lang="tr-TR" sz="3600" dirty="0"/>
          </a:p>
        </p:txBody>
      </p:sp>
      <p:graphicFrame>
        <p:nvGraphicFramePr>
          <p:cNvPr id="6" name="Tablo 5"/>
          <p:cNvGraphicFramePr>
            <a:graphicFrameLocks noGrp="1"/>
          </p:cNvGraphicFramePr>
          <p:nvPr>
            <p:extLst>
              <p:ext uri="{D42A27DB-BD31-4B8C-83A1-F6EECF244321}">
                <p14:modId xmlns:p14="http://schemas.microsoft.com/office/powerpoint/2010/main" val="1932812869"/>
              </p:ext>
            </p:extLst>
          </p:nvPr>
        </p:nvGraphicFramePr>
        <p:xfrm>
          <a:off x="114993" y="2270426"/>
          <a:ext cx="8548254" cy="4053840"/>
        </p:xfrm>
        <a:graphic>
          <a:graphicData uri="http://schemas.openxmlformats.org/drawingml/2006/table">
            <a:tbl>
              <a:tblPr firstRow="1" bandRow="1">
                <a:tableStyleId>{5C22544A-7EE6-4342-B048-85BDC9FD1C3A}</a:tableStyleId>
              </a:tblPr>
              <a:tblGrid>
                <a:gridCol w="581741">
                  <a:extLst>
                    <a:ext uri="{9D8B030D-6E8A-4147-A177-3AD203B41FA5}">
                      <a16:colId xmlns:a16="http://schemas.microsoft.com/office/drawing/2014/main" val="603108769"/>
                    </a:ext>
                  </a:extLst>
                </a:gridCol>
                <a:gridCol w="7966513">
                  <a:extLst>
                    <a:ext uri="{9D8B030D-6E8A-4147-A177-3AD203B41FA5}">
                      <a16:colId xmlns:a16="http://schemas.microsoft.com/office/drawing/2014/main" val="565951591"/>
                    </a:ext>
                  </a:extLst>
                </a:gridCol>
              </a:tblGrid>
              <a:tr h="273481">
                <a:tc>
                  <a:txBody>
                    <a:bodyPr/>
                    <a:lstStyle/>
                    <a:p>
                      <a:pPr algn="ctr"/>
                      <a:endParaRPr lang="tr-TR" sz="2000" dirty="0"/>
                    </a:p>
                  </a:txBody>
                  <a:tcPr/>
                </a:tc>
                <a:tc>
                  <a:txBody>
                    <a:bodyPr/>
                    <a:lstStyle/>
                    <a:p>
                      <a:pPr algn="ctr"/>
                      <a:r>
                        <a:rPr lang="tr-TR" sz="2000" dirty="0" smtClean="0"/>
                        <a:t>Ulusal Yeterlilik</a:t>
                      </a:r>
                      <a:endParaRPr lang="tr-TR" sz="2000" dirty="0"/>
                    </a:p>
                  </a:txBody>
                  <a:tcPr/>
                </a:tc>
                <a:extLst>
                  <a:ext uri="{0D108BD9-81ED-4DB2-BD59-A6C34878D82A}">
                    <a16:rowId xmlns:a16="http://schemas.microsoft.com/office/drawing/2014/main" val="3336113551"/>
                  </a:ext>
                </a:extLst>
              </a:tr>
              <a:tr h="299401">
                <a:tc>
                  <a:txBody>
                    <a:bodyPr/>
                    <a:lstStyle/>
                    <a:p>
                      <a:pPr algn="ctr"/>
                      <a:r>
                        <a:rPr lang="tr-TR" sz="1800" dirty="0" smtClean="0"/>
                        <a:t>1</a:t>
                      </a:r>
                      <a:endParaRPr lang="tr-TR" sz="1800" dirty="0"/>
                    </a:p>
                  </a:txBody>
                  <a:tcPr/>
                </a:tc>
                <a:tc>
                  <a:txBody>
                    <a:bodyPr/>
                    <a:lstStyle/>
                    <a:p>
                      <a:pPr algn="l"/>
                      <a:r>
                        <a:rPr lang="tr-TR" sz="1800" kern="1200" dirty="0" smtClean="0">
                          <a:effectLst/>
                        </a:rPr>
                        <a:t>10UY0003-3 Baca Kontrol Personeli (Bacacı) (Seviye 3)</a:t>
                      </a:r>
                      <a:endParaRPr lang="tr-TR" sz="1800" dirty="0"/>
                    </a:p>
                  </a:txBody>
                  <a:tcPr/>
                </a:tc>
                <a:extLst>
                  <a:ext uri="{0D108BD9-81ED-4DB2-BD59-A6C34878D82A}">
                    <a16:rowId xmlns:a16="http://schemas.microsoft.com/office/drawing/2014/main" val="2560580810"/>
                  </a:ext>
                </a:extLst>
              </a:tr>
              <a:tr h="299401">
                <a:tc>
                  <a:txBody>
                    <a:bodyPr/>
                    <a:lstStyle/>
                    <a:p>
                      <a:pPr algn="ctr"/>
                      <a:r>
                        <a:rPr lang="tr-TR" sz="1800" dirty="0" smtClean="0"/>
                        <a:t>2</a:t>
                      </a:r>
                      <a:endParaRPr lang="tr-TR" sz="1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rPr>
                        <a:t>10UY0003-4 Baca Kontrol Personeli (Bacacı) (Seviye 4)</a:t>
                      </a:r>
                      <a:endParaRPr lang="tr-TR" sz="1800" dirty="0" smtClean="0">
                        <a:solidFill>
                          <a:schemeClr val="tx1"/>
                        </a:solidFill>
                      </a:endParaRPr>
                    </a:p>
                  </a:txBody>
                  <a:tcPr/>
                </a:tc>
                <a:extLst>
                  <a:ext uri="{0D108BD9-81ED-4DB2-BD59-A6C34878D82A}">
                    <a16:rowId xmlns:a16="http://schemas.microsoft.com/office/drawing/2014/main" val="1655261025"/>
                  </a:ext>
                </a:extLst>
              </a:tr>
              <a:tr h="299401">
                <a:tc>
                  <a:txBody>
                    <a:bodyPr/>
                    <a:lstStyle/>
                    <a:p>
                      <a:pPr algn="ctr"/>
                      <a:r>
                        <a:rPr lang="tr-TR" sz="1800" dirty="0" smtClean="0"/>
                        <a:t>3</a:t>
                      </a:r>
                      <a:endParaRPr lang="tr-TR" sz="1800" dirty="0"/>
                    </a:p>
                  </a:txBody>
                  <a:tcPr/>
                </a:tc>
                <a:tc>
                  <a:txBody>
                    <a:bodyPr/>
                    <a:lstStyle/>
                    <a:p>
                      <a:pPr algn="l"/>
                      <a:r>
                        <a:rPr lang="tr-TR" sz="1800" kern="1200" dirty="0" smtClean="0">
                          <a:effectLst/>
                        </a:rPr>
                        <a:t>12UY0042–4 Doğal Gaz Altyapı Yapım Kontrol Personeli (Seviye 4)</a:t>
                      </a:r>
                      <a:endParaRPr lang="tr-TR" sz="1800" dirty="0"/>
                    </a:p>
                  </a:txBody>
                  <a:tcPr/>
                </a:tc>
                <a:extLst>
                  <a:ext uri="{0D108BD9-81ED-4DB2-BD59-A6C34878D82A}">
                    <a16:rowId xmlns:a16="http://schemas.microsoft.com/office/drawing/2014/main" val="4030781022"/>
                  </a:ext>
                </a:extLst>
              </a:tr>
              <a:tr h="299401">
                <a:tc>
                  <a:txBody>
                    <a:bodyPr/>
                    <a:lstStyle/>
                    <a:p>
                      <a:pPr algn="ctr"/>
                      <a:r>
                        <a:rPr lang="tr-TR" sz="1800" dirty="0" smtClean="0"/>
                        <a:t>4</a:t>
                      </a:r>
                      <a:endParaRPr lang="tr-T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rPr>
                        <a:t>11UY0033–3 Doğal Gaz Çelik Boru Kaynakçısı (Seviye 3)</a:t>
                      </a:r>
                      <a:endParaRPr lang="tr-TR" sz="1800" dirty="0" smtClean="0"/>
                    </a:p>
                  </a:txBody>
                  <a:tcPr/>
                </a:tc>
                <a:extLst>
                  <a:ext uri="{0D108BD9-81ED-4DB2-BD59-A6C34878D82A}">
                    <a16:rowId xmlns:a16="http://schemas.microsoft.com/office/drawing/2014/main" val="3683564995"/>
                  </a:ext>
                </a:extLst>
              </a:tr>
              <a:tr h="299401">
                <a:tc>
                  <a:txBody>
                    <a:bodyPr/>
                    <a:lstStyle/>
                    <a:p>
                      <a:pPr algn="ctr"/>
                      <a:r>
                        <a:rPr lang="tr-TR" sz="1800" dirty="0" smtClean="0"/>
                        <a:t>5</a:t>
                      </a:r>
                      <a:endParaRPr lang="tr-TR" sz="1800" dirty="0"/>
                    </a:p>
                  </a:txBody>
                  <a:tcPr/>
                </a:tc>
                <a:tc>
                  <a:txBody>
                    <a:bodyPr/>
                    <a:lstStyle/>
                    <a:p>
                      <a:pPr algn="l"/>
                      <a:r>
                        <a:rPr lang="tr-TR" sz="1800" kern="1200" dirty="0" smtClean="0">
                          <a:effectLst/>
                        </a:rPr>
                        <a:t>11UY0032–4 Doğal Gaz Isıtma ve Gaz Yakıcı Cihaz Servis Personeli (Seviye 4)</a:t>
                      </a:r>
                      <a:endParaRPr lang="tr-TR" sz="1800" dirty="0"/>
                    </a:p>
                  </a:txBody>
                  <a:tcPr/>
                </a:tc>
                <a:extLst>
                  <a:ext uri="{0D108BD9-81ED-4DB2-BD59-A6C34878D82A}">
                    <a16:rowId xmlns:a16="http://schemas.microsoft.com/office/drawing/2014/main" val="739331238"/>
                  </a:ext>
                </a:extLst>
              </a:tr>
              <a:tr h="299401">
                <a:tc>
                  <a:txBody>
                    <a:bodyPr/>
                    <a:lstStyle/>
                    <a:p>
                      <a:pPr algn="ctr"/>
                      <a:r>
                        <a:rPr lang="tr-TR" sz="1800" dirty="0" smtClean="0"/>
                        <a:t>6</a:t>
                      </a:r>
                      <a:endParaRPr lang="tr-TR" sz="1800" dirty="0"/>
                    </a:p>
                  </a:txBody>
                  <a:tcPr/>
                </a:tc>
                <a:tc>
                  <a:txBody>
                    <a:bodyPr/>
                    <a:lstStyle/>
                    <a:p>
                      <a:pPr algn="l"/>
                      <a:r>
                        <a:rPr lang="tr-TR" sz="1800" kern="1200" dirty="0" smtClean="0">
                          <a:effectLst/>
                        </a:rPr>
                        <a:t>11UY0030–4 Doğal Gaz İşletme Bakım Operatörü (Seviye 4)</a:t>
                      </a:r>
                      <a:endParaRPr lang="tr-TR" sz="1800" dirty="0"/>
                    </a:p>
                  </a:txBody>
                  <a:tcPr/>
                </a:tc>
                <a:extLst>
                  <a:ext uri="{0D108BD9-81ED-4DB2-BD59-A6C34878D82A}">
                    <a16:rowId xmlns:a16="http://schemas.microsoft.com/office/drawing/2014/main" val="4008430781"/>
                  </a:ext>
                </a:extLst>
              </a:tr>
              <a:tr h="299401">
                <a:tc>
                  <a:txBody>
                    <a:bodyPr/>
                    <a:lstStyle/>
                    <a:p>
                      <a:pPr algn="ctr"/>
                      <a:r>
                        <a:rPr lang="tr-TR" sz="1800" dirty="0" smtClean="0"/>
                        <a:t>7</a:t>
                      </a:r>
                      <a:endParaRPr lang="tr-T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rPr>
                        <a:t>11UY0034–3 Doğal Gaz Polietilen Boru Kaynakçısı (Seviye 3)</a:t>
                      </a:r>
                      <a:endParaRPr lang="tr-TR" sz="1800" dirty="0" smtClean="0"/>
                    </a:p>
                  </a:txBody>
                  <a:tcPr/>
                </a:tc>
                <a:extLst>
                  <a:ext uri="{0D108BD9-81ED-4DB2-BD59-A6C34878D82A}">
                    <a16:rowId xmlns:a16="http://schemas.microsoft.com/office/drawing/2014/main" val="3297002830"/>
                  </a:ext>
                </a:extLst>
              </a:tr>
              <a:tr h="299401">
                <a:tc>
                  <a:txBody>
                    <a:bodyPr/>
                    <a:lstStyle/>
                    <a:p>
                      <a:pPr algn="ctr"/>
                      <a:r>
                        <a:rPr lang="tr-TR" sz="1800" dirty="0" smtClean="0"/>
                        <a:t>8</a:t>
                      </a:r>
                      <a:endParaRPr lang="tr-T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rPr>
                        <a:t>11UY0034–4 Doğal Gaz Polietilen Boru Kaynakçısı (Seviye 4)</a:t>
                      </a:r>
                      <a:endParaRPr lang="tr-TR" sz="1800" dirty="0" smtClean="0"/>
                    </a:p>
                  </a:txBody>
                  <a:tcPr/>
                </a:tc>
                <a:extLst>
                  <a:ext uri="{0D108BD9-81ED-4DB2-BD59-A6C34878D82A}">
                    <a16:rowId xmlns:a16="http://schemas.microsoft.com/office/drawing/2014/main" val="1666097586"/>
                  </a:ext>
                </a:extLst>
              </a:tr>
              <a:tr h="299401">
                <a:tc>
                  <a:txBody>
                    <a:bodyPr/>
                    <a:lstStyle/>
                    <a:p>
                      <a:pPr algn="ctr"/>
                      <a:r>
                        <a:rPr lang="tr-TR" sz="1800" dirty="0" smtClean="0"/>
                        <a:t>9</a:t>
                      </a:r>
                      <a:endParaRPr lang="tr-TR" sz="1800" dirty="0"/>
                    </a:p>
                  </a:txBody>
                  <a:tcPr/>
                </a:tc>
                <a:tc>
                  <a:txBody>
                    <a:bodyPr/>
                    <a:lstStyle/>
                    <a:p>
                      <a:pPr algn="l"/>
                      <a:r>
                        <a:rPr lang="tr-TR" sz="1800" kern="1200" dirty="0" smtClean="0">
                          <a:effectLst/>
                        </a:rPr>
                        <a:t>11UY0031–3 Isıtma ve Doğal Gaz İç Tesisat Yapım Personeli (Seviye 3)</a:t>
                      </a:r>
                      <a:endParaRPr lang="tr-TR" sz="1800" dirty="0"/>
                    </a:p>
                  </a:txBody>
                  <a:tcPr/>
                </a:tc>
                <a:extLst>
                  <a:ext uri="{0D108BD9-81ED-4DB2-BD59-A6C34878D82A}">
                    <a16:rowId xmlns:a16="http://schemas.microsoft.com/office/drawing/2014/main" val="3668658269"/>
                  </a:ext>
                </a:extLst>
              </a:tr>
              <a:tr h="299401">
                <a:tc>
                  <a:txBody>
                    <a:bodyPr/>
                    <a:lstStyle/>
                    <a:p>
                      <a:pPr algn="ctr"/>
                      <a:r>
                        <a:rPr lang="tr-TR" sz="1800" dirty="0" smtClean="0"/>
                        <a:t>10</a:t>
                      </a:r>
                      <a:endParaRPr lang="tr-T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rPr>
                        <a:t>09UY0001–3 Plastik Kaynakçısı (Seviye</a:t>
                      </a:r>
                      <a:r>
                        <a:rPr lang="tr-TR" sz="1800" kern="1200" baseline="0" dirty="0" smtClean="0">
                          <a:effectLst/>
                        </a:rPr>
                        <a:t> 3</a:t>
                      </a:r>
                      <a:r>
                        <a:rPr lang="tr-TR" sz="1800" kern="1200" dirty="0" smtClean="0">
                          <a:effectLst/>
                        </a:rPr>
                        <a:t>)</a:t>
                      </a:r>
                      <a:endParaRPr lang="tr-TR" sz="1800" dirty="0" smtClean="0"/>
                    </a:p>
                  </a:txBody>
                  <a:tcPr/>
                </a:tc>
                <a:extLst>
                  <a:ext uri="{0D108BD9-81ED-4DB2-BD59-A6C34878D82A}">
                    <a16:rowId xmlns:a16="http://schemas.microsoft.com/office/drawing/2014/main" val="3905027381"/>
                  </a:ext>
                </a:extLst>
              </a:tr>
            </a:tbl>
          </a:graphicData>
        </a:graphic>
      </p:graphicFrame>
    </p:spTree>
    <p:extLst>
      <p:ext uri="{BB962C8B-B14F-4D97-AF65-F5344CB8AC3E}">
        <p14:creationId xmlns:p14="http://schemas.microsoft.com/office/powerpoint/2010/main" val="1301945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Unvan 1"/>
          <p:cNvSpPr txBox="1">
            <a:spLocks/>
          </p:cNvSpPr>
          <p:nvPr/>
        </p:nvSpPr>
        <p:spPr>
          <a:xfrm>
            <a:off x="-1524000" y="1025236"/>
            <a:ext cx="12192000" cy="5162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400" b="1" dirty="0">
                <a:solidFill>
                  <a:srgbClr val="002060"/>
                </a:solidFill>
              </a:rPr>
              <a:t>Belge Zorunluluğu Getirilmiş </a:t>
            </a:r>
            <a:r>
              <a:rPr lang="tr-TR" sz="3200" b="1" dirty="0">
                <a:solidFill>
                  <a:srgbClr val="002060"/>
                </a:solidFill>
              </a:rPr>
              <a:t>48 Meslek</a:t>
            </a:r>
            <a:r>
              <a:rPr lang="tr-TR" sz="3400" b="1" dirty="0">
                <a:solidFill>
                  <a:srgbClr val="002060"/>
                </a:solidFill>
              </a:rPr>
              <a:t> </a:t>
            </a:r>
            <a:endParaRPr lang="tr-TR" sz="3400" b="1" dirty="0" smtClean="0">
              <a:solidFill>
                <a:srgbClr val="002060"/>
              </a:solidFill>
            </a:endParaRPr>
          </a:p>
          <a:p>
            <a:pPr algn="ctr"/>
            <a:r>
              <a:rPr lang="tr-TR" sz="3600" b="1" dirty="0" smtClean="0">
                <a:solidFill>
                  <a:srgbClr val="0070C0"/>
                </a:solidFill>
              </a:rPr>
              <a:t>Metal </a:t>
            </a:r>
            <a:r>
              <a:rPr lang="tr-TR" sz="3600" dirty="0"/>
              <a:t/>
            </a:r>
            <a:br>
              <a:rPr lang="tr-TR" sz="3600" dirty="0"/>
            </a:br>
            <a:endParaRPr lang="tr-TR" sz="3600" dirty="0"/>
          </a:p>
        </p:txBody>
      </p:sp>
      <p:graphicFrame>
        <p:nvGraphicFramePr>
          <p:cNvPr id="6" name="Tablo 5"/>
          <p:cNvGraphicFramePr>
            <a:graphicFrameLocks noGrp="1"/>
          </p:cNvGraphicFramePr>
          <p:nvPr>
            <p:extLst>
              <p:ext uri="{D42A27DB-BD31-4B8C-83A1-F6EECF244321}">
                <p14:modId xmlns:p14="http://schemas.microsoft.com/office/powerpoint/2010/main" val="2919987553"/>
              </p:ext>
            </p:extLst>
          </p:nvPr>
        </p:nvGraphicFramePr>
        <p:xfrm>
          <a:off x="731947" y="2242504"/>
          <a:ext cx="7218218" cy="4053840"/>
        </p:xfrm>
        <a:graphic>
          <a:graphicData uri="http://schemas.openxmlformats.org/drawingml/2006/table">
            <a:tbl>
              <a:tblPr firstRow="1" bandRow="1">
                <a:tableStyleId>{5C22544A-7EE6-4342-B048-85BDC9FD1C3A}</a:tableStyleId>
              </a:tblPr>
              <a:tblGrid>
                <a:gridCol w="933180">
                  <a:extLst>
                    <a:ext uri="{9D8B030D-6E8A-4147-A177-3AD203B41FA5}">
                      <a16:colId xmlns:a16="http://schemas.microsoft.com/office/drawing/2014/main" val="603108769"/>
                    </a:ext>
                  </a:extLst>
                </a:gridCol>
                <a:gridCol w="6285038">
                  <a:extLst>
                    <a:ext uri="{9D8B030D-6E8A-4147-A177-3AD203B41FA5}">
                      <a16:colId xmlns:a16="http://schemas.microsoft.com/office/drawing/2014/main" val="565951591"/>
                    </a:ext>
                  </a:extLst>
                </a:gridCol>
              </a:tblGrid>
              <a:tr h="273481">
                <a:tc>
                  <a:txBody>
                    <a:bodyPr/>
                    <a:lstStyle/>
                    <a:p>
                      <a:pPr algn="ctr"/>
                      <a:endParaRPr lang="tr-TR" sz="2000" dirty="0"/>
                    </a:p>
                  </a:txBody>
                  <a:tcPr/>
                </a:tc>
                <a:tc>
                  <a:txBody>
                    <a:bodyPr/>
                    <a:lstStyle/>
                    <a:p>
                      <a:pPr algn="ctr"/>
                      <a:r>
                        <a:rPr lang="tr-TR" sz="2000" dirty="0" smtClean="0"/>
                        <a:t>Ulusal Yeterlilik</a:t>
                      </a:r>
                      <a:endParaRPr lang="tr-TR" sz="2000" dirty="0"/>
                    </a:p>
                  </a:txBody>
                  <a:tcPr/>
                </a:tc>
                <a:extLst>
                  <a:ext uri="{0D108BD9-81ED-4DB2-BD59-A6C34878D82A}">
                    <a16:rowId xmlns:a16="http://schemas.microsoft.com/office/drawing/2014/main" val="3336113551"/>
                  </a:ext>
                </a:extLst>
              </a:tr>
              <a:tr h="299401">
                <a:tc>
                  <a:txBody>
                    <a:bodyPr/>
                    <a:lstStyle/>
                    <a:p>
                      <a:pPr algn="ctr"/>
                      <a:r>
                        <a:rPr lang="tr-TR" sz="1800" dirty="0" smtClean="0"/>
                        <a:t>1</a:t>
                      </a:r>
                      <a:endParaRPr lang="tr-TR" sz="1800" dirty="0"/>
                    </a:p>
                  </a:txBody>
                  <a:tcPr/>
                </a:tc>
                <a:tc>
                  <a:txBody>
                    <a:bodyPr/>
                    <a:lstStyle/>
                    <a:p>
                      <a:pPr algn="l"/>
                      <a:r>
                        <a:rPr lang="tr-TR" sz="1800" kern="1200" dirty="0" smtClean="0">
                          <a:effectLst/>
                        </a:rPr>
                        <a:t>11UY0014–3 Alüminyum Kaynakçısı (Seviye 3)</a:t>
                      </a:r>
                      <a:endParaRPr lang="tr-TR" sz="1800" dirty="0"/>
                    </a:p>
                  </a:txBody>
                  <a:tcPr/>
                </a:tc>
                <a:extLst>
                  <a:ext uri="{0D108BD9-81ED-4DB2-BD59-A6C34878D82A}">
                    <a16:rowId xmlns:a16="http://schemas.microsoft.com/office/drawing/2014/main" val="2560580810"/>
                  </a:ext>
                </a:extLst>
              </a:tr>
              <a:tr h="299401">
                <a:tc>
                  <a:txBody>
                    <a:bodyPr/>
                    <a:lstStyle/>
                    <a:p>
                      <a:pPr algn="ctr"/>
                      <a:r>
                        <a:rPr lang="tr-TR" sz="1800" dirty="0" smtClean="0"/>
                        <a:t>2</a:t>
                      </a:r>
                      <a:endParaRPr lang="tr-TR" sz="1800" dirty="0"/>
                    </a:p>
                  </a:txBody>
                  <a:tcPr/>
                </a:tc>
                <a:tc>
                  <a:txBody>
                    <a:bodyPr/>
                    <a:lstStyle/>
                    <a:p>
                      <a:pPr algn="l"/>
                      <a:r>
                        <a:rPr lang="tr-TR" sz="1800" kern="1200" dirty="0" smtClean="0">
                          <a:effectLst/>
                        </a:rPr>
                        <a:t>11UY0010–3 Çelik Kaynakçısı (Seviye 3)</a:t>
                      </a:r>
                      <a:endParaRPr lang="tr-TR" sz="1800" dirty="0"/>
                    </a:p>
                  </a:txBody>
                  <a:tcPr/>
                </a:tc>
                <a:extLst>
                  <a:ext uri="{0D108BD9-81ED-4DB2-BD59-A6C34878D82A}">
                    <a16:rowId xmlns:a16="http://schemas.microsoft.com/office/drawing/2014/main" val="1655261025"/>
                  </a:ext>
                </a:extLst>
              </a:tr>
              <a:tr h="299401">
                <a:tc>
                  <a:txBody>
                    <a:bodyPr/>
                    <a:lstStyle/>
                    <a:p>
                      <a:pPr algn="ctr"/>
                      <a:r>
                        <a:rPr lang="tr-TR" sz="1800" dirty="0" smtClean="0"/>
                        <a:t>3</a:t>
                      </a:r>
                      <a:endParaRPr lang="tr-TR" sz="1800" dirty="0"/>
                    </a:p>
                  </a:txBody>
                  <a:tcPr/>
                </a:tc>
                <a:tc>
                  <a:txBody>
                    <a:bodyPr/>
                    <a:lstStyle/>
                    <a:p>
                      <a:pPr algn="l"/>
                      <a:r>
                        <a:rPr lang="tr-TR" sz="1800" kern="1200" dirty="0" smtClean="0">
                          <a:effectLst/>
                        </a:rPr>
                        <a:t>12UY0082-4 CNC Programcısı (Seviye 4)</a:t>
                      </a:r>
                      <a:endParaRPr lang="tr-TR" sz="1800" dirty="0"/>
                    </a:p>
                  </a:txBody>
                  <a:tcPr/>
                </a:tc>
                <a:extLst>
                  <a:ext uri="{0D108BD9-81ED-4DB2-BD59-A6C34878D82A}">
                    <a16:rowId xmlns:a16="http://schemas.microsoft.com/office/drawing/2014/main" val="4030781022"/>
                  </a:ext>
                </a:extLst>
              </a:tr>
              <a:tr h="299401">
                <a:tc>
                  <a:txBody>
                    <a:bodyPr/>
                    <a:lstStyle/>
                    <a:p>
                      <a:pPr algn="ctr"/>
                      <a:r>
                        <a:rPr lang="tr-TR" sz="1800" dirty="0" smtClean="0"/>
                        <a:t>4</a:t>
                      </a:r>
                      <a:endParaRPr lang="tr-T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rPr>
                        <a:t>12UY0082-5 CNC Programcısı (Seviye 5)</a:t>
                      </a:r>
                      <a:endParaRPr lang="tr-TR" sz="1800" dirty="0" smtClean="0"/>
                    </a:p>
                  </a:txBody>
                  <a:tcPr/>
                </a:tc>
                <a:extLst>
                  <a:ext uri="{0D108BD9-81ED-4DB2-BD59-A6C34878D82A}">
                    <a16:rowId xmlns:a16="http://schemas.microsoft.com/office/drawing/2014/main" val="3683564995"/>
                  </a:ext>
                </a:extLst>
              </a:tr>
              <a:tr h="299401">
                <a:tc>
                  <a:txBody>
                    <a:bodyPr/>
                    <a:lstStyle/>
                    <a:p>
                      <a:pPr algn="ctr"/>
                      <a:r>
                        <a:rPr lang="tr-TR" sz="1800" dirty="0" smtClean="0"/>
                        <a:t>5</a:t>
                      </a:r>
                      <a:endParaRPr lang="tr-TR" sz="1800" dirty="0"/>
                    </a:p>
                  </a:txBody>
                  <a:tcPr/>
                </a:tc>
                <a:tc>
                  <a:txBody>
                    <a:bodyPr/>
                    <a:lstStyle/>
                    <a:p>
                      <a:pPr algn="l"/>
                      <a:r>
                        <a:rPr lang="tr-TR" sz="1800" kern="1200" dirty="0" smtClean="0">
                          <a:effectLst/>
                        </a:rPr>
                        <a:t>11UY0015–4 Direnç Kaynak Ayarcısı (Seviye 4)</a:t>
                      </a:r>
                      <a:endParaRPr lang="tr-TR" sz="1800" dirty="0"/>
                    </a:p>
                  </a:txBody>
                  <a:tcPr/>
                </a:tc>
                <a:extLst>
                  <a:ext uri="{0D108BD9-81ED-4DB2-BD59-A6C34878D82A}">
                    <a16:rowId xmlns:a16="http://schemas.microsoft.com/office/drawing/2014/main" val="739331238"/>
                  </a:ext>
                </a:extLst>
              </a:tr>
              <a:tr h="299401">
                <a:tc>
                  <a:txBody>
                    <a:bodyPr/>
                    <a:lstStyle/>
                    <a:p>
                      <a:pPr algn="ctr"/>
                      <a:r>
                        <a:rPr lang="tr-TR" sz="1800" dirty="0" smtClean="0"/>
                        <a:t>6</a:t>
                      </a:r>
                      <a:endParaRPr lang="tr-TR" sz="1800" dirty="0"/>
                    </a:p>
                  </a:txBody>
                  <a:tcPr/>
                </a:tc>
                <a:tc>
                  <a:txBody>
                    <a:bodyPr/>
                    <a:lstStyle/>
                    <a:p>
                      <a:pPr algn="l"/>
                      <a:r>
                        <a:rPr lang="tr-TR" sz="1800" kern="1200" dirty="0" smtClean="0">
                          <a:effectLst/>
                        </a:rPr>
                        <a:t>12UY0080–4 Hidrolik-</a:t>
                      </a:r>
                      <a:r>
                        <a:rPr lang="tr-TR" sz="1800" kern="1200" dirty="0" err="1" smtClean="0">
                          <a:effectLst/>
                        </a:rPr>
                        <a:t>Pnömatikçi</a:t>
                      </a:r>
                      <a:r>
                        <a:rPr lang="tr-TR" sz="1800" kern="1200" dirty="0" smtClean="0">
                          <a:effectLst/>
                        </a:rPr>
                        <a:t> (Seviye 4)</a:t>
                      </a:r>
                      <a:endParaRPr lang="tr-TR" sz="1800" dirty="0"/>
                    </a:p>
                  </a:txBody>
                  <a:tcPr/>
                </a:tc>
                <a:extLst>
                  <a:ext uri="{0D108BD9-81ED-4DB2-BD59-A6C34878D82A}">
                    <a16:rowId xmlns:a16="http://schemas.microsoft.com/office/drawing/2014/main" val="4008430781"/>
                  </a:ext>
                </a:extLst>
              </a:tr>
              <a:tr h="299401">
                <a:tc>
                  <a:txBody>
                    <a:bodyPr/>
                    <a:lstStyle/>
                    <a:p>
                      <a:pPr algn="ctr"/>
                      <a:r>
                        <a:rPr lang="tr-TR" sz="1800" dirty="0" smtClean="0"/>
                        <a:t>7</a:t>
                      </a:r>
                      <a:endParaRPr lang="tr-T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rPr>
                        <a:t>12UY0080–4 Hidrolik-</a:t>
                      </a:r>
                      <a:r>
                        <a:rPr lang="tr-TR" sz="1800" kern="1200" dirty="0" err="1" smtClean="0">
                          <a:effectLst/>
                        </a:rPr>
                        <a:t>Pnömatikçi</a:t>
                      </a:r>
                      <a:r>
                        <a:rPr lang="tr-TR" sz="1800" kern="1200" dirty="0" smtClean="0">
                          <a:effectLst/>
                        </a:rPr>
                        <a:t> (Seviye 4)</a:t>
                      </a:r>
                      <a:endParaRPr lang="tr-TR" sz="1800" dirty="0" smtClean="0"/>
                    </a:p>
                  </a:txBody>
                  <a:tcPr/>
                </a:tc>
                <a:extLst>
                  <a:ext uri="{0D108BD9-81ED-4DB2-BD59-A6C34878D82A}">
                    <a16:rowId xmlns:a16="http://schemas.microsoft.com/office/drawing/2014/main" val="3297002830"/>
                  </a:ext>
                </a:extLst>
              </a:tr>
              <a:tr h="299401">
                <a:tc>
                  <a:txBody>
                    <a:bodyPr/>
                    <a:lstStyle/>
                    <a:p>
                      <a:pPr algn="ctr"/>
                      <a:r>
                        <a:rPr lang="tr-TR" sz="1800" dirty="0" smtClean="0"/>
                        <a:t>8</a:t>
                      </a:r>
                      <a:endParaRPr lang="tr-TR" sz="1800" dirty="0"/>
                    </a:p>
                  </a:txBody>
                  <a:tcPr/>
                </a:tc>
                <a:tc>
                  <a:txBody>
                    <a:bodyPr/>
                    <a:lstStyle/>
                    <a:p>
                      <a:pPr algn="l"/>
                      <a:r>
                        <a:rPr lang="tr-TR" sz="1800" kern="1200" dirty="0" smtClean="0">
                          <a:effectLst/>
                        </a:rPr>
                        <a:t>11UY0016–4 Kaynak Operatörü (Seviye 4)</a:t>
                      </a:r>
                      <a:endParaRPr lang="tr-TR" sz="1800" dirty="0"/>
                    </a:p>
                  </a:txBody>
                  <a:tcPr/>
                </a:tc>
                <a:extLst>
                  <a:ext uri="{0D108BD9-81ED-4DB2-BD59-A6C34878D82A}">
                    <a16:rowId xmlns:a16="http://schemas.microsoft.com/office/drawing/2014/main" val="1666097586"/>
                  </a:ext>
                </a:extLst>
              </a:tr>
              <a:tr h="299401">
                <a:tc>
                  <a:txBody>
                    <a:bodyPr/>
                    <a:lstStyle/>
                    <a:p>
                      <a:pPr algn="ctr"/>
                      <a:r>
                        <a:rPr lang="tr-TR" sz="1800" dirty="0" smtClean="0"/>
                        <a:t>9</a:t>
                      </a:r>
                      <a:endParaRPr lang="tr-TR" sz="1800" dirty="0"/>
                    </a:p>
                  </a:txBody>
                  <a:tcPr/>
                </a:tc>
                <a:tc>
                  <a:txBody>
                    <a:bodyPr/>
                    <a:lstStyle/>
                    <a:p>
                      <a:pPr algn="l"/>
                      <a:r>
                        <a:rPr lang="tr-TR" sz="1800" kern="1200" dirty="0" smtClean="0">
                          <a:effectLst/>
                        </a:rPr>
                        <a:t>12UY0085-3 Metal Sac İşlemeci</a:t>
                      </a:r>
                      <a:r>
                        <a:rPr lang="tr-TR" sz="1800" kern="1200" baseline="0" dirty="0" smtClean="0">
                          <a:effectLst/>
                        </a:rPr>
                        <a:t> (Seviye 3)</a:t>
                      </a:r>
                      <a:endParaRPr lang="tr-TR" sz="1800" dirty="0"/>
                    </a:p>
                  </a:txBody>
                  <a:tcPr/>
                </a:tc>
                <a:extLst>
                  <a:ext uri="{0D108BD9-81ED-4DB2-BD59-A6C34878D82A}">
                    <a16:rowId xmlns:a16="http://schemas.microsoft.com/office/drawing/2014/main" val="3668658269"/>
                  </a:ext>
                </a:extLst>
              </a:tr>
              <a:tr h="299401">
                <a:tc>
                  <a:txBody>
                    <a:bodyPr/>
                    <a:lstStyle/>
                    <a:p>
                      <a:pPr algn="ctr"/>
                      <a:r>
                        <a:rPr lang="tr-TR" sz="1800" dirty="0" smtClean="0"/>
                        <a:t>10</a:t>
                      </a:r>
                      <a:endParaRPr lang="tr-T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rPr>
                        <a:t>12UY0085-4 Metal Sac İşlemeci</a:t>
                      </a:r>
                      <a:r>
                        <a:rPr lang="tr-TR" sz="1800" kern="1200" baseline="0" dirty="0" smtClean="0">
                          <a:effectLst/>
                        </a:rPr>
                        <a:t> (Seviye 4)</a:t>
                      </a:r>
                      <a:endParaRPr lang="tr-TR" sz="1800" dirty="0" smtClean="0"/>
                    </a:p>
                  </a:txBody>
                  <a:tcPr/>
                </a:tc>
                <a:extLst>
                  <a:ext uri="{0D108BD9-81ED-4DB2-BD59-A6C34878D82A}">
                    <a16:rowId xmlns:a16="http://schemas.microsoft.com/office/drawing/2014/main" val="3905027381"/>
                  </a:ext>
                </a:extLst>
              </a:tr>
            </a:tbl>
          </a:graphicData>
        </a:graphic>
      </p:graphicFrame>
    </p:spTree>
    <p:extLst>
      <p:ext uri="{BB962C8B-B14F-4D97-AF65-F5344CB8AC3E}">
        <p14:creationId xmlns:p14="http://schemas.microsoft.com/office/powerpoint/2010/main" val="4004522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Unvan 1"/>
          <p:cNvSpPr txBox="1">
            <a:spLocks/>
          </p:cNvSpPr>
          <p:nvPr/>
        </p:nvSpPr>
        <p:spPr>
          <a:xfrm>
            <a:off x="-1524000" y="1025236"/>
            <a:ext cx="12192000" cy="5162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400" b="1" dirty="0">
                <a:solidFill>
                  <a:srgbClr val="002060"/>
                </a:solidFill>
              </a:rPr>
              <a:t>Belge Zorunluluğu Getirilmiş </a:t>
            </a:r>
            <a:r>
              <a:rPr lang="tr-TR" sz="3200" b="1" dirty="0">
                <a:solidFill>
                  <a:srgbClr val="002060"/>
                </a:solidFill>
              </a:rPr>
              <a:t>48 </a:t>
            </a:r>
            <a:r>
              <a:rPr lang="tr-TR" sz="3200" b="1" dirty="0" smtClean="0">
                <a:solidFill>
                  <a:srgbClr val="002060"/>
                </a:solidFill>
              </a:rPr>
              <a:t>Meslek</a:t>
            </a:r>
            <a:endParaRPr lang="tr-TR" sz="3400" b="1" dirty="0" smtClean="0">
              <a:solidFill>
                <a:srgbClr val="002060"/>
              </a:solidFill>
            </a:endParaRPr>
          </a:p>
          <a:p>
            <a:pPr algn="ctr"/>
            <a:r>
              <a:rPr lang="tr-TR" sz="3600" b="1" dirty="0" smtClean="0">
                <a:solidFill>
                  <a:srgbClr val="0070C0"/>
                </a:solidFill>
              </a:rPr>
              <a:t>Otomotiv</a:t>
            </a:r>
            <a:r>
              <a:rPr lang="tr-TR" sz="3600" dirty="0"/>
              <a:t/>
            </a:r>
            <a:br>
              <a:rPr lang="tr-TR" sz="3600" dirty="0"/>
            </a:br>
            <a:endParaRPr lang="tr-TR" sz="3600" dirty="0"/>
          </a:p>
        </p:txBody>
      </p:sp>
      <p:graphicFrame>
        <p:nvGraphicFramePr>
          <p:cNvPr id="6" name="Tablo 5"/>
          <p:cNvGraphicFramePr>
            <a:graphicFrameLocks noGrp="1"/>
          </p:cNvGraphicFramePr>
          <p:nvPr>
            <p:extLst>
              <p:ext uri="{D42A27DB-BD31-4B8C-83A1-F6EECF244321}">
                <p14:modId xmlns:p14="http://schemas.microsoft.com/office/powerpoint/2010/main" val="2863239249"/>
              </p:ext>
            </p:extLst>
          </p:nvPr>
        </p:nvGraphicFramePr>
        <p:xfrm>
          <a:off x="907407" y="2546252"/>
          <a:ext cx="7329186" cy="2987040"/>
        </p:xfrm>
        <a:graphic>
          <a:graphicData uri="http://schemas.openxmlformats.org/drawingml/2006/table">
            <a:tbl>
              <a:tblPr firstRow="1" bandRow="1">
                <a:tableStyleId>{5C22544A-7EE6-4342-B048-85BDC9FD1C3A}</a:tableStyleId>
              </a:tblPr>
              <a:tblGrid>
                <a:gridCol w="616145">
                  <a:extLst>
                    <a:ext uri="{9D8B030D-6E8A-4147-A177-3AD203B41FA5}">
                      <a16:colId xmlns:a16="http://schemas.microsoft.com/office/drawing/2014/main" val="603108769"/>
                    </a:ext>
                  </a:extLst>
                </a:gridCol>
                <a:gridCol w="6713041">
                  <a:extLst>
                    <a:ext uri="{9D8B030D-6E8A-4147-A177-3AD203B41FA5}">
                      <a16:colId xmlns:a16="http://schemas.microsoft.com/office/drawing/2014/main" val="565951591"/>
                    </a:ext>
                  </a:extLst>
                </a:gridCol>
              </a:tblGrid>
              <a:tr h="148549">
                <a:tc>
                  <a:txBody>
                    <a:bodyPr/>
                    <a:lstStyle/>
                    <a:p>
                      <a:pPr algn="ctr"/>
                      <a:endParaRPr lang="tr-TR" sz="2200" dirty="0"/>
                    </a:p>
                  </a:txBody>
                  <a:tcPr/>
                </a:tc>
                <a:tc>
                  <a:txBody>
                    <a:bodyPr/>
                    <a:lstStyle/>
                    <a:p>
                      <a:pPr algn="ctr"/>
                      <a:r>
                        <a:rPr lang="tr-TR" sz="2200" dirty="0" smtClean="0"/>
                        <a:t>Ulusal Yeterlilik</a:t>
                      </a:r>
                      <a:endParaRPr lang="tr-TR" sz="2200" dirty="0"/>
                    </a:p>
                  </a:txBody>
                  <a:tcPr/>
                </a:tc>
                <a:extLst>
                  <a:ext uri="{0D108BD9-81ED-4DB2-BD59-A6C34878D82A}">
                    <a16:rowId xmlns:a16="http://schemas.microsoft.com/office/drawing/2014/main" val="3336113551"/>
                  </a:ext>
                </a:extLst>
              </a:tr>
              <a:tr h="299401">
                <a:tc>
                  <a:txBody>
                    <a:bodyPr/>
                    <a:lstStyle/>
                    <a:p>
                      <a:pPr algn="ctr"/>
                      <a:r>
                        <a:rPr lang="tr-TR" sz="1800" dirty="0" smtClean="0"/>
                        <a:t>1</a:t>
                      </a:r>
                      <a:endParaRPr lang="tr-TR" sz="1800" dirty="0"/>
                    </a:p>
                  </a:txBody>
                  <a:tcPr/>
                </a:tc>
                <a:tc>
                  <a:txBody>
                    <a:bodyPr/>
                    <a:lstStyle/>
                    <a:p>
                      <a:pPr algn="l"/>
                      <a:r>
                        <a:rPr lang="tr-TR" sz="1800" kern="1200" dirty="0" smtClean="0">
                          <a:effectLst/>
                        </a:rPr>
                        <a:t>10UY0002–3 Makine Bakımcı</a:t>
                      </a:r>
                      <a:r>
                        <a:rPr lang="tr-TR" sz="1800" kern="1200" baseline="0" dirty="0" smtClean="0">
                          <a:effectLst/>
                        </a:rPr>
                        <a:t> (Seviye 3)</a:t>
                      </a:r>
                      <a:endParaRPr lang="tr-TR" sz="1800" dirty="0"/>
                    </a:p>
                  </a:txBody>
                  <a:tcPr/>
                </a:tc>
                <a:extLst>
                  <a:ext uri="{0D108BD9-81ED-4DB2-BD59-A6C34878D82A}">
                    <a16:rowId xmlns:a16="http://schemas.microsoft.com/office/drawing/2014/main" val="2560580810"/>
                  </a:ext>
                </a:extLst>
              </a:tr>
              <a:tr h="299401">
                <a:tc>
                  <a:txBody>
                    <a:bodyPr/>
                    <a:lstStyle/>
                    <a:p>
                      <a:pPr algn="ctr"/>
                      <a:r>
                        <a:rPr lang="tr-TR" sz="1800" dirty="0" smtClean="0"/>
                        <a:t>2</a:t>
                      </a:r>
                      <a:endParaRPr lang="tr-T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rPr>
                        <a:t>10UY0002–4 Makine Bakımcı</a:t>
                      </a:r>
                      <a:r>
                        <a:rPr lang="tr-TR" sz="1800" kern="1200" baseline="0" dirty="0" smtClean="0">
                          <a:effectLst/>
                        </a:rPr>
                        <a:t> (Seviye 4)</a:t>
                      </a:r>
                      <a:endParaRPr lang="tr-TR" sz="1800" dirty="0" smtClean="0"/>
                    </a:p>
                  </a:txBody>
                  <a:tcPr/>
                </a:tc>
                <a:extLst>
                  <a:ext uri="{0D108BD9-81ED-4DB2-BD59-A6C34878D82A}">
                    <a16:rowId xmlns:a16="http://schemas.microsoft.com/office/drawing/2014/main" val="1655261025"/>
                  </a:ext>
                </a:extLst>
              </a:tr>
              <a:tr h="299401">
                <a:tc>
                  <a:txBody>
                    <a:bodyPr/>
                    <a:lstStyle/>
                    <a:p>
                      <a:pPr algn="ctr"/>
                      <a:r>
                        <a:rPr lang="tr-TR" sz="1800" dirty="0" smtClean="0"/>
                        <a:t>3</a:t>
                      </a:r>
                      <a:endParaRPr lang="tr-T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rPr>
                        <a:t>10UY0002–5 Makine Bakımcı</a:t>
                      </a:r>
                      <a:r>
                        <a:rPr lang="tr-TR" sz="1800" kern="1200" baseline="0" dirty="0" smtClean="0">
                          <a:effectLst/>
                        </a:rPr>
                        <a:t> (Seviye 5)</a:t>
                      </a:r>
                      <a:endParaRPr lang="tr-TR" sz="1800" dirty="0" smtClean="0"/>
                    </a:p>
                  </a:txBody>
                  <a:tcPr/>
                </a:tc>
                <a:extLst>
                  <a:ext uri="{0D108BD9-81ED-4DB2-BD59-A6C34878D82A}">
                    <a16:rowId xmlns:a16="http://schemas.microsoft.com/office/drawing/2014/main" val="4030781022"/>
                  </a:ext>
                </a:extLst>
              </a:tr>
              <a:tr h="299401">
                <a:tc>
                  <a:txBody>
                    <a:bodyPr/>
                    <a:lstStyle/>
                    <a:p>
                      <a:pPr algn="ctr"/>
                      <a:r>
                        <a:rPr lang="tr-TR" sz="1800" dirty="0" smtClean="0"/>
                        <a:t>4</a:t>
                      </a:r>
                      <a:endParaRPr lang="tr-T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rPr>
                        <a:t>11UY0020–5 Otomotiv </a:t>
                      </a:r>
                      <a:r>
                        <a:rPr lang="tr-TR" sz="1800" kern="1200" dirty="0" err="1" smtClean="0">
                          <a:effectLst/>
                        </a:rPr>
                        <a:t>Elektromekanikçisi</a:t>
                      </a:r>
                      <a:r>
                        <a:rPr lang="tr-TR" sz="1800" kern="1200" dirty="0" smtClean="0">
                          <a:effectLst/>
                        </a:rPr>
                        <a:t> (Seviye 5)</a:t>
                      </a:r>
                      <a:endParaRPr lang="tr-TR" sz="1800" dirty="0" smtClean="0"/>
                    </a:p>
                  </a:txBody>
                  <a:tcPr/>
                </a:tc>
                <a:extLst>
                  <a:ext uri="{0D108BD9-81ED-4DB2-BD59-A6C34878D82A}">
                    <a16:rowId xmlns:a16="http://schemas.microsoft.com/office/drawing/2014/main" val="3683564995"/>
                  </a:ext>
                </a:extLst>
              </a:tr>
              <a:tr h="299401">
                <a:tc>
                  <a:txBody>
                    <a:bodyPr/>
                    <a:lstStyle/>
                    <a:p>
                      <a:pPr algn="ctr"/>
                      <a:r>
                        <a:rPr lang="tr-TR" sz="1800" dirty="0" smtClean="0"/>
                        <a:t>5</a:t>
                      </a:r>
                      <a:endParaRPr lang="tr-TR" sz="1800" dirty="0"/>
                    </a:p>
                  </a:txBody>
                  <a:tcPr/>
                </a:tc>
                <a:tc>
                  <a:txBody>
                    <a:bodyPr/>
                    <a:lstStyle/>
                    <a:p>
                      <a:pPr algn="l"/>
                      <a:r>
                        <a:rPr lang="tr-TR" sz="1800" kern="1200" dirty="0" smtClean="0">
                          <a:effectLst/>
                        </a:rPr>
                        <a:t>11UY0021–4 Otomotiv Mekanikçisi (Seviye 4)</a:t>
                      </a:r>
                      <a:endParaRPr lang="tr-TR" sz="1800" dirty="0"/>
                    </a:p>
                  </a:txBody>
                  <a:tcPr/>
                </a:tc>
                <a:extLst>
                  <a:ext uri="{0D108BD9-81ED-4DB2-BD59-A6C34878D82A}">
                    <a16:rowId xmlns:a16="http://schemas.microsoft.com/office/drawing/2014/main" val="739331238"/>
                  </a:ext>
                </a:extLst>
              </a:tr>
              <a:tr h="299401">
                <a:tc>
                  <a:txBody>
                    <a:bodyPr/>
                    <a:lstStyle/>
                    <a:p>
                      <a:pPr algn="ctr"/>
                      <a:r>
                        <a:rPr lang="tr-TR" sz="1800" dirty="0" smtClean="0"/>
                        <a:t>6</a:t>
                      </a:r>
                      <a:endParaRPr lang="tr-TR" sz="1800" dirty="0"/>
                    </a:p>
                  </a:txBody>
                  <a:tcPr/>
                </a:tc>
                <a:tc>
                  <a:txBody>
                    <a:bodyPr/>
                    <a:lstStyle/>
                    <a:p>
                      <a:pPr algn="l"/>
                      <a:r>
                        <a:rPr lang="tr-TR" sz="1800" kern="1200" dirty="0" smtClean="0">
                          <a:effectLst/>
                        </a:rPr>
                        <a:t>11UY0007–3 Otomotiv Montajcısı (Seviye 3)</a:t>
                      </a:r>
                      <a:endParaRPr lang="tr-TR" sz="1800" dirty="0"/>
                    </a:p>
                  </a:txBody>
                  <a:tcPr/>
                </a:tc>
                <a:extLst>
                  <a:ext uri="{0D108BD9-81ED-4DB2-BD59-A6C34878D82A}">
                    <a16:rowId xmlns:a16="http://schemas.microsoft.com/office/drawing/2014/main" val="4008430781"/>
                  </a:ext>
                </a:extLst>
              </a:tr>
              <a:tr h="299401">
                <a:tc>
                  <a:txBody>
                    <a:bodyPr/>
                    <a:lstStyle/>
                    <a:p>
                      <a:pPr algn="ctr"/>
                      <a:r>
                        <a:rPr lang="tr-TR" sz="1800" dirty="0" smtClean="0"/>
                        <a:t>7</a:t>
                      </a:r>
                      <a:endParaRPr lang="tr-T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rPr>
                        <a:t>12UY0053–3 Otomotiv Sac ve Gövde Kaynakçısı (Seviye 3)</a:t>
                      </a:r>
                      <a:endParaRPr lang="tr-TR" sz="1800" dirty="0" smtClean="0"/>
                    </a:p>
                  </a:txBody>
                  <a:tcPr/>
                </a:tc>
                <a:extLst>
                  <a:ext uri="{0D108BD9-81ED-4DB2-BD59-A6C34878D82A}">
                    <a16:rowId xmlns:a16="http://schemas.microsoft.com/office/drawing/2014/main" val="3297002830"/>
                  </a:ext>
                </a:extLst>
              </a:tr>
            </a:tbl>
          </a:graphicData>
        </a:graphic>
      </p:graphicFrame>
    </p:spTree>
    <p:extLst>
      <p:ext uri="{BB962C8B-B14F-4D97-AF65-F5344CB8AC3E}">
        <p14:creationId xmlns:p14="http://schemas.microsoft.com/office/powerpoint/2010/main" val="480817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Unvan 1"/>
          <p:cNvSpPr txBox="1">
            <a:spLocks/>
          </p:cNvSpPr>
          <p:nvPr/>
        </p:nvSpPr>
        <p:spPr>
          <a:xfrm>
            <a:off x="858916" y="739254"/>
            <a:ext cx="7995138" cy="5680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400" b="1" dirty="0">
                <a:solidFill>
                  <a:srgbClr val="002060"/>
                </a:solidFill>
              </a:rPr>
              <a:t>Belge Zorunluluğu Getirilmiş </a:t>
            </a:r>
            <a:r>
              <a:rPr lang="tr-TR" sz="3200" b="1" dirty="0">
                <a:solidFill>
                  <a:srgbClr val="002060"/>
                </a:solidFill>
              </a:rPr>
              <a:t>48 </a:t>
            </a:r>
            <a:r>
              <a:rPr lang="tr-TR" sz="3200" b="1" dirty="0" smtClean="0">
                <a:solidFill>
                  <a:srgbClr val="002060"/>
                </a:solidFill>
              </a:rPr>
              <a:t>Meslek</a:t>
            </a:r>
            <a:r>
              <a:rPr lang="tr-TR" sz="3400" b="1" dirty="0" smtClean="0">
                <a:solidFill>
                  <a:srgbClr val="002060"/>
                </a:solidFill>
              </a:rPr>
              <a:t> </a:t>
            </a:r>
            <a:r>
              <a:rPr lang="tr-TR" sz="3600" b="1" dirty="0">
                <a:solidFill>
                  <a:srgbClr val="0070C0"/>
                </a:solidFill>
              </a:rPr>
              <a:t>Elektrik-Elektronik</a:t>
            </a:r>
            <a:endParaRPr lang="tr-TR" sz="3600" dirty="0"/>
          </a:p>
        </p:txBody>
      </p:sp>
      <p:graphicFrame>
        <p:nvGraphicFramePr>
          <p:cNvPr id="6" name="Tablo 5"/>
          <p:cNvGraphicFramePr>
            <a:graphicFrameLocks noGrp="1"/>
          </p:cNvGraphicFramePr>
          <p:nvPr>
            <p:extLst>
              <p:ext uri="{D42A27DB-BD31-4B8C-83A1-F6EECF244321}">
                <p14:modId xmlns:p14="http://schemas.microsoft.com/office/powerpoint/2010/main" val="3518365850"/>
              </p:ext>
            </p:extLst>
          </p:nvPr>
        </p:nvGraphicFramePr>
        <p:xfrm>
          <a:off x="858916" y="2901277"/>
          <a:ext cx="7426168" cy="2286000"/>
        </p:xfrm>
        <a:graphic>
          <a:graphicData uri="http://schemas.openxmlformats.org/drawingml/2006/table">
            <a:tbl>
              <a:tblPr firstRow="1" bandRow="1">
                <a:tableStyleId>{5C22544A-7EE6-4342-B048-85BDC9FD1C3A}</a:tableStyleId>
              </a:tblPr>
              <a:tblGrid>
                <a:gridCol w="624298">
                  <a:extLst>
                    <a:ext uri="{9D8B030D-6E8A-4147-A177-3AD203B41FA5}">
                      <a16:colId xmlns:a16="http://schemas.microsoft.com/office/drawing/2014/main" val="603108769"/>
                    </a:ext>
                  </a:extLst>
                </a:gridCol>
                <a:gridCol w="6801870">
                  <a:extLst>
                    <a:ext uri="{9D8B030D-6E8A-4147-A177-3AD203B41FA5}">
                      <a16:colId xmlns:a16="http://schemas.microsoft.com/office/drawing/2014/main" val="565951591"/>
                    </a:ext>
                  </a:extLst>
                </a:gridCol>
              </a:tblGrid>
              <a:tr h="273481">
                <a:tc>
                  <a:txBody>
                    <a:bodyPr/>
                    <a:lstStyle/>
                    <a:p>
                      <a:pPr algn="ctr"/>
                      <a:endParaRPr lang="tr-TR" sz="2000" dirty="0"/>
                    </a:p>
                  </a:txBody>
                  <a:tcPr/>
                </a:tc>
                <a:tc>
                  <a:txBody>
                    <a:bodyPr/>
                    <a:lstStyle/>
                    <a:p>
                      <a:pPr algn="ctr"/>
                      <a:r>
                        <a:rPr lang="tr-TR" sz="2400" dirty="0" smtClean="0"/>
                        <a:t>Ulusal Yeterlilik</a:t>
                      </a:r>
                      <a:endParaRPr lang="tr-TR" sz="2400" dirty="0"/>
                    </a:p>
                  </a:txBody>
                  <a:tcPr/>
                </a:tc>
                <a:extLst>
                  <a:ext uri="{0D108BD9-81ED-4DB2-BD59-A6C34878D82A}">
                    <a16:rowId xmlns:a16="http://schemas.microsoft.com/office/drawing/2014/main" val="3336113551"/>
                  </a:ext>
                </a:extLst>
              </a:tr>
              <a:tr h="299401">
                <a:tc>
                  <a:txBody>
                    <a:bodyPr/>
                    <a:lstStyle/>
                    <a:p>
                      <a:pPr algn="ctr"/>
                      <a:r>
                        <a:rPr lang="tr-TR" sz="2400" dirty="0" smtClean="0"/>
                        <a:t>1</a:t>
                      </a:r>
                      <a:endParaRPr lang="tr-TR" sz="2400" dirty="0"/>
                    </a:p>
                  </a:txBody>
                  <a:tcPr/>
                </a:tc>
                <a:tc>
                  <a:txBody>
                    <a:bodyPr/>
                    <a:lstStyle/>
                    <a:p>
                      <a:pPr algn="l"/>
                      <a:r>
                        <a:rPr lang="tr-TR" sz="2400" kern="1200" dirty="0" smtClean="0">
                          <a:effectLst/>
                        </a:rPr>
                        <a:t>12UY0092-3 Asansör Bakım ve Onarımcısı (Seviye 3)</a:t>
                      </a:r>
                      <a:endParaRPr lang="tr-TR" sz="2400" dirty="0"/>
                    </a:p>
                  </a:txBody>
                  <a:tcPr/>
                </a:tc>
                <a:extLst>
                  <a:ext uri="{0D108BD9-81ED-4DB2-BD59-A6C34878D82A}">
                    <a16:rowId xmlns:a16="http://schemas.microsoft.com/office/drawing/2014/main" val="2560580810"/>
                  </a:ext>
                </a:extLst>
              </a:tr>
              <a:tr h="299401">
                <a:tc>
                  <a:txBody>
                    <a:bodyPr/>
                    <a:lstStyle/>
                    <a:p>
                      <a:pPr algn="ctr"/>
                      <a:r>
                        <a:rPr lang="tr-TR" sz="2400" dirty="0" smtClean="0"/>
                        <a:t>2</a:t>
                      </a:r>
                      <a:endParaRPr lang="tr-TR"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kern="1200" dirty="0" smtClean="0">
                          <a:effectLst/>
                        </a:rPr>
                        <a:t>12UY0092-4 Asansör Bakım ve Onarımcısı (Seviye 4)</a:t>
                      </a:r>
                      <a:endParaRPr lang="tr-TR" sz="2400" dirty="0" smtClean="0"/>
                    </a:p>
                  </a:txBody>
                  <a:tcPr/>
                </a:tc>
                <a:extLst>
                  <a:ext uri="{0D108BD9-81ED-4DB2-BD59-A6C34878D82A}">
                    <a16:rowId xmlns:a16="http://schemas.microsoft.com/office/drawing/2014/main" val="1655261025"/>
                  </a:ext>
                </a:extLst>
              </a:tr>
              <a:tr h="299401">
                <a:tc>
                  <a:txBody>
                    <a:bodyPr/>
                    <a:lstStyle/>
                    <a:p>
                      <a:pPr algn="ctr"/>
                      <a:r>
                        <a:rPr lang="tr-TR" sz="2400" dirty="0" smtClean="0"/>
                        <a:t>3</a:t>
                      </a:r>
                      <a:endParaRPr lang="tr-TR"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kern="1200" dirty="0" smtClean="0">
                          <a:effectLst/>
                        </a:rPr>
                        <a:t>12UY0091-3 Asansör Montajcısı (Seviye 3)</a:t>
                      </a:r>
                      <a:endParaRPr lang="tr-TR" sz="2400" dirty="0" smtClean="0"/>
                    </a:p>
                  </a:txBody>
                  <a:tcPr/>
                </a:tc>
                <a:extLst>
                  <a:ext uri="{0D108BD9-81ED-4DB2-BD59-A6C34878D82A}">
                    <a16:rowId xmlns:a16="http://schemas.microsoft.com/office/drawing/2014/main" val="4030781022"/>
                  </a:ext>
                </a:extLst>
              </a:tr>
              <a:tr h="299401">
                <a:tc>
                  <a:txBody>
                    <a:bodyPr/>
                    <a:lstStyle/>
                    <a:p>
                      <a:pPr algn="ctr"/>
                      <a:r>
                        <a:rPr lang="tr-TR" sz="2400" dirty="0" smtClean="0"/>
                        <a:t>4</a:t>
                      </a:r>
                      <a:endParaRPr lang="tr-TR"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kern="1200" dirty="0" smtClean="0">
                          <a:effectLst/>
                        </a:rPr>
                        <a:t>12UY0091-4 Asansör Montajcısı (Seviye 4)</a:t>
                      </a:r>
                      <a:endParaRPr lang="tr-TR" sz="2400" dirty="0" smtClean="0"/>
                    </a:p>
                  </a:txBody>
                  <a:tcPr/>
                </a:tc>
                <a:extLst>
                  <a:ext uri="{0D108BD9-81ED-4DB2-BD59-A6C34878D82A}">
                    <a16:rowId xmlns:a16="http://schemas.microsoft.com/office/drawing/2014/main" val="3683564995"/>
                  </a:ext>
                </a:extLst>
              </a:tr>
            </a:tbl>
          </a:graphicData>
        </a:graphic>
      </p:graphicFrame>
    </p:spTree>
    <p:extLst>
      <p:ext uri="{BB962C8B-B14F-4D97-AF65-F5344CB8AC3E}">
        <p14:creationId xmlns:p14="http://schemas.microsoft.com/office/powerpoint/2010/main" val="1758794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Dikdörtgen 6"/>
          <p:cNvSpPr/>
          <p:nvPr/>
        </p:nvSpPr>
        <p:spPr>
          <a:xfrm>
            <a:off x="1552737" y="-41212"/>
            <a:ext cx="6569612" cy="671915"/>
          </a:xfrm>
          <a:prstGeom prst="rect">
            <a:avLst/>
          </a:prstGeom>
        </p:spPr>
        <p:txBody>
          <a:bodyPr wrap="square">
            <a:spAutoFit/>
          </a:bodyPr>
          <a:lstStyle/>
          <a:p>
            <a:pPr algn="ctr">
              <a:lnSpc>
                <a:spcPct val="107000"/>
              </a:lnSpc>
              <a:spcAft>
                <a:spcPts val="896"/>
              </a:spcAft>
            </a:pPr>
            <a:r>
              <a:rPr lang="tr-TR"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BELGE ZORUNLULUĞU GETİRİLECEK OLAN 33 MESLEK DALI</a:t>
            </a:r>
            <a:r>
              <a:rPr lang="tr-TR"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r>
              <a:rPr lang="tr-TR"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SEKTÖRLERE </a:t>
            </a:r>
            <a:r>
              <a:rPr lang="tr-TR" b="1" dirty="0" smtClean="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GÖRE</a:t>
            </a:r>
            <a:endParaRPr lang="tr-TR"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graphicFrame>
        <p:nvGraphicFramePr>
          <p:cNvPr id="8" name="Tablo 7"/>
          <p:cNvGraphicFramePr>
            <a:graphicFrameLocks noGrp="1"/>
          </p:cNvGraphicFramePr>
          <p:nvPr>
            <p:extLst>
              <p:ext uri="{D42A27DB-BD31-4B8C-83A1-F6EECF244321}">
                <p14:modId xmlns:p14="http://schemas.microsoft.com/office/powerpoint/2010/main" val="1250680371"/>
              </p:ext>
            </p:extLst>
          </p:nvPr>
        </p:nvGraphicFramePr>
        <p:xfrm>
          <a:off x="245714" y="875333"/>
          <a:ext cx="4227139" cy="3937850"/>
        </p:xfrm>
        <a:graphic>
          <a:graphicData uri="http://schemas.openxmlformats.org/drawingml/2006/table">
            <a:tbl>
              <a:tblPr firstRow="1" firstCol="1" bandRow="1">
                <a:tableStyleId>{5C22544A-7EE6-4342-B048-85BDC9FD1C3A}</a:tableStyleId>
              </a:tblPr>
              <a:tblGrid>
                <a:gridCol w="275559">
                  <a:extLst>
                    <a:ext uri="{9D8B030D-6E8A-4147-A177-3AD203B41FA5}">
                      <a16:colId xmlns:a16="http://schemas.microsoft.com/office/drawing/2014/main" val="1905380108"/>
                    </a:ext>
                  </a:extLst>
                </a:gridCol>
                <a:gridCol w="756005">
                  <a:extLst>
                    <a:ext uri="{9D8B030D-6E8A-4147-A177-3AD203B41FA5}">
                      <a16:colId xmlns:a16="http://schemas.microsoft.com/office/drawing/2014/main" val="1355588717"/>
                    </a:ext>
                  </a:extLst>
                </a:gridCol>
                <a:gridCol w="1872093">
                  <a:extLst>
                    <a:ext uri="{9D8B030D-6E8A-4147-A177-3AD203B41FA5}">
                      <a16:colId xmlns:a16="http://schemas.microsoft.com/office/drawing/2014/main" val="411175661"/>
                    </a:ext>
                  </a:extLst>
                </a:gridCol>
                <a:gridCol w="1323482">
                  <a:extLst>
                    <a:ext uri="{9D8B030D-6E8A-4147-A177-3AD203B41FA5}">
                      <a16:colId xmlns:a16="http://schemas.microsoft.com/office/drawing/2014/main" val="2268169553"/>
                    </a:ext>
                  </a:extLst>
                </a:gridCol>
              </a:tblGrid>
              <a:tr h="260451">
                <a:tc>
                  <a:txBody>
                    <a:bodyPr/>
                    <a:lstStyle/>
                    <a:p>
                      <a:pPr algn="ctr">
                        <a:lnSpc>
                          <a:spcPct val="107000"/>
                        </a:lnSpc>
                        <a:spcAft>
                          <a:spcPts val="0"/>
                        </a:spcAft>
                      </a:pPr>
                      <a:r>
                        <a:rPr lang="tr-TR" sz="900" dirty="0">
                          <a:effectLst/>
                        </a:rPr>
                        <a:t>#</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dirty="0">
                          <a:effectLst/>
                        </a:rPr>
                        <a:t>Yeterlilik Kodu</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dirty="0">
                          <a:effectLst/>
                        </a:rPr>
                        <a:t>Yeterlilik Adı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dirty="0">
                          <a:effectLst/>
                        </a:rPr>
                        <a:t>Seviye</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3301091502"/>
                  </a:ext>
                </a:extLst>
              </a:tr>
              <a:tr h="247908">
                <a:tc>
                  <a:txBody>
                    <a:bodyPr/>
                    <a:lstStyle/>
                    <a:p>
                      <a:pPr algn="ctr">
                        <a:lnSpc>
                          <a:spcPct val="107000"/>
                        </a:lnSpc>
                        <a:spcAft>
                          <a:spcPts val="0"/>
                        </a:spcAft>
                      </a:pPr>
                      <a:r>
                        <a:rPr lang="tr-TR" sz="900" dirty="0">
                          <a:effectLst/>
                        </a:rPr>
                        <a:t>1</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dirty="0">
                          <a:effectLst/>
                        </a:rPr>
                        <a:t>13UY0123-4</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07000"/>
                        </a:lnSpc>
                        <a:spcAft>
                          <a:spcPts val="0"/>
                        </a:spcAft>
                      </a:pPr>
                      <a:r>
                        <a:rPr lang="tr-TR" sz="900" dirty="0">
                          <a:effectLst/>
                        </a:rPr>
                        <a:t>MOTOSİKLET BAKIM ONARIMCISI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a:effectLst/>
                        </a:rPr>
                        <a:t>SEVİYE 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2133909490"/>
                  </a:ext>
                </a:extLst>
              </a:tr>
              <a:tr h="247908">
                <a:tc>
                  <a:txBody>
                    <a:bodyPr/>
                    <a:lstStyle/>
                    <a:p>
                      <a:pPr algn="ctr">
                        <a:lnSpc>
                          <a:spcPct val="107000"/>
                        </a:lnSpc>
                        <a:spcAft>
                          <a:spcPts val="0"/>
                        </a:spcAft>
                      </a:pPr>
                      <a:r>
                        <a:rPr lang="tr-TR" sz="900" dirty="0">
                          <a:effectLst/>
                        </a:rPr>
                        <a:t>2</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a:effectLst/>
                        </a:rPr>
                        <a:t>11UY0009-4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07000"/>
                        </a:lnSpc>
                        <a:spcAft>
                          <a:spcPts val="0"/>
                        </a:spcAft>
                      </a:pPr>
                      <a:r>
                        <a:rPr lang="tr-TR" sz="900" dirty="0">
                          <a:effectLst/>
                        </a:rPr>
                        <a:t>MOTOR TESTÇİSİ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a:effectLst/>
                        </a:rPr>
                        <a:t>SEVİYE 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3422496916"/>
                  </a:ext>
                </a:extLst>
              </a:tr>
              <a:tr h="247908">
                <a:tc>
                  <a:txBody>
                    <a:bodyPr/>
                    <a:lstStyle/>
                    <a:p>
                      <a:pPr algn="ctr">
                        <a:lnSpc>
                          <a:spcPct val="107000"/>
                        </a:lnSpc>
                        <a:spcAft>
                          <a:spcPts val="0"/>
                        </a:spcAft>
                      </a:pPr>
                      <a:r>
                        <a:rPr lang="tr-TR" sz="900" dirty="0">
                          <a:effectLst/>
                        </a:rPr>
                        <a:t>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a:effectLst/>
                        </a:rPr>
                        <a:t>11UY0009-5</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07000"/>
                        </a:lnSpc>
                        <a:spcAft>
                          <a:spcPts val="0"/>
                        </a:spcAft>
                      </a:pPr>
                      <a:r>
                        <a:rPr lang="tr-TR" sz="900" dirty="0">
                          <a:effectLst/>
                        </a:rPr>
                        <a:t>MOTOR TESTÇİSİ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a:effectLst/>
                        </a:rPr>
                        <a:t>SEVİYE 5</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1189379216"/>
                  </a:ext>
                </a:extLst>
              </a:tr>
              <a:tr h="247908">
                <a:tc>
                  <a:txBody>
                    <a:bodyPr/>
                    <a:lstStyle/>
                    <a:p>
                      <a:pPr algn="ctr">
                        <a:lnSpc>
                          <a:spcPct val="107000"/>
                        </a:lnSpc>
                        <a:spcAft>
                          <a:spcPts val="0"/>
                        </a:spcAft>
                      </a:pPr>
                      <a:r>
                        <a:rPr lang="tr-TR" sz="900" dirty="0">
                          <a:effectLst/>
                        </a:rPr>
                        <a:t>4</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a:effectLst/>
                        </a:rPr>
                        <a:t>11UY0005-3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07000"/>
                        </a:lnSpc>
                        <a:spcAft>
                          <a:spcPts val="0"/>
                        </a:spcAft>
                      </a:pPr>
                      <a:r>
                        <a:rPr lang="tr-TR" sz="900" dirty="0">
                          <a:effectLst/>
                        </a:rPr>
                        <a:t>OTOMOTİV BOYACISI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a:effectLst/>
                        </a:rPr>
                        <a:t>SEVİYE 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2838767894"/>
                  </a:ext>
                </a:extLst>
              </a:tr>
              <a:tr h="247908">
                <a:tc>
                  <a:txBody>
                    <a:bodyPr/>
                    <a:lstStyle/>
                    <a:p>
                      <a:pPr algn="ctr">
                        <a:lnSpc>
                          <a:spcPct val="107000"/>
                        </a:lnSpc>
                        <a:spcAft>
                          <a:spcPts val="0"/>
                        </a:spcAft>
                      </a:pPr>
                      <a:r>
                        <a:rPr lang="tr-TR" sz="900" dirty="0">
                          <a:effectLst/>
                        </a:rPr>
                        <a:t>5</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a:effectLst/>
                        </a:rPr>
                        <a:t>11UY0005-4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07000"/>
                        </a:lnSpc>
                        <a:spcAft>
                          <a:spcPts val="0"/>
                        </a:spcAft>
                      </a:pPr>
                      <a:r>
                        <a:rPr lang="tr-TR" sz="900" dirty="0">
                          <a:effectLst/>
                        </a:rPr>
                        <a:t>OTOMOTİV BOYACISI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a:effectLst/>
                        </a:rPr>
                        <a:t>SEVİYE 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2488378396"/>
                  </a:ext>
                </a:extLst>
              </a:tr>
              <a:tr h="247908">
                <a:tc>
                  <a:txBody>
                    <a:bodyPr/>
                    <a:lstStyle/>
                    <a:p>
                      <a:pPr algn="ctr">
                        <a:lnSpc>
                          <a:spcPct val="107000"/>
                        </a:lnSpc>
                        <a:spcAft>
                          <a:spcPts val="0"/>
                        </a:spcAft>
                      </a:pPr>
                      <a:r>
                        <a:rPr lang="tr-TR" sz="900" dirty="0">
                          <a:effectLst/>
                        </a:rPr>
                        <a:t>6</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a:effectLst/>
                        </a:rPr>
                        <a:t>11UY0018-4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07000"/>
                        </a:lnSpc>
                        <a:spcAft>
                          <a:spcPts val="0"/>
                        </a:spcAft>
                      </a:pPr>
                      <a:r>
                        <a:rPr lang="tr-TR" sz="900" dirty="0">
                          <a:effectLst/>
                        </a:rPr>
                        <a:t>OTOMOTİV BOYA ONARIMCISI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a:effectLst/>
                        </a:rPr>
                        <a:t>SEVİYE 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2731721842"/>
                  </a:ext>
                </a:extLst>
              </a:tr>
              <a:tr h="247908">
                <a:tc>
                  <a:txBody>
                    <a:bodyPr/>
                    <a:lstStyle/>
                    <a:p>
                      <a:pPr algn="ctr">
                        <a:lnSpc>
                          <a:spcPct val="107000"/>
                        </a:lnSpc>
                        <a:spcAft>
                          <a:spcPts val="0"/>
                        </a:spcAft>
                      </a:pPr>
                      <a:r>
                        <a:rPr lang="tr-TR" sz="900" dirty="0">
                          <a:effectLst/>
                        </a:rPr>
                        <a:t>7</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dirty="0">
                          <a:effectLst/>
                        </a:rPr>
                        <a:t>11UY0006-3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07000"/>
                        </a:lnSpc>
                        <a:spcAft>
                          <a:spcPts val="0"/>
                        </a:spcAft>
                      </a:pPr>
                      <a:r>
                        <a:rPr lang="tr-TR" sz="900" dirty="0">
                          <a:effectLst/>
                        </a:rPr>
                        <a:t>OTOMOTİV KAPORTACISI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a:effectLst/>
                        </a:rPr>
                        <a:t>SEVİYE 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2138248107"/>
                  </a:ext>
                </a:extLst>
              </a:tr>
              <a:tr h="247908">
                <a:tc>
                  <a:txBody>
                    <a:bodyPr/>
                    <a:lstStyle/>
                    <a:p>
                      <a:pPr algn="ctr">
                        <a:lnSpc>
                          <a:spcPct val="107000"/>
                        </a:lnSpc>
                        <a:spcAft>
                          <a:spcPts val="0"/>
                        </a:spcAft>
                      </a:pPr>
                      <a:r>
                        <a:rPr lang="tr-TR" sz="900" dirty="0">
                          <a:effectLst/>
                        </a:rPr>
                        <a:t>8</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a:effectLst/>
                        </a:rPr>
                        <a:t>11UY0006-4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07000"/>
                        </a:lnSpc>
                        <a:spcAft>
                          <a:spcPts val="0"/>
                        </a:spcAft>
                      </a:pPr>
                      <a:r>
                        <a:rPr lang="tr-TR" sz="900" dirty="0">
                          <a:effectLst/>
                        </a:rPr>
                        <a:t>OTOMOTİV KAPORTACISI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a:effectLst/>
                        </a:rPr>
                        <a:t>SEVİYE 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3505942395"/>
                  </a:ext>
                </a:extLst>
              </a:tr>
              <a:tr h="247908">
                <a:tc>
                  <a:txBody>
                    <a:bodyPr/>
                    <a:lstStyle/>
                    <a:p>
                      <a:pPr algn="ctr">
                        <a:lnSpc>
                          <a:spcPct val="107000"/>
                        </a:lnSpc>
                        <a:spcAft>
                          <a:spcPts val="0"/>
                        </a:spcAft>
                      </a:pPr>
                      <a:r>
                        <a:rPr lang="tr-TR" sz="900" dirty="0">
                          <a:effectLst/>
                        </a:rPr>
                        <a:t>9</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a:effectLst/>
                        </a:rPr>
                        <a:t>11UY0007-4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07000"/>
                        </a:lnSpc>
                        <a:spcAft>
                          <a:spcPts val="0"/>
                        </a:spcAft>
                      </a:pPr>
                      <a:r>
                        <a:rPr lang="tr-TR" sz="900" dirty="0">
                          <a:effectLst/>
                        </a:rPr>
                        <a:t>OTOMOTİV MONTAJCISI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dirty="0">
                          <a:effectLst/>
                        </a:rPr>
                        <a:t>SEVİYE 4</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350158232"/>
                  </a:ext>
                </a:extLst>
              </a:tr>
              <a:tr h="247908">
                <a:tc>
                  <a:txBody>
                    <a:bodyPr/>
                    <a:lstStyle/>
                    <a:p>
                      <a:pPr algn="ctr">
                        <a:lnSpc>
                          <a:spcPct val="107000"/>
                        </a:lnSpc>
                        <a:spcAft>
                          <a:spcPts val="0"/>
                        </a:spcAft>
                      </a:pPr>
                      <a:r>
                        <a:rPr lang="tr-TR" sz="900" dirty="0">
                          <a:effectLst/>
                        </a:rPr>
                        <a:t>10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a:effectLst/>
                        </a:rPr>
                        <a:t>11UY0008-4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07000"/>
                        </a:lnSpc>
                        <a:spcAft>
                          <a:spcPts val="0"/>
                        </a:spcAft>
                      </a:pPr>
                      <a:r>
                        <a:rPr lang="tr-TR" sz="900" dirty="0">
                          <a:effectLst/>
                        </a:rPr>
                        <a:t>OTOMOTİV PROTOTİPÇİSİ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a:effectLst/>
                        </a:rPr>
                        <a:t>SEVİYE 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1570414909"/>
                  </a:ext>
                </a:extLst>
              </a:tr>
              <a:tr h="247908">
                <a:tc>
                  <a:txBody>
                    <a:bodyPr/>
                    <a:lstStyle/>
                    <a:p>
                      <a:pPr algn="ctr">
                        <a:lnSpc>
                          <a:spcPct val="107000"/>
                        </a:lnSpc>
                        <a:spcAft>
                          <a:spcPts val="0"/>
                        </a:spcAft>
                      </a:pPr>
                      <a:r>
                        <a:rPr lang="tr-TR" sz="900" dirty="0">
                          <a:effectLst/>
                        </a:rPr>
                        <a:t>11</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a:effectLst/>
                        </a:rPr>
                        <a:t>11UY0008-5</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07000"/>
                        </a:lnSpc>
                        <a:spcAft>
                          <a:spcPts val="0"/>
                        </a:spcAft>
                      </a:pPr>
                      <a:r>
                        <a:rPr lang="tr-TR" sz="900" dirty="0">
                          <a:effectLst/>
                        </a:rPr>
                        <a:t>OTOMOTİV PROTOTİPÇİSİ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a:effectLst/>
                        </a:rPr>
                        <a:t>SEVİYE 5</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4253312238"/>
                  </a:ext>
                </a:extLst>
              </a:tr>
              <a:tr h="247908">
                <a:tc>
                  <a:txBody>
                    <a:bodyPr/>
                    <a:lstStyle/>
                    <a:p>
                      <a:pPr algn="ctr">
                        <a:lnSpc>
                          <a:spcPct val="107000"/>
                        </a:lnSpc>
                        <a:spcAft>
                          <a:spcPts val="0"/>
                        </a:spcAft>
                      </a:pPr>
                      <a:r>
                        <a:rPr lang="tr-TR" sz="900" dirty="0">
                          <a:effectLst/>
                        </a:rPr>
                        <a:t>12</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a:effectLst/>
                        </a:rPr>
                        <a:t>11UY0022-3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07000"/>
                        </a:lnSpc>
                        <a:spcAft>
                          <a:spcPts val="0"/>
                        </a:spcAft>
                      </a:pPr>
                      <a:r>
                        <a:rPr lang="tr-TR" sz="900" dirty="0">
                          <a:effectLst/>
                        </a:rPr>
                        <a:t>OTOMOTİV SAC ŞEKİLLENDİRMECİSİ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a:effectLst/>
                        </a:rPr>
                        <a:t>SEVİYE 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3570021501"/>
                  </a:ext>
                </a:extLst>
              </a:tr>
              <a:tr h="247908">
                <a:tc>
                  <a:txBody>
                    <a:bodyPr/>
                    <a:lstStyle/>
                    <a:p>
                      <a:pPr algn="ctr">
                        <a:lnSpc>
                          <a:spcPct val="107000"/>
                        </a:lnSpc>
                        <a:spcAft>
                          <a:spcPts val="0"/>
                        </a:spcAft>
                      </a:pPr>
                      <a:r>
                        <a:rPr lang="tr-TR" sz="900" dirty="0">
                          <a:effectLst/>
                        </a:rPr>
                        <a:t>13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a:effectLst/>
                        </a:rPr>
                        <a:t>11UY0022-4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07000"/>
                        </a:lnSpc>
                        <a:spcAft>
                          <a:spcPts val="0"/>
                        </a:spcAft>
                      </a:pPr>
                      <a:r>
                        <a:rPr lang="tr-TR" sz="900" dirty="0">
                          <a:effectLst/>
                        </a:rPr>
                        <a:t>OTOMOTİV SAC ŞEKİLLENDİRMECİSİ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a:effectLst/>
                        </a:rPr>
                        <a:t>SEVİYE 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3959976495"/>
                  </a:ext>
                </a:extLst>
              </a:tr>
              <a:tr h="260451">
                <a:tc>
                  <a:txBody>
                    <a:bodyPr/>
                    <a:lstStyle/>
                    <a:p>
                      <a:pPr algn="ctr">
                        <a:lnSpc>
                          <a:spcPct val="107000"/>
                        </a:lnSpc>
                        <a:spcAft>
                          <a:spcPts val="0"/>
                        </a:spcAft>
                      </a:pPr>
                      <a:r>
                        <a:rPr lang="tr-TR" sz="900" dirty="0">
                          <a:effectLst/>
                        </a:rPr>
                        <a:t>14</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a:effectLst/>
                        </a:rPr>
                        <a:t>12UY0053-4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07000"/>
                        </a:lnSpc>
                        <a:spcAft>
                          <a:spcPts val="0"/>
                        </a:spcAft>
                      </a:pPr>
                      <a:r>
                        <a:rPr lang="tr-TR" sz="900" dirty="0">
                          <a:effectLst/>
                        </a:rPr>
                        <a:t>OTOMOTİV SAC VE GÖVDE KAYNAKÇISI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07000"/>
                        </a:lnSpc>
                        <a:spcAft>
                          <a:spcPts val="0"/>
                        </a:spcAft>
                      </a:pPr>
                      <a:r>
                        <a:rPr lang="tr-TR" sz="900" dirty="0">
                          <a:effectLst/>
                        </a:rPr>
                        <a:t>SEVİYE 4</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4234656909"/>
                  </a:ext>
                </a:extLst>
              </a:tr>
            </a:tbl>
          </a:graphicData>
        </a:graphic>
      </p:graphicFrame>
      <p:sp>
        <p:nvSpPr>
          <p:cNvPr id="9" name="Rectangle 2"/>
          <p:cNvSpPr>
            <a:spLocks noChangeArrowheads="1"/>
          </p:cNvSpPr>
          <p:nvPr/>
        </p:nvSpPr>
        <p:spPr bwMode="auto">
          <a:xfrm>
            <a:off x="1353566" y="647636"/>
            <a:ext cx="1724931" cy="25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2443" tIns="51222" rIns="102443" bIns="51222" numCol="1" anchor="ctr" anchorCtr="0" compatLnSpc="1">
            <a:prstTxWarp prst="textNoShape">
              <a:avLst/>
            </a:prstTxWarp>
            <a:spAutoFit/>
          </a:bodyPr>
          <a:lstStyle/>
          <a:p>
            <a:pPr defTabSz="1024402"/>
            <a:r>
              <a:rPr lang="tr-TR" altLang="tr-TR" sz="1000" b="1" dirty="0">
                <a:latin typeface="Verdana" panose="020B0604030504040204" pitchFamily="34" charset="0"/>
                <a:ea typeface="Verdana" panose="020B0604030504040204" pitchFamily="34" charset="0"/>
                <a:cs typeface="Verdana" panose="020B0604030504040204" pitchFamily="34" charset="0"/>
              </a:rPr>
              <a:t>OTOMOTİV SEKTÖRÜ</a:t>
            </a:r>
            <a:endParaRPr lang="tr-TR" altLang="tr-TR" sz="10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2598870697"/>
              </p:ext>
            </p:extLst>
          </p:nvPr>
        </p:nvGraphicFramePr>
        <p:xfrm>
          <a:off x="4648509" y="875333"/>
          <a:ext cx="4282279" cy="3720102"/>
        </p:xfrm>
        <a:graphic>
          <a:graphicData uri="http://schemas.openxmlformats.org/drawingml/2006/table">
            <a:tbl>
              <a:tblPr firstRow="1" firstCol="1" bandRow="1">
                <a:tableStyleId>{5C22544A-7EE6-4342-B048-85BDC9FD1C3A}</a:tableStyleId>
              </a:tblPr>
              <a:tblGrid>
                <a:gridCol w="238602">
                  <a:extLst>
                    <a:ext uri="{9D8B030D-6E8A-4147-A177-3AD203B41FA5}">
                      <a16:colId xmlns:a16="http://schemas.microsoft.com/office/drawing/2014/main" val="1433491985"/>
                    </a:ext>
                  </a:extLst>
                </a:gridCol>
                <a:gridCol w="653016">
                  <a:extLst>
                    <a:ext uri="{9D8B030D-6E8A-4147-A177-3AD203B41FA5}">
                      <a16:colId xmlns:a16="http://schemas.microsoft.com/office/drawing/2014/main" val="2157040990"/>
                    </a:ext>
                  </a:extLst>
                </a:gridCol>
                <a:gridCol w="2087547">
                  <a:extLst>
                    <a:ext uri="{9D8B030D-6E8A-4147-A177-3AD203B41FA5}">
                      <a16:colId xmlns:a16="http://schemas.microsoft.com/office/drawing/2014/main" val="781710439"/>
                    </a:ext>
                  </a:extLst>
                </a:gridCol>
                <a:gridCol w="1303114">
                  <a:extLst>
                    <a:ext uri="{9D8B030D-6E8A-4147-A177-3AD203B41FA5}">
                      <a16:colId xmlns:a16="http://schemas.microsoft.com/office/drawing/2014/main" val="2178341516"/>
                    </a:ext>
                  </a:extLst>
                </a:gridCol>
              </a:tblGrid>
              <a:tr h="259200">
                <a:tc>
                  <a:txBody>
                    <a:bodyPr/>
                    <a:lstStyle/>
                    <a:p>
                      <a:pPr algn="ctr">
                        <a:lnSpc>
                          <a:spcPct val="115000"/>
                        </a:lnSpc>
                        <a:spcAft>
                          <a:spcPts val="0"/>
                        </a:spcAft>
                      </a:pPr>
                      <a:r>
                        <a:rPr lang="tr-TR" sz="900" dirty="0">
                          <a:effectLst/>
                        </a:rPr>
                        <a:t>#</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Yeterlilik Kodu</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Yeterlilik Adı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Seviye</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720478538"/>
                  </a:ext>
                </a:extLst>
              </a:tr>
              <a:tr h="260376">
                <a:tc>
                  <a:txBody>
                    <a:bodyPr/>
                    <a:lstStyle/>
                    <a:p>
                      <a:pPr algn="ctr">
                        <a:lnSpc>
                          <a:spcPct val="115000"/>
                        </a:lnSpc>
                        <a:spcAft>
                          <a:spcPts val="0"/>
                        </a:spcAft>
                      </a:pPr>
                      <a:r>
                        <a:rPr lang="tr-TR" sz="900" dirty="0">
                          <a:effectLst/>
                        </a:rPr>
                        <a:t>1</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a:effectLst/>
                        </a:rPr>
                        <a:t>12UY0105-3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15000"/>
                        </a:lnSpc>
                        <a:spcAft>
                          <a:spcPts val="0"/>
                        </a:spcAft>
                      </a:pPr>
                      <a:r>
                        <a:rPr lang="tr-TR" sz="900" dirty="0">
                          <a:effectLst/>
                        </a:rPr>
                        <a:t>MAKİNE MONTAJCISI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SEVİYE 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697956132"/>
                  </a:ext>
                </a:extLst>
              </a:tr>
              <a:tr h="260376">
                <a:tc>
                  <a:txBody>
                    <a:bodyPr/>
                    <a:lstStyle/>
                    <a:p>
                      <a:pPr algn="ctr">
                        <a:lnSpc>
                          <a:spcPct val="115000"/>
                        </a:lnSpc>
                        <a:spcAft>
                          <a:spcPts val="0"/>
                        </a:spcAft>
                      </a:pPr>
                      <a:r>
                        <a:rPr lang="tr-TR" sz="900" dirty="0">
                          <a:effectLst/>
                        </a:rPr>
                        <a:t>2</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a:effectLst/>
                        </a:rPr>
                        <a:t>12UY0105-4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15000"/>
                        </a:lnSpc>
                        <a:spcAft>
                          <a:spcPts val="0"/>
                        </a:spcAft>
                      </a:pPr>
                      <a:r>
                        <a:rPr lang="tr-TR" sz="900" dirty="0">
                          <a:effectLst/>
                        </a:rPr>
                        <a:t>MAKİNE MONTAJCISI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a:effectLst/>
                        </a:rPr>
                        <a:t>SEVİYE 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3014058360"/>
                  </a:ext>
                </a:extLst>
              </a:tr>
              <a:tr h="260376">
                <a:tc>
                  <a:txBody>
                    <a:bodyPr/>
                    <a:lstStyle/>
                    <a:p>
                      <a:pPr algn="ctr">
                        <a:lnSpc>
                          <a:spcPct val="115000"/>
                        </a:lnSpc>
                        <a:spcAft>
                          <a:spcPts val="0"/>
                        </a:spcAft>
                      </a:pPr>
                      <a:r>
                        <a:rPr lang="tr-TR" sz="900" dirty="0">
                          <a:effectLst/>
                        </a:rPr>
                        <a:t>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a:effectLst/>
                        </a:rPr>
                        <a:t>12UY0083-3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15000"/>
                        </a:lnSpc>
                        <a:spcAft>
                          <a:spcPts val="0"/>
                        </a:spcAft>
                      </a:pPr>
                      <a:r>
                        <a:rPr lang="tr-TR" sz="900" dirty="0">
                          <a:effectLst/>
                        </a:rPr>
                        <a:t>METAL KESİMCİ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a:effectLst/>
                        </a:rPr>
                        <a:t>SEVİYE 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2478873090"/>
                  </a:ext>
                </a:extLst>
              </a:tr>
              <a:tr h="260376">
                <a:tc>
                  <a:txBody>
                    <a:bodyPr/>
                    <a:lstStyle/>
                    <a:p>
                      <a:pPr algn="ctr">
                        <a:lnSpc>
                          <a:spcPct val="115000"/>
                        </a:lnSpc>
                        <a:spcAft>
                          <a:spcPts val="0"/>
                        </a:spcAft>
                      </a:pPr>
                      <a:r>
                        <a:rPr lang="tr-TR" sz="900" dirty="0">
                          <a:effectLst/>
                        </a:rPr>
                        <a:t>4</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a:effectLst/>
                        </a:rPr>
                        <a:t>12UY0084-4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15000"/>
                        </a:lnSpc>
                        <a:spcAft>
                          <a:spcPts val="0"/>
                        </a:spcAft>
                      </a:pPr>
                      <a:r>
                        <a:rPr lang="tr-TR" sz="900">
                          <a:effectLst/>
                        </a:rPr>
                        <a:t>METAL KESİM OPERATÖRÜ</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a:effectLst/>
                        </a:rPr>
                        <a:t>SEVİYE 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1917954548"/>
                  </a:ext>
                </a:extLst>
              </a:tr>
              <a:tr h="260376">
                <a:tc>
                  <a:txBody>
                    <a:bodyPr/>
                    <a:lstStyle/>
                    <a:p>
                      <a:pPr algn="ctr">
                        <a:lnSpc>
                          <a:spcPct val="115000"/>
                        </a:lnSpc>
                        <a:spcAft>
                          <a:spcPts val="0"/>
                        </a:spcAft>
                      </a:pPr>
                      <a:r>
                        <a:rPr lang="tr-TR" sz="900" dirty="0">
                          <a:effectLst/>
                        </a:rPr>
                        <a:t>5</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a:effectLst/>
                        </a:rPr>
                        <a:t>12UY0086-3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15000"/>
                        </a:lnSpc>
                        <a:spcAft>
                          <a:spcPts val="0"/>
                        </a:spcAft>
                      </a:pPr>
                      <a:r>
                        <a:rPr lang="tr-TR" sz="900" dirty="0">
                          <a:effectLst/>
                        </a:rPr>
                        <a:t>METAL LEVHA İŞLEME TEZGÂH İŞÇİSİ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a:effectLst/>
                        </a:rPr>
                        <a:t>SEVİYE 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2970644577"/>
                  </a:ext>
                </a:extLst>
              </a:tr>
              <a:tr h="260376">
                <a:tc>
                  <a:txBody>
                    <a:bodyPr/>
                    <a:lstStyle/>
                    <a:p>
                      <a:pPr algn="ctr">
                        <a:lnSpc>
                          <a:spcPct val="115000"/>
                        </a:lnSpc>
                        <a:spcAft>
                          <a:spcPts val="0"/>
                        </a:spcAft>
                      </a:pPr>
                      <a:r>
                        <a:rPr lang="tr-TR" sz="900" dirty="0">
                          <a:effectLst/>
                        </a:rPr>
                        <a:t>6</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a:effectLst/>
                        </a:rPr>
                        <a:t>12UY0087-4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15000"/>
                        </a:lnSpc>
                        <a:spcAft>
                          <a:spcPts val="0"/>
                        </a:spcAft>
                      </a:pPr>
                      <a:r>
                        <a:rPr lang="tr-TR" sz="900" dirty="0">
                          <a:effectLst/>
                        </a:rPr>
                        <a:t>METAL LEVHA İŞLEME TEZGÂH OPERATÖRÜ</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a:effectLst/>
                        </a:rPr>
                        <a:t>SEVİYE 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4092629526"/>
                  </a:ext>
                </a:extLst>
              </a:tr>
              <a:tr h="260376">
                <a:tc>
                  <a:txBody>
                    <a:bodyPr/>
                    <a:lstStyle/>
                    <a:p>
                      <a:pPr algn="ctr">
                        <a:lnSpc>
                          <a:spcPct val="115000"/>
                        </a:lnSpc>
                        <a:spcAft>
                          <a:spcPts val="0"/>
                        </a:spcAft>
                      </a:pPr>
                      <a:r>
                        <a:rPr lang="tr-TR" sz="900" dirty="0">
                          <a:effectLst/>
                        </a:rPr>
                        <a:t>7</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a:effectLst/>
                        </a:rPr>
                        <a:t>12UY0070-3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15000"/>
                        </a:lnSpc>
                        <a:spcAft>
                          <a:spcPts val="0"/>
                        </a:spcAft>
                      </a:pPr>
                      <a:r>
                        <a:rPr lang="tr-TR" sz="900" dirty="0">
                          <a:effectLst/>
                        </a:rPr>
                        <a:t>REFRAKTERCİ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SEVİYE 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2166789448"/>
                  </a:ext>
                </a:extLst>
              </a:tr>
              <a:tr h="260376">
                <a:tc>
                  <a:txBody>
                    <a:bodyPr/>
                    <a:lstStyle/>
                    <a:p>
                      <a:pPr algn="ctr">
                        <a:lnSpc>
                          <a:spcPct val="115000"/>
                        </a:lnSpc>
                        <a:spcAft>
                          <a:spcPts val="0"/>
                        </a:spcAft>
                      </a:pPr>
                      <a:r>
                        <a:rPr lang="tr-TR" sz="900" dirty="0">
                          <a:effectLst/>
                        </a:rPr>
                        <a:t>8</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a:effectLst/>
                        </a:rPr>
                        <a:t>12UY0070-4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15000"/>
                        </a:lnSpc>
                        <a:spcAft>
                          <a:spcPts val="0"/>
                        </a:spcAft>
                      </a:pPr>
                      <a:r>
                        <a:rPr lang="tr-TR" sz="900" dirty="0">
                          <a:effectLst/>
                        </a:rPr>
                        <a:t>REFRAKTERCİ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a:effectLst/>
                        </a:rPr>
                        <a:t>SEVİYE 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2593955884"/>
                  </a:ext>
                </a:extLst>
              </a:tr>
              <a:tr h="259200">
                <a:tc>
                  <a:txBody>
                    <a:bodyPr/>
                    <a:lstStyle/>
                    <a:p>
                      <a:pPr algn="ctr">
                        <a:lnSpc>
                          <a:spcPct val="115000"/>
                        </a:lnSpc>
                        <a:spcAft>
                          <a:spcPts val="0"/>
                        </a:spcAft>
                      </a:pPr>
                      <a:r>
                        <a:rPr lang="tr-TR" sz="900" dirty="0">
                          <a:effectLst/>
                        </a:rPr>
                        <a:t>9</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13UY0151-5</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15000"/>
                        </a:lnSpc>
                        <a:spcAft>
                          <a:spcPts val="0"/>
                        </a:spcAft>
                      </a:pPr>
                      <a:r>
                        <a:rPr lang="tr-TR" sz="900" dirty="0">
                          <a:effectLst/>
                        </a:rPr>
                        <a:t>NC/CNC TAKIM TEZGAHLARI ELEKTRİK/ELEKTRONİK SERVİS GÖREVLİSİ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a:effectLst/>
                        </a:rPr>
                        <a:t>SEVİYE 5</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4124258135"/>
                  </a:ext>
                </a:extLst>
              </a:tr>
              <a:tr h="259200">
                <a:tc>
                  <a:txBody>
                    <a:bodyPr/>
                    <a:lstStyle/>
                    <a:p>
                      <a:pPr algn="ctr">
                        <a:lnSpc>
                          <a:spcPct val="115000"/>
                        </a:lnSpc>
                        <a:spcAft>
                          <a:spcPts val="0"/>
                        </a:spcAft>
                      </a:pPr>
                      <a:r>
                        <a:rPr lang="tr-TR" sz="900" dirty="0">
                          <a:effectLst/>
                        </a:rPr>
                        <a:t>10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12UY0102-5</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15000"/>
                        </a:lnSpc>
                        <a:spcAft>
                          <a:spcPts val="0"/>
                        </a:spcAft>
                      </a:pPr>
                      <a:r>
                        <a:rPr lang="tr-TR" sz="900" dirty="0">
                          <a:effectLst/>
                        </a:rPr>
                        <a:t>NC/CNC TAKIM TEZGAHLARI MEKANİK SERVİS GÖREVLİSİ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a:effectLst/>
                        </a:rPr>
                        <a:t>SEVİYE 5</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1208096366"/>
                  </a:ext>
                </a:extLst>
              </a:tr>
              <a:tr h="259200">
                <a:tc>
                  <a:txBody>
                    <a:bodyPr/>
                    <a:lstStyle/>
                    <a:p>
                      <a:pPr algn="ctr">
                        <a:lnSpc>
                          <a:spcPct val="115000"/>
                        </a:lnSpc>
                        <a:spcAft>
                          <a:spcPts val="0"/>
                        </a:spcAft>
                      </a:pPr>
                      <a:r>
                        <a:rPr lang="tr-TR" sz="900" dirty="0">
                          <a:effectLst/>
                        </a:rPr>
                        <a:t>11</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a:effectLst/>
                        </a:rPr>
                        <a:t>12UY0101-5</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15000"/>
                        </a:lnSpc>
                        <a:spcAft>
                          <a:spcPts val="0"/>
                        </a:spcAft>
                      </a:pPr>
                      <a:r>
                        <a:rPr lang="tr-TR" sz="900" dirty="0">
                          <a:effectLst/>
                        </a:rPr>
                        <a:t>NC/CNC TAKIM TEZGAHLARI UYGULAMA VE SERVİS GÖREVLİSİ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SEVİYE 5</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3721229464"/>
                  </a:ext>
                </a:extLst>
              </a:tr>
            </a:tbl>
          </a:graphicData>
        </a:graphic>
      </p:graphicFrame>
      <p:sp>
        <p:nvSpPr>
          <p:cNvPr id="11" name="Rectangle 3"/>
          <p:cNvSpPr>
            <a:spLocks noChangeArrowheads="1"/>
          </p:cNvSpPr>
          <p:nvPr/>
        </p:nvSpPr>
        <p:spPr bwMode="auto">
          <a:xfrm>
            <a:off x="5912533" y="630275"/>
            <a:ext cx="1466847" cy="26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2443" tIns="51222" rIns="102443" bIns="51222" numCol="1" anchor="ctr" anchorCtr="0" compatLnSpc="1">
            <a:prstTxWarp prst="textNoShape">
              <a:avLst/>
            </a:prstTxWarp>
            <a:spAutoFit/>
          </a:bodyPr>
          <a:lstStyle/>
          <a:p>
            <a:pPr defTabSz="1024402"/>
            <a:r>
              <a:rPr lang="tr-TR" altLang="tr-TR" sz="1000" b="1" dirty="0">
                <a:latin typeface="Verdana" panose="020B0604030504040204" pitchFamily="34" charset="0"/>
                <a:ea typeface="Verdana" panose="020B0604030504040204" pitchFamily="34" charset="0"/>
                <a:cs typeface="Verdana" panose="020B0604030504040204" pitchFamily="34" charset="0"/>
              </a:rPr>
              <a:t>METAL SEKTÖRÜ</a:t>
            </a:r>
            <a:endParaRPr lang="tr-TR" altLang="tr-TR" sz="10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2" name="Tablo 11"/>
          <p:cNvGraphicFramePr>
            <a:graphicFrameLocks noGrp="1"/>
          </p:cNvGraphicFramePr>
          <p:nvPr>
            <p:extLst>
              <p:ext uri="{D42A27DB-BD31-4B8C-83A1-F6EECF244321}">
                <p14:modId xmlns:p14="http://schemas.microsoft.com/office/powerpoint/2010/main" val="2011175066"/>
              </p:ext>
            </p:extLst>
          </p:nvPr>
        </p:nvGraphicFramePr>
        <p:xfrm>
          <a:off x="4648508" y="4791381"/>
          <a:ext cx="4282279" cy="1905318"/>
        </p:xfrm>
        <a:graphic>
          <a:graphicData uri="http://schemas.openxmlformats.org/drawingml/2006/table">
            <a:tbl>
              <a:tblPr firstRow="1" firstCol="1" bandRow="1">
                <a:tableStyleId>{5C22544A-7EE6-4342-B048-85BDC9FD1C3A}</a:tableStyleId>
              </a:tblPr>
              <a:tblGrid>
                <a:gridCol w="263500">
                  <a:extLst>
                    <a:ext uri="{9D8B030D-6E8A-4147-A177-3AD203B41FA5}">
                      <a16:colId xmlns:a16="http://schemas.microsoft.com/office/drawing/2014/main" val="1296446030"/>
                    </a:ext>
                  </a:extLst>
                </a:gridCol>
                <a:gridCol w="639773">
                  <a:extLst>
                    <a:ext uri="{9D8B030D-6E8A-4147-A177-3AD203B41FA5}">
                      <a16:colId xmlns:a16="http://schemas.microsoft.com/office/drawing/2014/main" val="1475598545"/>
                    </a:ext>
                  </a:extLst>
                </a:gridCol>
                <a:gridCol w="1992687">
                  <a:extLst>
                    <a:ext uri="{9D8B030D-6E8A-4147-A177-3AD203B41FA5}">
                      <a16:colId xmlns:a16="http://schemas.microsoft.com/office/drawing/2014/main" val="3056684131"/>
                    </a:ext>
                  </a:extLst>
                </a:gridCol>
                <a:gridCol w="1386319">
                  <a:extLst>
                    <a:ext uri="{9D8B030D-6E8A-4147-A177-3AD203B41FA5}">
                      <a16:colId xmlns:a16="http://schemas.microsoft.com/office/drawing/2014/main" val="2621752914"/>
                    </a:ext>
                  </a:extLst>
                </a:gridCol>
              </a:tblGrid>
              <a:tr h="370645">
                <a:tc>
                  <a:txBody>
                    <a:bodyPr/>
                    <a:lstStyle/>
                    <a:p>
                      <a:pPr algn="ctr">
                        <a:lnSpc>
                          <a:spcPct val="115000"/>
                        </a:lnSpc>
                        <a:spcAft>
                          <a:spcPts val="0"/>
                        </a:spcAft>
                      </a:pPr>
                      <a:r>
                        <a:rPr lang="tr-TR" sz="900" dirty="0">
                          <a:effectLst/>
                        </a:rPr>
                        <a:t> </a:t>
                      </a:r>
                      <a:r>
                        <a:rPr lang="tr-TR" sz="900" dirty="0" smtClean="0">
                          <a:effectLst/>
                        </a:rPr>
                        <a:t>#</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Yeterlilik Kodu</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Yeterlilik Adı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Seviye</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1266918053"/>
                  </a:ext>
                </a:extLst>
              </a:tr>
              <a:tr h="254304">
                <a:tc>
                  <a:txBody>
                    <a:bodyPr/>
                    <a:lstStyle/>
                    <a:p>
                      <a:pPr algn="ctr">
                        <a:lnSpc>
                          <a:spcPct val="115000"/>
                        </a:lnSpc>
                        <a:spcAft>
                          <a:spcPts val="0"/>
                        </a:spcAft>
                      </a:pPr>
                      <a:r>
                        <a:rPr lang="tr-TR" sz="900" dirty="0">
                          <a:effectLst/>
                        </a:rPr>
                        <a:t>1</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13UY0137-3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tc>
                <a:tc>
                  <a:txBody>
                    <a:bodyPr/>
                    <a:lstStyle/>
                    <a:p>
                      <a:pPr>
                        <a:lnSpc>
                          <a:spcPct val="115000"/>
                        </a:lnSpc>
                        <a:spcAft>
                          <a:spcPts val="0"/>
                        </a:spcAft>
                      </a:pPr>
                      <a:r>
                        <a:rPr lang="tr-TR" sz="900" dirty="0">
                          <a:effectLst/>
                        </a:rPr>
                        <a:t>BİTİM İŞLEMLERİ OPERATÖRÜ</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tc>
                <a:tc>
                  <a:txBody>
                    <a:bodyPr/>
                    <a:lstStyle/>
                    <a:p>
                      <a:pPr algn="ctr">
                        <a:lnSpc>
                          <a:spcPct val="115000"/>
                        </a:lnSpc>
                        <a:spcAft>
                          <a:spcPts val="0"/>
                        </a:spcAft>
                      </a:pPr>
                      <a:r>
                        <a:rPr lang="tr-TR" sz="900">
                          <a:effectLst/>
                        </a:rPr>
                        <a:t>SEVİYE 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tc>
                <a:extLst>
                  <a:ext uri="{0D108BD9-81ED-4DB2-BD59-A6C34878D82A}">
                    <a16:rowId xmlns:a16="http://schemas.microsoft.com/office/drawing/2014/main" val="2743499774"/>
                  </a:ext>
                </a:extLst>
              </a:tr>
              <a:tr h="254304">
                <a:tc>
                  <a:txBody>
                    <a:bodyPr/>
                    <a:lstStyle/>
                    <a:p>
                      <a:pPr algn="ctr">
                        <a:lnSpc>
                          <a:spcPct val="115000"/>
                        </a:lnSpc>
                        <a:spcAft>
                          <a:spcPts val="0"/>
                        </a:spcAft>
                      </a:pPr>
                      <a:r>
                        <a:rPr lang="tr-TR" sz="900" dirty="0">
                          <a:effectLst/>
                        </a:rPr>
                        <a:t>2</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13UY0138-3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tc>
                <a:tc>
                  <a:txBody>
                    <a:bodyPr/>
                    <a:lstStyle/>
                    <a:p>
                      <a:pPr>
                        <a:lnSpc>
                          <a:spcPct val="115000"/>
                        </a:lnSpc>
                        <a:spcAft>
                          <a:spcPts val="0"/>
                        </a:spcAft>
                      </a:pPr>
                      <a:r>
                        <a:rPr lang="tr-TR" sz="900" dirty="0">
                          <a:effectLst/>
                        </a:rPr>
                        <a:t>BOYAMA OPERATÖRÜ</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tc>
                <a:tc>
                  <a:txBody>
                    <a:bodyPr/>
                    <a:lstStyle/>
                    <a:p>
                      <a:pPr algn="ctr">
                        <a:lnSpc>
                          <a:spcPct val="115000"/>
                        </a:lnSpc>
                        <a:spcAft>
                          <a:spcPts val="0"/>
                        </a:spcAft>
                      </a:pPr>
                      <a:r>
                        <a:rPr lang="tr-TR" sz="900">
                          <a:effectLst/>
                        </a:rPr>
                        <a:t>SEVİYE 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tc>
                <a:extLst>
                  <a:ext uri="{0D108BD9-81ED-4DB2-BD59-A6C34878D82A}">
                    <a16:rowId xmlns:a16="http://schemas.microsoft.com/office/drawing/2014/main" val="2557617567"/>
                  </a:ext>
                </a:extLst>
              </a:tr>
              <a:tr h="254304">
                <a:tc>
                  <a:txBody>
                    <a:bodyPr/>
                    <a:lstStyle/>
                    <a:p>
                      <a:pPr algn="ctr">
                        <a:lnSpc>
                          <a:spcPct val="115000"/>
                        </a:lnSpc>
                        <a:spcAft>
                          <a:spcPts val="0"/>
                        </a:spcAft>
                      </a:pPr>
                      <a:r>
                        <a:rPr lang="tr-TR" sz="900" dirty="0">
                          <a:effectLst/>
                        </a:rPr>
                        <a:t>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11UY0036-2</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tc>
                <a:tc>
                  <a:txBody>
                    <a:bodyPr/>
                    <a:lstStyle/>
                    <a:p>
                      <a:pPr>
                        <a:lnSpc>
                          <a:spcPct val="115000"/>
                        </a:lnSpc>
                        <a:spcAft>
                          <a:spcPts val="0"/>
                        </a:spcAft>
                      </a:pPr>
                      <a:r>
                        <a:rPr lang="tr-TR" sz="900">
                          <a:effectLst/>
                        </a:rPr>
                        <a:t>İPLİK BİTİM İŞLERİ OPERATÖRÜ</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tc>
                <a:tc>
                  <a:txBody>
                    <a:bodyPr/>
                    <a:lstStyle/>
                    <a:p>
                      <a:pPr algn="ctr">
                        <a:lnSpc>
                          <a:spcPct val="115000"/>
                        </a:lnSpc>
                        <a:spcAft>
                          <a:spcPts val="0"/>
                        </a:spcAft>
                      </a:pPr>
                      <a:r>
                        <a:rPr lang="tr-TR" sz="900">
                          <a:effectLst/>
                        </a:rPr>
                        <a:t>SEVİYE 2</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tc>
                <a:extLst>
                  <a:ext uri="{0D108BD9-81ED-4DB2-BD59-A6C34878D82A}">
                    <a16:rowId xmlns:a16="http://schemas.microsoft.com/office/drawing/2014/main" val="1680297532"/>
                  </a:ext>
                </a:extLst>
              </a:tr>
              <a:tr h="254304">
                <a:tc>
                  <a:txBody>
                    <a:bodyPr/>
                    <a:lstStyle/>
                    <a:p>
                      <a:pPr algn="ctr">
                        <a:lnSpc>
                          <a:spcPct val="115000"/>
                        </a:lnSpc>
                        <a:spcAft>
                          <a:spcPts val="0"/>
                        </a:spcAft>
                      </a:pPr>
                      <a:r>
                        <a:rPr lang="tr-TR" sz="900" dirty="0">
                          <a:effectLst/>
                        </a:rPr>
                        <a:t>4</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11UY0037-2</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tc>
                <a:tc>
                  <a:txBody>
                    <a:bodyPr/>
                    <a:lstStyle/>
                    <a:p>
                      <a:pPr>
                        <a:lnSpc>
                          <a:spcPct val="115000"/>
                        </a:lnSpc>
                        <a:spcAft>
                          <a:spcPts val="0"/>
                        </a:spcAft>
                      </a:pPr>
                      <a:r>
                        <a:rPr lang="tr-TR" sz="900" dirty="0">
                          <a:effectLst/>
                        </a:rPr>
                        <a:t>İPLİK EĞİRME OPERATÖRÜ</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tc>
                <a:tc>
                  <a:txBody>
                    <a:bodyPr/>
                    <a:lstStyle/>
                    <a:p>
                      <a:pPr algn="ctr">
                        <a:lnSpc>
                          <a:spcPct val="115000"/>
                        </a:lnSpc>
                        <a:spcAft>
                          <a:spcPts val="0"/>
                        </a:spcAft>
                      </a:pPr>
                      <a:r>
                        <a:rPr lang="tr-TR" sz="900">
                          <a:effectLst/>
                        </a:rPr>
                        <a:t>SEVİYE 2</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tc>
                <a:extLst>
                  <a:ext uri="{0D108BD9-81ED-4DB2-BD59-A6C34878D82A}">
                    <a16:rowId xmlns:a16="http://schemas.microsoft.com/office/drawing/2014/main" val="282788212"/>
                  </a:ext>
                </a:extLst>
              </a:tr>
              <a:tr h="254304">
                <a:tc>
                  <a:txBody>
                    <a:bodyPr/>
                    <a:lstStyle/>
                    <a:p>
                      <a:pPr algn="ctr">
                        <a:lnSpc>
                          <a:spcPct val="115000"/>
                        </a:lnSpc>
                        <a:spcAft>
                          <a:spcPts val="0"/>
                        </a:spcAft>
                      </a:pPr>
                      <a:r>
                        <a:rPr lang="tr-TR" sz="900" dirty="0">
                          <a:effectLst/>
                        </a:rPr>
                        <a:t>5</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11UY0039-3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15000"/>
                        </a:lnSpc>
                        <a:spcAft>
                          <a:spcPts val="0"/>
                        </a:spcAft>
                      </a:pPr>
                      <a:r>
                        <a:rPr lang="tr-TR" sz="900">
                          <a:effectLst/>
                        </a:rPr>
                        <a:t>ÖN İPLİK OPERATÖRÜ</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a:effectLst/>
                        </a:rPr>
                        <a:t>SEVİYE 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1331647694"/>
                  </a:ext>
                </a:extLst>
              </a:tr>
              <a:tr h="254304">
                <a:tc>
                  <a:txBody>
                    <a:bodyPr/>
                    <a:lstStyle/>
                    <a:p>
                      <a:pPr algn="ctr">
                        <a:lnSpc>
                          <a:spcPct val="115000"/>
                        </a:lnSpc>
                        <a:spcAft>
                          <a:spcPts val="0"/>
                        </a:spcAft>
                      </a:pPr>
                      <a:r>
                        <a:rPr lang="tr-TR" sz="900" dirty="0">
                          <a:effectLst/>
                        </a:rPr>
                        <a:t>6</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13UY0139-3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15000"/>
                        </a:lnSpc>
                        <a:spcAft>
                          <a:spcPts val="0"/>
                        </a:spcAft>
                      </a:pPr>
                      <a:r>
                        <a:rPr lang="tr-TR" sz="900">
                          <a:effectLst/>
                        </a:rPr>
                        <a:t>ÖN TERBİYE OPERATÖRÜ</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SEVİYE 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3776282123"/>
                  </a:ext>
                </a:extLst>
              </a:tr>
            </a:tbl>
          </a:graphicData>
        </a:graphic>
      </p:graphicFrame>
      <p:sp>
        <p:nvSpPr>
          <p:cNvPr id="13" name="Rectangle 4"/>
          <p:cNvSpPr>
            <a:spLocks noChangeArrowheads="1"/>
          </p:cNvSpPr>
          <p:nvPr/>
        </p:nvSpPr>
        <p:spPr bwMode="auto">
          <a:xfrm>
            <a:off x="5806442" y="4548372"/>
            <a:ext cx="1599897" cy="26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2443" tIns="51222" rIns="102443" bIns="51222" numCol="1" anchor="ctr" anchorCtr="0" compatLnSpc="1">
            <a:prstTxWarp prst="textNoShape">
              <a:avLst/>
            </a:prstTxWarp>
            <a:spAutoFit/>
          </a:bodyPr>
          <a:lstStyle/>
          <a:p>
            <a:pPr defTabSz="1024402"/>
            <a:r>
              <a:rPr lang="tr-TR" altLang="tr-TR" sz="1000" b="1" dirty="0">
                <a:latin typeface="Verdana" panose="020B0604030504040204" pitchFamily="34" charset="0"/>
                <a:ea typeface="Verdana" panose="020B0604030504040204" pitchFamily="34" charset="0"/>
                <a:cs typeface="Verdana" panose="020B0604030504040204" pitchFamily="34" charset="0"/>
              </a:rPr>
              <a:t>TEKSTİL SEKTÖRÜ</a:t>
            </a:r>
            <a:endParaRPr lang="tr-TR" altLang="tr-TR" sz="10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7" name="Tablo 16"/>
          <p:cNvGraphicFramePr>
            <a:graphicFrameLocks noGrp="1"/>
          </p:cNvGraphicFramePr>
          <p:nvPr>
            <p:extLst>
              <p:ext uri="{D42A27DB-BD31-4B8C-83A1-F6EECF244321}">
                <p14:modId xmlns:p14="http://schemas.microsoft.com/office/powerpoint/2010/main" val="1739651721"/>
              </p:ext>
            </p:extLst>
          </p:nvPr>
        </p:nvGraphicFramePr>
        <p:xfrm>
          <a:off x="217575" y="5165185"/>
          <a:ext cx="4255278" cy="640750"/>
        </p:xfrm>
        <a:graphic>
          <a:graphicData uri="http://schemas.openxmlformats.org/drawingml/2006/table">
            <a:tbl>
              <a:tblPr firstRow="1" firstCol="1" bandRow="1">
                <a:tableStyleId>{5C22544A-7EE6-4342-B048-85BDC9FD1C3A}</a:tableStyleId>
              </a:tblPr>
              <a:tblGrid>
                <a:gridCol w="277836">
                  <a:extLst>
                    <a:ext uri="{9D8B030D-6E8A-4147-A177-3AD203B41FA5}">
                      <a16:colId xmlns:a16="http://schemas.microsoft.com/office/drawing/2014/main" val="2908531046"/>
                    </a:ext>
                  </a:extLst>
                </a:gridCol>
                <a:gridCol w="760393">
                  <a:extLst>
                    <a:ext uri="{9D8B030D-6E8A-4147-A177-3AD203B41FA5}">
                      <a16:colId xmlns:a16="http://schemas.microsoft.com/office/drawing/2014/main" val="483264862"/>
                    </a:ext>
                  </a:extLst>
                </a:gridCol>
                <a:gridCol w="1883181">
                  <a:extLst>
                    <a:ext uri="{9D8B030D-6E8A-4147-A177-3AD203B41FA5}">
                      <a16:colId xmlns:a16="http://schemas.microsoft.com/office/drawing/2014/main" val="1496588327"/>
                    </a:ext>
                  </a:extLst>
                </a:gridCol>
                <a:gridCol w="1333868">
                  <a:extLst>
                    <a:ext uri="{9D8B030D-6E8A-4147-A177-3AD203B41FA5}">
                      <a16:colId xmlns:a16="http://schemas.microsoft.com/office/drawing/2014/main" val="2460602001"/>
                    </a:ext>
                  </a:extLst>
                </a:gridCol>
              </a:tblGrid>
              <a:tr h="261256">
                <a:tc>
                  <a:txBody>
                    <a:bodyPr/>
                    <a:lstStyle/>
                    <a:p>
                      <a:pPr algn="ctr">
                        <a:lnSpc>
                          <a:spcPct val="115000"/>
                        </a:lnSpc>
                        <a:spcAft>
                          <a:spcPts val="0"/>
                        </a:spcAft>
                      </a:pPr>
                      <a:r>
                        <a:rPr lang="tr-TR" sz="900" dirty="0">
                          <a:effectLst/>
                        </a:rPr>
                        <a:t> </a:t>
                      </a:r>
                      <a:r>
                        <a:rPr lang="tr-TR" sz="900" dirty="0" smtClean="0">
                          <a:effectLst/>
                        </a:rPr>
                        <a:t>#</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Yeterlilik Kodu</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Yeterlilik Adı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Seviye</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756523154"/>
                  </a:ext>
                </a:extLst>
              </a:tr>
              <a:tr h="261256">
                <a:tc>
                  <a:txBody>
                    <a:bodyPr/>
                    <a:lstStyle/>
                    <a:p>
                      <a:pPr algn="ctr">
                        <a:lnSpc>
                          <a:spcPct val="115000"/>
                        </a:lnSpc>
                        <a:spcAft>
                          <a:spcPts val="0"/>
                        </a:spcAft>
                      </a:pPr>
                      <a:r>
                        <a:rPr lang="tr-TR" sz="900" dirty="0">
                          <a:effectLst/>
                        </a:rPr>
                        <a:t>1</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11UY0035-4</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15000"/>
                        </a:lnSpc>
                        <a:spcAft>
                          <a:spcPts val="0"/>
                        </a:spcAft>
                      </a:pPr>
                      <a:r>
                        <a:rPr lang="tr-TR" sz="900" dirty="0">
                          <a:effectLst/>
                        </a:rPr>
                        <a:t>TREN MAKİNİSTİ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SEVİYE 4</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3352505886"/>
                  </a:ext>
                </a:extLst>
              </a:tr>
            </a:tbl>
          </a:graphicData>
        </a:graphic>
      </p:graphicFrame>
      <p:sp>
        <p:nvSpPr>
          <p:cNvPr id="18" name="Rectangle 5"/>
          <p:cNvSpPr>
            <a:spLocks noChangeArrowheads="1"/>
          </p:cNvSpPr>
          <p:nvPr/>
        </p:nvSpPr>
        <p:spPr bwMode="auto">
          <a:xfrm>
            <a:off x="558038" y="4876681"/>
            <a:ext cx="3797613" cy="25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2443" tIns="51222" rIns="102443" bIns="51222" numCol="1" anchor="ctr" anchorCtr="0" compatLnSpc="1">
            <a:prstTxWarp prst="textNoShape">
              <a:avLst/>
            </a:prstTxWarp>
            <a:spAutoFit/>
          </a:bodyPr>
          <a:lstStyle/>
          <a:p>
            <a:pPr defTabSz="1024402"/>
            <a:r>
              <a:rPr lang="tr-TR" altLang="tr-TR" sz="1000" b="1" dirty="0">
                <a:latin typeface="Verdana" panose="020B0604030504040204" pitchFamily="34" charset="0"/>
                <a:ea typeface="Verdana" panose="020B0604030504040204" pitchFamily="34" charset="0"/>
                <a:cs typeface="Verdana" panose="020B0604030504040204" pitchFamily="34" charset="0"/>
              </a:rPr>
              <a:t>ULAŞTIRMA, LOJİSTİK VE HABERLEŞME SEKTÖRÜ</a:t>
            </a:r>
            <a:endParaRPr lang="tr-TR" altLang="tr-TR" sz="10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9" name="Tablo 18"/>
          <p:cNvGraphicFramePr>
            <a:graphicFrameLocks noGrp="1"/>
          </p:cNvGraphicFramePr>
          <p:nvPr>
            <p:extLst>
              <p:ext uri="{D42A27DB-BD31-4B8C-83A1-F6EECF244321}">
                <p14:modId xmlns:p14="http://schemas.microsoft.com/office/powerpoint/2010/main" val="237997047"/>
              </p:ext>
            </p:extLst>
          </p:nvPr>
        </p:nvGraphicFramePr>
        <p:xfrm>
          <a:off x="245714" y="6116540"/>
          <a:ext cx="4227139" cy="601254"/>
        </p:xfrm>
        <a:graphic>
          <a:graphicData uri="http://schemas.openxmlformats.org/drawingml/2006/table">
            <a:tbl>
              <a:tblPr firstRow="1" firstCol="1" bandRow="1">
                <a:tableStyleId>{5C22544A-7EE6-4342-B048-85BDC9FD1C3A}</a:tableStyleId>
              </a:tblPr>
              <a:tblGrid>
                <a:gridCol w="275999">
                  <a:extLst>
                    <a:ext uri="{9D8B030D-6E8A-4147-A177-3AD203B41FA5}">
                      <a16:colId xmlns:a16="http://schemas.microsoft.com/office/drawing/2014/main" val="3955421661"/>
                    </a:ext>
                  </a:extLst>
                </a:gridCol>
                <a:gridCol w="755365">
                  <a:extLst>
                    <a:ext uri="{9D8B030D-6E8A-4147-A177-3AD203B41FA5}">
                      <a16:colId xmlns:a16="http://schemas.microsoft.com/office/drawing/2014/main" val="1945942375"/>
                    </a:ext>
                  </a:extLst>
                </a:gridCol>
                <a:gridCol w="1861907">
                  <a:extLst>
                    <a:ext uri="{9D8B030D-6E8A-4147-A177-3AD203B41FA5}">
                      <a16:colId xmlns:a16="http://schemas.microsoft.com/office/drawing/2014/main" val="2991806727"/>
                    </a:ext>
                  </a:extLst>
                </a:gridCol>
                <a:gridCol w="1333868">
                  <a:extLst>
                    <a:ext uri="{9D8B030D-6E8A-4147-A177-3AD203B41FA5}">
                      <a16:colId xmlns:a16="http://schemas.microsoft.com/office/drawing/2014/main" val="4267696757"/>
                    </a:ext>
                  </a:extLst>
                </a:gridCol>
              </a:tblGrid>
              <a:tr h="358399">
                <a:tc>
                  <a:txBody>
                    <a:bodyPr/>
                    <a:lstStyle/>
                    <a:p>
                      <a:pPr algn="ctr">
                        <a:lnSpc>
                          <a:spcPct val="115000"/>
                        </a:lnSpc>
                        <a:spcAft>
                          <a:spcPts val="0"/>
                        </a:spcAft>
                      </a:pPr>
                      <a:r>
                        <a:rPr lang="tr-TR" sz="900" dirty="0" smtClean="0">
                          <a:effectLst/>
                        </a:rPr>
                        <a:t>#</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Yeterlilik Kodu</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Yeterlilik Adı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Seviye</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3661030301"/>
                  </a:ext>
                </a:extLst>
              </a:tr>
              <a:tr h="203022">
                <a:tc>
                  <a:txBody>
                    <a:bodyPr/>
                    <a:lstStyle/>
                    <a:p>
                      <a:pPr algn="ctr">
                        <a:lnSpc>
                          <a:spcPct val="115000"/>
                        </a:lnSpc>
                        <a:spcAft>
                          <a:spcPts val="0"/>
                        </a:spcAft>
                      </a:pPr>
                      <a:r>
                        <a:rPr lang="tr-TR" sz="900" dirty="0">
                          <a:effectLst/>
                        </a:rPr>
                        <a:t>1</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14UY0195-4</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nSpc>
                          <a:spcPct val="115000"/>
                        </a:lnSpc>
                        <a:spcAft>
                          <a:spcPts val="0"/>
                        </a:spcAft>
                      </a:pPr>
                      <a:r>
                        <a:rPr lang="tr-TR" sz="900" dirty="0">
                          <a:effectLst/>
                        </a:rPr>
                        <a:t>PVC DOĞRAMA MONTAJCISI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tc>
                  <a:txBody>
                    <a:bodyPr/>
                    <a:lstStyle/>
                    <a:p>
                      <a:pPr algn="ctr">
                        <a:lnSpc>
                          <a:spcPct val="115000"/>
                        </a:lnSpc>
                        <a:spcAft>
                          <a:spcPts val="0"/>
                        </a:spcAft>
                      </a:pPr>
                      <a:r>
                        <a:rPr lang="tr-TR" sz="900" dirty="0">
                          <a:effectLst/>
                        </a:rPr>
                        <a:t>SEVİYE 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013" marR="32013" marT="32013" marB="32013" anchor="ctr"/>
                </a:tc>
                <a:extLst>
                  <a:ext uri="{0D108BD9-81ED-4DB2-BD59-A6C34878D82A}">
                    <a16:rowId xmlns:a16="http://schemas.microsoft.com/office/drawing/2014/main" val="1362698070"/>
                  </a:ext>
                </a:extLst>
              </a:tr>
            </a:tbl>
          </a:graphicData>
        </a:graphic>
      </p:graphicFrame>
      <p:sp>
        <p:nvSpPr>
          <p:cNvPr id="20" name="Rectangle 6"/>
          <p:cNvSpPr>
            <a:spLocks noChangeArrowheads="1"/>
          </p:cNvSpPr>
          <p:nvPr/>
        </p:nvSpPr>
        <p:spPr bwMode="auto">
          <a:xfrm>
            <a:off x="1420190" y="5861002"/>
            <a:ext cx="1548601" cy="26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2443" tIns="51222" rIns="102443" bIns="51222" numCol="1" anchor="ctr" anchorCtr="0" compatLnSpc="1">
            <a:prstTxWarp prst="textNoShape">
              <a:avLst/>
            </a:prstTxWarp>
            <a:spAutoFit/>
          </a:bodyPr>
          <a:lstStyle/>
          <a:p>
            <a:pPr defTabSz="1024402"/>
            <a:r>
              <a:rPr lang="tr-TR" altLang="tr-TR" sz="1000" b="1" dirty="0">
                <a:latin typeface="Verdana" panose="020B0604030504040204" pitchFamily="34" charset="0"/>
                <a:ea typeface="Verdana" panose="020B0604030504040204" pitchFamily="34" charset="0"/>
                <a:cs typeface="Verdana" panose="020B0604030504040204" pitchFamily="34" charset="0"/>
              </a:rPr>
              <a:t>İNŞAAT SEKTÖRÜ</a:t>
            </a:r>
            <a:endParaRPr lang="tr-TR" altLang="tr-TR" sz="1000" dirty="0">
              <a:latin typeface="Verdana" panose="020B0604030504040204" pitchFamily="34" charset="0"/>
              <a:ea typeface="Verdana" panose="020B0604030504040204" pitchFamily="34" charset="0"/>
              <a:cs typeface="Verdana" panose="020B0604030504040204" pitchFamily="34" charset="0"/>
            </a:endParaRPr>
          </a:p>
        </p:txBody>
      </p:sp>
      <p:sp>
        <p:nvSpPr>
          <p:cNvPr id="2" name="Dikdörtgen 1"/>
          <p:cNvSpPr/>
          <p:nvPr/>
        </p:nvSpPr>
        <p:spPr>
          <a:xfrm>
            <a:off x="-39430" y="294745"/>
            <a:ext cx="3184333" cy="388696"/>
          </a:xfrm>
          <a:prstGeom prst="rect">
            <a:avLst/>
          </a:prstGeom>
        </p:spPr>
        <p:txBody>
          <a:bodyPr wrap="none">
            <a:spAutoFit/>
          </a:bodyPr>
          <a:lstStyle/>
          <a:p>
            <a:pPr>
              <a:lnSpc>
                <a:spcPct val="107000"/>
              </a:lnSpc>
              <a:spcAft>
                <a:spcPts val="896"/>
              </a:spcAft>
            </a:pPr>
            <a:r>
              <a:rPr lang="tr-TR" b="1" dirty="0">
                <a:solidFill>
                  <a:srgbClr val="00B050"/>
                </a:solidFill>
                <a:ea typeface="Calibri" panose="020F0502020204030204" pitchFamily="34" charset="0"/>
                <a:cs typeface="Times New Roman" panose="02020603050405020304" pitchFamily="18" charset="0"/>
              </a:rPr>
              <a:t>Zorunluluk Tarihi 26.09.2018 !!!</a:t>
            </a:r>
            <a:endParaRPr lang="tr-TR" dirty="0">
              <a:solidFill>
                <a:srgbClr val="00B05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5384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410" name="object 59"/>
          <p:cNvSpPr>
            <a:spLocks noChangeArrowheads="1"/>
          </p:cNvSpPr>
          <p:nvPr/>
        </p:nvSpPr>
        <p:spPr bwMode="auto">
          <a:xfrm>
            <a:off x="-1524000" y="3"/>
            <a:ext cx="12192000" cy="6852665"/>
          </a:xfrm>
          <a:custGeom>
            <a:avLst/>
            <a:gdLst>
              <a:gd name="T0" fmla="*/ 0 w 9144000"/>
              <a:gd name="T1" fmla="*/ 0 h 6116701"/>
              <a:gd name="T2" fmla="*/ 9144000 w 9144000"/>
              <a:gd name="T3" fmla="*/ 6116701 h 6116701"/>
            </a:gdLst>
            <a:ahLst/>
            <a:cxnLst/>
            <a:rect l="T0" t="T1" r="T2" b="T3"/>
            <a:pathLst>
              <a:path w="9144000" h="6116701">
                <a:moveTo>
                  <a:pt x="9144000" y="63"/>
                </a:moveTo>
                <a:lnTo>
                  <a:pt x="0" y="63"/>
                </a:lnTo>
                <a:lnTo>
                  <a:pt x="0" y="6116701"/>
                </a:lnTo>
                <a:lnTo>
                  <a:pt x="9144000" y="6116701"/>
                </a:lnTo>
                <a:lnTo>
                  <a:pt x="9144000" y="63"/>
                </a:lnTo>
                <a:close/>
              </a:path>
            </a:pathLst>
          </a:custGeom>
          <a:solidFill>
            <a:srgbClr val="17375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dirty="0"/>
          </a:p>
        </p:txBody>
      </p:sp>
      <p:sp>
        <p:nvSpPr>
          <p:cNvPr id="17411" name="object 6"/>
          <p:cNvSpPr>
            <a:spLocks/>
          </p:cNvSpPr>
          <p:nvPr/>
        </p:nvSpPr>
        <p:spPr bwMode="auto">
          <a:xfrm>
            <a:off x="-1524000" y="3"/>
            <a:ext cx="12192000" cy="6852665"/>
          </a:xfrm>
          <a:custGeom>
            <a:avLst/>
            <a:gdLst>
              <a:gd name="T0" fmla="*/ 9144000 w 9144000"/>
              <a:gd name="T1" fmla="*/ 63 h 6116701"/>
              <a:gd name="T2" fmla="*/ 0 w 9144000"/>
              <a:gd name="T3" fmla="*/ 63 h 6116701"/>
              <a:gd name="T4" fmla="*/ 0 w 9144000"/>
              <a:gd name="T5" fmla="*/ 6111202 h 6116701"/>
              <a:gd name="T6" fmla="*/ 9144000 w 9144000"/>
              <a:gd name="T7" fmla="*/ 6111202 h 6116701"/>
              <a:gd name="T8" fmla="*/ 9144000 w 9144000"/>
              <a:gd name="T9" fmla="*/ 63 h 6116701"/>
              <a:gd name="T10" fmla="*/ 0 60000 65536"/>
              <a:gd name="T11" fmla="*/ 0 60000 65536"/>
              <a:gd name="T12" fmla="*/ 0 60000 65536"/>
              <a:gd name="T13" fmla="*/ 0 60000 65536"/>
              <a:gd name="T14" fmla="*/ 0 60000 65536"/>
              <a:gd name="T15" fmla="*/ 0 w 9144000"/>
              <a:gd name="T16" fmla="*/ 0 h 6116701"/>
              <a:gd name="T17" fmla="*/ 9144000 w 9144000"/>
              <a:gd name="T18" fmla="*/ 6116701 h 6116701"/>
            </a:gdLst>
            <a:ahLst/>
            <a:cxnLst>
              <a:cxn ang="T10">
                <a:pos x="T0" y="T1"/>
              </a:cxn>
              <a:cxn ang="T11">
                <a:pos x="T2" y="T3"/>
              </a:cxn>
              <a:cxn ang="T12">
                <a:pos x="T4" y="T5"/>
              </a:cxn>
              <a:cxn ang="T13">
                <a:pos x="T6" y="T7"/>
              </a:cxn>
              <a:cxn ang="T14">
                <a:pos x="T8" y="T9"/>
              </a:cxn>
            </a:cxnLst>
            <a:rect l="T15" t="T16" r="T17" b="T18"/>
            <a:pathLst>
              <a:path w="9144000" h="6116701">
                <a:moveTo>
                  <a:pt x="9144000" y="63"/>
                </a:moveTo>
                <a:lnTo>
                  <a:pt x="0" y="63"/>
                </a:lnTo>
                <a:lnTo>
                  <a:pt x="0" y="6116701"/>
                </a:lnTo>
                <a:lnTo>
                  <a:pt x="9144000" y="6116701"/>
                </a:lnTo>
                <a:lnTo>
                  <a:pt x="9144000" y="63"/>
                </a:lnTo>
              </a:path>
            </a:pathLst>
          </a:custGeom>
          <a:noFill/>
          <a:ln w="9525">
            <a:solidFill>
              <a:srgbClr val="497DB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tr-TR"/>
          </a:p>
        </p:txBody>
      </p:sp>
      <p:sp>
        <p:nvSpPr>
          <p:cNvPr id="17412" name="object 4"/>
          <p:cNvSpPr txBox="1">
            <a:spLocks noChangeArrowheads="1"/>
          </p:cNvSpPr>
          <p:nvPr/>
        </p:nvSpPr>
        <p:spPr bwMode="auto">
          <a:xfrm>
            <a:off x="3505414" y="4487490"/>
            <a:ext cx="5752011" cy="14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4576763">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4200" b="1" i="1" dirty="0">
                <a:solidFill>
                  <a:schemeClr val="bg1"/>
                </a:solidFill>
                <a:latin typeface="Calibri" panose="020F0502020204030204" pitchFamily="34" charset="0"/>
              </a:rPr>
              <a:t>Belgelendirmeye Yönelik Destekler</a:t>
            </a:r>
          </a:p>
        </p:txBody>
      </p:sp>
      <p:pic>
        <p:nvPicPr>
          <p:cNvPr id="2" name="Resim 1"/>
          <p:cNvPicPr>
            <a:picLocks noChangeAspect="1"/>
          </p:cNvPicPr>
          <p:nvPr/>
        </p:nvPicPr>
        <p:blipFill>
          <a:blip r:embed="rId3"/>
          <a:stretch>
            <a:fillRect/>
          </a:stretch>
        </p:blipFill>
        <p:spPr>
          <a:xfrm rot="20803448">
            <a:off x="1103644" y="972280"/>
            <a:ext cx="2646218" cy="37529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Resim 2"/>
          <p:cNvPicPr>
            <a:picLocks noChangeAspect="1"/>
          </p:cNvPicPr>
          <p:nvPr/>
        </p:nvPicPr>
        <p:blipFill>
          <a:blip r:embed="rId4"/>
          <a:stretch>
            <a:fillRect/>
          </a:stretch>
        </p:blipFill>
        <p:spPr>
          <a:xfrm>
            <a:off x="4439977" y="1893826"/>
            <a:ext cx="4305300" cy="14184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878241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263418" y="1001539"/>
            <a:ext cx="8584245" cy="1086568"/>
          </a:xfrm>
          <a:prstGeom prst="rect">
            <a:avLst/>
          </a:prstGeom>
          <a:effectLst>
            <a:softEdge rad="127000"/>
          </a:effectLst>
        </p:spPr>
        <p:style>
          <a:lnRef idx="3">
            <a:schemeClr val="lt1"/>
          </a:lnRef>
          <a:fillRef idx="1">
            <a:schemeClr val="accent1"/>
          </a:fillRef>
          <a:effectRef idx="1">
            <a:schemeClr val="accent1"/>
          </a:effectRef>
          <a:fontRef idx="minor">
            <a:schemeClr val="lt1"/>
          </a:fontRef>
        </p:style>
        <p:txBody>
          <a:bodyPr>
            <a:normAutofit/>
          </a:bodyPr>
          <a:lstStyle/>
          <a:p>
            <a:pPr lvl="0" algn="ctr"/>
            <a:r>
              <a:rPr lang="tr-TR" sz="2400" b="1" dirty="0">
                <a:solidFill>
                  <a:schemeClr val="bg1"/>
                </a:solidFill>
              </a:rPr>
              <a:t>5544 Sayılı Kanun EK Madde 1 </a:t>
            </a:r>
            <a:r>
              <a:rPr lang="tr-TR" sz="2800" b="1" dirty="0">
                <a:solidFill>
                  <a:schemeClr val="bg1"/>
                </a:solidFill>
              </a:rPr>
              <a:t/>
            </a:r>
            <a:br>
              <a:rPr lang="tr-TR" sz="2800" b="1" dirty="0">
                <a:solidFill>
                  <a:schemeClr val="bg1"/>
                </a:solidFill>
              </a:rPr>
            </a:br>
            <a:r>
              <a:rPr lang="tr-TR" sz="2800" b="1" dirty="0">
                <a:solidFill>
                  <a:schemeClr val="bg1"/>
                </a:solidFill>
              </a:rPr>
              <a:t>Belge Zorunluluğu Kapsamında Uygulanan Teşvik</a:t>
            </a:r>
            <a:endParaRPr lang="tr-TR" sz="2800" dirty="0">
              <a:solidFill>
                <a:schemeClr val="bg1"/>
              </a:solidFill>
            </a:endParaRPr>
          </a:p>
        </p:txBody>
      </p:sp>
      <p:pic>
        <p:nvPicPr>
          <p:cNvPr id="10" name="Picture 2" descr="http://rizetso.org.tr/wp-content/uploads/2015/12/mesleki-yeterlilik-aldinizmi.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011634">
            <a:off x="220030" y="2756505"/>
            <a:ext cx="2487518" cy="2098263"/>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3 Dikdörtgen"/>
          <p:cNvSpPr/>
          <p:nvPr/>
        </p:nvSpPr>
        <p:spPr>
          <a:xfrm>
            <a:off x="2723226" y="2643914"/>
            <a:ext cx="5873139" cy="2492984"/>
          </a:xfrm>
          <a:prstGeom prst="rect">
            <a:avLst/>
          </a:prstGeom>
        </p:spPr>
        <p:txBody>
          <a:bodyPr wrap="square" lIns="121914" tIns="60957" rIns="121914" bIns="60957">
            <a:spAutoFit/>
          </a:bodyPr>
          <a:lstStyle/>
          <a:p>
            <a:pPr algn="just">
              <a:defRPr/>
            </a:pPr>
            <a:r>
              <a:rPr lang="tr-TR" sz="2200" dirty="0">
                <a:cs typeface="Arial" charset="0"/>
              </a:rPr>
              <a:t>MYK Mesleki Yeterlilik Belgesi zorunluluğu getirilmiş mesleklerde yetkilendirilmiş belgelendirme kuruluşlarının gerçekleştireceği sınavlarda başarılı olan kişilerin; </a:t>
            </a:r>
            <a:r>
              <a:rPr lang="tr-TR" sz="2200" b="1" u="sng" dirty="0">
                <a:cs typeface="Arial" charset="0"/>
              </a:rPr>
              <a:t>31.12.2019</a:t>
            </a:r>
            <a:r>
              <a:rPr lang="tr-TR" sz="2200" b="1" dirty="0">
                <a:cs typeface="Arial" charset="0"/>
              </a:rPr>
              <a:t> </a:t>
            </a:r>
            <a:r>
              <a:rPr lang="tr-TR" sz="2200" dirty="0">
                <a:cs typeface="Arial" charset="0"/>
              </a:rPr>
              <a:t>tarihine kadar sınav ücreti ile belge masrafının tamamı </a:t>
            </a:r>
            <a:r>
              <a:rPr lang="tr-TR" sz="2200" b="1" i="1" dirty="0">
                <a:cs typeface="Arial" charset="0"/>
              </a:rPr>
              <a:t>İşsizlik Sigortası Fonundan </a:t>
            </a:r>
            <a:r>
              <a:rPr lang="tr-TR" sz="2200" dirty="0">
                <a:cs typeface="Arial" charset="0"/>
              </a:rPr>
              <a:t>karşılanacaktır.</a:t>
            </a:r>
          </a:p>
        </p:txBody>
      </p:sp>
      <p:pic>
        <p:nvPicPr>
          <p:cNvPr id="2050" name="Picture 2" descr="para veren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86852">
            <a:off x="6426910" y="4824282"/>
            <a:ext cx="2563381" cy="194224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487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val="1150269036"/>
              </p:ext>
            </p:extLst>
          </p:nvPr>
        </p:nvGraphicFramePr>
        <p:xfrm>
          <a:off x="1549486" y="1637731"/>
          <a:ext cx="7444388" cy="4301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ikdörtgen 2"/>
          <p:cNvSpPr/>
          <p:nvPr/>
        </p:nvSpPr>
        <p:spPr>
          <a:xfrm>
            <a:off x="310414" y="1512524"/>
            <a:ext cx="1170833" cy="4037003"/>
          </a:xfrm>
          <a:prstGeom prst="rect">
            <a:avLst/>
          </a:prstGeom>
          <a:noFill/>
        </p:spPr>
        <p:txBody>
          <a:bodyPr vert="wordArtVert" wrap="none">
            <a:spAutoFit/>
          </a:bodyPr>
          <a:lstStyle/>
          <a:p>
            <a:pPr algn="ctr">
              <a:defRPr/>
            </a:pPr>
            <a:r>
              <a:rPr lang="tr-TR"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AKIŞ</a:t>
            </a:r>
          </a:p>
        </p:txBody>
      </p:sp>
    </p:spTree>
    <p:extLst>
      <p:ext uri="{BB962C8B-B14F-4D97-AF65-F5344CB8AC3E}">
        <p14:creationId xmlns:p14="http://schemas.microsoft.com/office/powerpoint/2010/main" val="1434818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Unvan 1"/>
          <p:cNvSpPr txBox="1">
            <a:spLocks/>
          </p:cNvSpPr>
          <p:nvPr/>
        </p:nvSpPr>
        <p:spPr>
          <a:xfrm>
            <a:off x="1978855" y="885612"/>
            <a:ext cx="5688037" cy="5162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a:solidFill>
                  <a:srgbClr val="002060"/>
                </a:solidFill>
              </a:rPr>
              <a:t>Teşvikle İlgili Kısıtlar</a:t>
            </a:r>
            <a:r>
              <a:rPr lang="tr-TR" sz="3600" dirty="0"/>
              <a:t/>
            </a:r>
            <a:br>
              <a:rPr lang="tr-TR" sz="3600" dirty="0"/>
            </a:br>
            <a:endParaRPr lang="tr-TR" sz="3600" dirty="0"/>
          </a:p>
        </p:txBody>
      </p:sp>
      <p:sp>
        <p:nvSpPr>
          <p:cNvPr id="4" name="Metin kutusu 3"/>
          <p:cNvSpPr txBox="1"/>
          <p:nvPr/>
        </p:nvSpPr>
        <p:spPr>
          <a:xfrm>
            <a:off x="1385455" y="1597621"/>
            <a:ext cx="7545418" cy="1200329"/>
          </a:xfrm>
          <a:prstGeom prst="rect">
            <a:avLst/>
          </a:prstGeom>
          <a:noFill/>
        </p:spPr>
        <p:txBody>
          <a:bodyPr wrap="square" rtlCol="0">
            <a:spAutoFit/>
          </a:bodyPr>
          <a:lstStyle/>
          <a:p>
            <a:pPr marL="342900" indent="-342900" algn="just">
              <a:buFont typeface="Wingdings" panose="05000000000000000000" pitchFamily="2" charset="2"/>
              <a:buChar char="Ø"/>
            </a:pPr>
            <a:r>
              <a:rPr lang="tr-TR" sz="2400" dirty="0"/>
              <a:t>Teşvikten </a:t>
            </a:r>
            <a:r>
              <a:rPr lang="tr-TR" sz="2400" u="sng" dirty="0"/>
              <a:t>sadece sınavlarda başarılı olarak belge almaya hak kazananlar</a:t>
            </a:r>
            <a:r>
              <a:rPr lang="tr-TR" sz="2400" dirty="0"/>
              <a:t> yararlanabilir. Başarısız olan kişilerin  </a:t>
            </a:r>
            <a:r>
              <a:rPr lang="tr-TR" sz="2400" dirty="0" smtClean="0"/>
              <a:t>       </a:t>
            </a:r>
            <a:r>
              <a:rPr lang="tr-TR" sz="2400" u="sng" dirty="0" smtClean="0"/>
              <a:t>2 </a:t>
            </a:r>
            <a:r>
              <a:rPr lang="tr-TR" sz="2400" u="sng" dirty="0"/>
              <a:t>defa ücretsiz sınavlara girme hakkı</a:t>
            </a:r>
            <a:r>
              <a:rPr lang="tr-TR" sz="2400" dirty="0"/>
              <a:t> bulunmaktadır.</a:t>
            </a:r>
          </a:p>
        </p:txBody>
      </p:sp>
      <p:sp>
        <p:nvSpPr>
          <p:cNvPr id="5" name="9 Dikdörtgen"/>
          <p:cNvSpPr/>
          <p:nvPr/>
        </p:nvSpPr>
        <p:spPr>
          <a:xfrm>
            <a:off x="7809760" y="3251905"/>
            <a:ext cx="546450" cy="710800"/>
          </a:xfrm>
          <a:prstGeom prst="rect">
            <a:avLst/>
          </a:prstGeom>
          <a:blipFill>
            <a:blip r:embed="rId3" cstate="email">
              <a:extLst>
                <a:ext uri="{28A0092B-C50C-407E-A947-70E740481C1C}">
                  <a14:useLocalDpi xmlns:a14="http://schemas.microsoft.com/office/drawing/2010/main"/>
                </a:ext>
              </a:extLst>
            </a:blip>
            <a:srcRect/>
            <a:stretch>
              <a:fillRect t="-13000" b="-13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6" name="13 Dikdörtgen"/>
          <p:cNvSpPr/>
          <p:nvPr/>
        </p:nvSpPr>
        <p:spPr>
          <a:xfrm>
            <a:off x="188625" y="1389720"/>
            <a:ext cx="1077419" cy="1616129"/>
          </a:xfrm>
          <a:prstGeom prst="rect">
            <a:avLst/>
          </a:prstGeom>
          <a:blipFill>
            <a:blip r:embed="rId4" cstate="email">
              <a:extLst>
                <a:ext uri="{28A0092B-C50C-407E-A947-70E740481C1C}">
                  <a14:useLocalDpi xmlns:a14="http://schemas.microsoft.com/office/drawing/2010/main"/>
                </a:ext>
              </a:extLst>
            </a:blip>
            <a:srcRect/>
            <a:stretch>
              <a:fillRect l="-40000" r="-40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7" name="Metin kutusu 6"/>
          <p:cNvSpPr txBox="1"/>
          <p:nvPr/>
        </p:nvSpPr>
        <p:spPr>
          <a:xfrm>
            <a:off x="1385455" y="3251905"/>
            <a:ext cx="6179127" cy="461665"/>
          </a:xfrm>
          <a:prstGeom prst="rect">
            <a:avLst/>
          </a:prstGeom>
          <a:noFill/>
        </p:spPr>
        <p:txBody>
          <a:bodyPr wrap="square" rtlCol="0">
            <a:spAutoFit/>
          </a:bodyPr>
          <a:lstStyle/>
          <a:p>
            <a:pPr marL="342900" indent="-342900" algn="just">
              <a:buFont typeface="Wingdings" panose="05000000000000000000" pitchFamily="2" charset="2"/>
              <a:buChar char="Ø"/>
            </a:pPr>
            <a:r>
              <a:rPr lang="tr-TR" sz="2400" dirty="0"/>
              <a:t>Kişiler teşvikten </a:t>
            </a:r>
            <a:r>
              <a:rPr lang="tr-TR" sz="2400" u="sng" dirty="0"/>
              <a:t>yalnızca bir kez</a:t>
            </a:r>
            <a:r>
              <a:rPr lang="tr-TR" sz="2400" dirty="0"/>
              <a:t> yararlanabilir. </a:t>
            </a:r>
          </a:p>
        </p:txBody>
      </p:sp>
      <p:sp>
        <p:nvSpPr>
          <p:cNvPr id="8" name="Metin kutusu 7"/>
          <p:cNvSpPr txBox="1"/>
          <p:nvPr/>
        </p:nvSpPr>
        <p:spPr>
          <a:xfrm>
            <a:off x="185894" y="3962705"/>
            <a:ext cx="7897091" cy="2677656"/>
          </a:xfrm>
          <a:prstGeom prst="rect">
            <a:avLst/>
          </a:prstGeom>
          <a:noFill/>
        </p:spPr>
        <p:txBody>
          <a:bodyPr wrap="square" rtlCol="0">
            <a:spAutoFit/>
          </a:bodyPr>
          <a:lstStyle/>
          <a:p>
            <a:pPr marL="342900" indent="-342900" algn="just">
              <a:buFont typeface="Wingdings" panose="05000000000000000000" pitchFamily="2" charset="2"/>
              <a:buChar char="Ø"/>
            </a:pPr>
            <a:r>
              <a:rPr lang="tr-TR" sz="2400" dirty="0"/>
              <a:t>Sınav ücreti </a:t>
            </a:r>
            <a:r>
              <a:rPr lang="tr-TR" sz="2400" u="sng" dirty="0"/>
              <a:t>brüt asgari ücretin yarısını geçmemek üzere</a:t>
            </a:r>
            <a:r>
              <a:rPr lang="tr-TR" sz="2400" dirty="0"/>
              <a:t> meslekler bazında belirlenmektedir</a:t>
            </a:r>
            <a:r>
              <a:rPr lang="tr-TR" sz="2400" dirty="0" smtClean="0"/>
              <a:t>.</a:t>
            </a:r>
          </a:p>
          <a:p>
            <a:pPr marL="342900" indent="-342900" algn="just">
              <a:buFont typeface="Wingdings" panose="05000000000000000000" pitchFamily="2" charset="2"/>
              <a:buChar char="Ø"/>
            </a:pPr>
            <a:endParaRPr lang="tr-TR" sz="2400" dirty="0"/>
          </a:p>
          <a:p>
            <a:pPr marL="342900" indent="-342900" algn="just">
              <a:buFont typeface="Wingdings" panose="05000000000000000000" pitchFamily="2" charset="2"/>
              <a:buChar char="Ø"/>
            </a:pPr>
            <a:r>
              <a:rPr lang="tr-TR" sz="2400" dirty="0"/>
              <a:t>Teşvik kapsamında İşsizlik sigortası Fonundan karşılanacak sınav ücretleri üst limitleri </a:t>
            </a:r>
            <a:r>
              <a:rPr lang="tr-TR" sz="2400" u="sng" dirty="0"/>
              <a:t>Bakanlar Kurulu tarafından </a:t>
            </a:r>
            <a:r>
              <a:rPr lang="tr-TR" sz="2400" dirty="0"/>
              <a:t>onaylanarak Resmî Gazete’de yayımlanmıştır. Ayrıca </a:t>
            </a:r>
            <a:r>
              <a:rPr lang="tr-TR" sz="2400" dirty="0">
                <a:hlinkClick r:id="rId5"/>
              </a:rPr>
              <a:t>www.myk.gov.tr/limitler</a:t>
            </a:r>
            <a:r>
              <a:rPr lang="tr-TR" sz="2400" dirty="0"/>
              <a:t> adresinden ulaşabilirsiniz.</a:t>
            </a:r>
          </a:p>
        </p:txBody>
      </p:sp>
      <p:pic>
        <p:nvPicPr>
          <p:cNvPr id="6150" name="Picture 6" descr="https://dogruhaber.com.tr/image/foto/2017/03/18/Bakanlar-Kurulu-karari-Resmi-Gazetede_1489818463.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50340" y="3979758"/>
            <a:ext cx="2393660" cy="166145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743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Unvan 1"/>
          <p:cNvSpPr txBox="1">
            <a:spLocks/>
          </p:cNvSpPr>
          <p:nvPr/>
        </p:nvSpPr>
        <p:spPr>
          <a:xfrm>
            <a:off x="1669366" y="834446"/>
            <a:ext cx="6489895" cy="5162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a:solidFill>
                  <a:srgbClr val="002060"/>
                </a:solidFill>
              </a:rPr>
              <a:t>Çalışanların Teşvikten </a:t>
            </a:r>
            <a:r>
              <a:rPr lang="tr-TR" sz="2400" b="1" dirty="0" smtClean="0">
                <a:solidFill>
                  <a:srgbClr val="002060"/>
                </a:solidFill>
              </a:rPr>
              <a:t>Yararlanması</a:t>
            </a:r>
            <a:endParaRPr lang="tr-TR" sz="2400" dirty="0"/>
          </a:p>
        </p:txBody>
      </p:sp>
      <p:sp>
        <p:nvSpPr>
          <p:cNvPr id="4" name="Metin kutusu 3"/>
          <p:cNvSpPr txBox="1"/>
          <p:nvPr/>
        </p:nvSpPr>
        <p:spPr>
          <a:xfrm>
            <a:off x="122830" y="1473350"/>
            <a:ext cx="8159261" cy="2677656"/>
          </a:xfrm>
          <a:prstGeom prst="rect">
            <a:avLst/>
          </a:prstGeom>
          <a:noFill/>
        </p:spPr>
        <p:txBody>
          <a:bodyPr wrap="square" rtlCol="0">
            <a:spAutoFit/>
          </a:bodyPr>
          <a:lstStyle/>
          <a:p>
            <a:pPr marL="342900" indent="-342900" algn="just">
              <a:buFont typeface="Wingdings" panose="05000000000000000000" pitchFamily="2" charset="2"/>
              <a:buChar char="ü"/>
            </a:pPr>
            <a:r>
              <a:rPr lang="tr-TR" sz="2400" dirty="0"/>
              <a:t>Sınav başvurusu esnasında aday </a:t>
            </a:r>
            <a:r>
              <a:rPr lang="tr-TR" sz="2400" u="sng" dirty="0"/>
              <a:t>teşvikten yararlanma talebini ve kendisine ait IBAN numarasını</a:t>
            </a:r>
            <a:r>
              <a:rPr lang="tr-TR" sz="2400" dirty="0"/>
              <a:t> ilgili yetkilendirilmiş belgelendirme kuruluşuna iletir.</a:t>
            </a:r>
          </a:p>
          <a:p>
            <a:pPr algn="just"/>
            <a:endParaRPr lang="tr-TR" sz="2400" dirty="0"/>
          </a:p>
          <a:p>
            <a:pPr marL="342900" indent="-342900" algn="just">
              <a:buFont typeface="Wingdings" panose="05000000000000000000" pitchFamily="2" charset="2"/>
              <a:buChar char="ü"/>
            </a:pPr>
            <a:r>
              <a:rPr lang="tr-TR" sz="2400" dirty="0"/>
              <a:t>Yetkilendirilmiş belgelendirme kuruluşları </a:t>
            </a:r>
            <a:r>
              <a:rPr lang="tr-TR" sz="2400" u="sng" dirty="0"/>
              <a:t>her ayın sonunda</a:t>
            </a:r>
            <a:r>
              <a:rPr lang="tr-TR" sz="2400" dirty="0"/>
              <a:t> o ay içerisinde belge verdiği kişiler için toplu teşvik talebini Kurumumuza bildirir.</a:t>
            </a:r>
          </a:p>
        </p:txBody>
      </p:sp>
      <p:pic>
        <p:nvPicPr>
          <p:cNvPr id="6" name="Resim 5"/>
          <p:cNvPicPr>
            <a:picLocks noChangeAspect="1"/>
          </p:cNvPicPr>
          <p:nvPr/>
        </p:nvPicPr>
        <p:blipFill>
          <a:blip r:embed="rId3"/>
          <a:stretch>
            <a:fillRect/>
          </a:stretch>
        </p:blipFill>
        <p:spPr>
          <a:xfrm>
            <a:off x="5644767" y="4411068"/>
            <a:ext cx="3270638" cy="1416832"/>
          </a:xfrm>
          <a:prstGeom prst="rect">
            <a:avLst/>
          </a:prstGeom>
          <a:ln>
            <a:solidFill>
              <a:schemeClr val="accent1"/>
            </a:solidFill>
          </a:ln>
          <a:effectLst>
            <a:softEdge rad="127000"/>
          </a:effectLst>
        </p:spPr>
      </p:pic>
      <p:sp>
        <p:nvSpPr>
          <p:cNvPr id="2" name="Metin kutusu 1"/>
          <p:cNvSpPr txBox="1"/>
          <p:nvPr/>
        </p:nvSpPr>
        <p:spPr>
          <a:xfrm>
            <a:off x="122830" y="4411068"/>
            <a:ext cx="5743241" cy="2369880"/>
          </a:xfrm>
          <a:prstGeom prst="rect">
            <a:avLst/>
          </a:prstGeom>
          <a:noFill/>
        </p:spPr>
        <p:txBody>
          <a:bodyPr wrap="square" rtlCol="0">
            <a:spAutoFit/>
          </a:bodyPr>
          <a:lstStyle/>
          <a:p>
            <a:pPr marL="285750" indent="-285750" algn="just">
              <a:buFont typeface="Wingdings" panose="05000000000000000000" pitchFamily="2" charset="2"/>
              <a:buChar char="ü"/>
            </a:pPr>
            <a:r>
              <a:rPr lang="tr-TR" sz="2400" b="1" u="sng" dirty="0"/>
              <a:t>Talepte ve kişi bilgilerinde hata olmaması hâlinde</a:t>
            </a:r>
            <a:r>
              <a:rPr lang="tr-TR" sz="2400" dirty="0"/>
              <a:t> takip eden ayın 21’i ile 30’u arasında geri ödeme tutarı Kurumumuz tarafından teşvikten yararlanmış kişinin hesabına aktarılır.</a:t>
            </a:r>
          </a:p>
          <a:p>
            <a:endParaRPr lang="tr-TR" sz="2400" dirty="0"/>
          </a:p>
        </p:txBody>
      </p:sp>
    </p:spTree>
    <p:extLst>
      <p:ext uri="{BB962C8B-B14F-4D97-AF65-F5344CB8AC3E}">
        <p14:creationId xmlns:p14="http://schemas.microsoft.com/office/powerpoint/2010/main" val="748530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Unvan 1"/>
          <p:cNvSpPr txBox="1">
            <a:spLocks/>
          </p:cNvSpPr>
          <p:nvPr/>
        </p:nvSpPr>
        <p:spPr>
          <a:xfrm>
            <a:off x="806547" y="950392"/>
            <a:ext cx="7530905" cy="5162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a:solidFill>
                  <a:srgbClr val="002060"/>
                </a:solidFill>
              </a:rPr>
              <a:t>3. Kişi veya Kuruluşların Teşvikten Yararlanması – Tek Nokta Başvurusu</a:t>
            </a:r>
            <a:endParaRPr lang="tr-TR" sz="2400" dirty="0"/>
          </a:p>
        </p:txBody>
      </p:sp>
      <p:sp>
        <p:nvSpPr>
          <p:cNvPr id="4" name="Metin kutusu 3"/>
          <p:cNvSpPr txBox="1"/>
          <p:nvPr/>
        </p:nvSpPr>
        <p:spPr>
          <a:xfrm>
            <a:off x="112647" y="2236763"/>
            <a:ext cx="8918703" cy="3754874"/>
          </a:xfrm>
          <a:prstGeom prst="rect">
            <a:avLst/>
          </a:prstGeom>
          <a:noFill/>
        </p:spPr>
        <p:txBody>
          <a:bodyPr wrap="square" rtlCol="0">
            <a:spAutoFit/>
          </a:bodyPr>
          <a:lstStyle/>
          <a:p>
            <a:pPr marL="342900" indent="-342900" algn="just">
              <a:buFont typeface="Wingdings" panose="05000000000000000000" pitchFamily="2" charset="2"/>
              <a:buChar char="ü"/>
            </a:pPr>
            <a:r>
              <a:rPr lang="tr-TR" sz="2400" dirty="0"/>
              <a:t>3. kişi veya Kuruluş </a:t>
            </a:r>
            <a:r>
              <a:rPr lang="tr-TR" sz="2400" u="sng" dirty="0"/>
              <a:t>10 veya üzeri sayıda çalışan için</a:t>
            </a:r>
            <a:r>
              <a:rPr lang="tr-TR" sz="2400" dirty="0"/>
              <a:t> Tek Nokta Başvuru Formunu doldurarak yetkilendirilmiş belgelendirme kuruluşuna başvuru yapar.</a:t>
            </a:r>
          </a:p>
          <a:p>
            <a:pPr algn="just"/>
            <a:endParaRPr lang="tr-TR" sz="2400" dirty="0"/>
          </a:p>
          <a:p>
            <a:pPr algn="just"/>
            <a:endParaRPr lang="tr-TR" sz="2400" dirty="0"/>
          </a:p>
          <a:p>
            <a:pPr marL="342900" indent="-342900" algn="just">
              <a:buFont typeface="Wingdings" panose="05000000000000000000" pitchFamily="2" charset="2"/>
              <a:buChar char="ü"/>
            </a:pPr>
            <a:r>
              <a:rPr lang="tr-TR" sz="2400" u="sng" dirty="0"/>
              <a:t>Yetkilendirilmiş belgelendirme kuruluşları</a:t>
            </a:r>
            <a:r>
              <a:rPr lang="tr-TR" sz="2400" dirty="0"/>
              <a:t> sınavlar sonucunda belgelendirme kararı aldıktan sonra teşvikten yararlanma hakkı kazanmış kişilerin sınav </a:t>
            </a:r>
            <a:r>
              <a:rPr lang="tr-TR" sz="2400" dirty="0" smtClean="0"/>
              <a:t>ücretlerini       </a:t>
            </a:r>
            <a:r>
              <a:rPr lang="tr-TR" sz="2400" u="sng" dirty="0" smtClean="0"/>
              <a:t>ilgili </a:t>
            </a:r>
            <a:r>
              <a:rPr lang="tr-TR" sz="2400" u="sng" dirty="0"/>
              <a:t>3. kişi veya Kuruluşun hesabına aktarır</a:t>
            </a:r>
            <a:r>
              <a:rPr lang="tr-TR" sz="2400" dirty="0"/>
              <a:t>. </a:t>
            </a:r>
          </a:p>
          <a:p>
            <a:pPr algn="just"/>
            <a:endParaRPr lang="tr-TR" sz="2200" dirty="0"/>
          </a:p>
        </p:txBody>
      </p:sp>
    </p:spTree>
    <p:extLst>
      <p:ext uri="{BB962C8B-B14F-4D97-AF65-F5344CB8AC3E}">
        <p14:creationId xmlns:p14="http://schemas.microsoft.com/office/powerpoint/2010/main" val="2814982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Unvan 1"/>
          <p:cNvSpPr txBox="1">
            <a:spLocks/>
          </p:cNvSpPr>
          <p:nvPr/>
        </p:nvSpPr>
        <p:spPr>
          <a:xfrm>
            <a:off x="712764" y="844062"/>
            <a:ext cx="7952935" cy="5803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a:solidFill>
                  <a:srgbClr val="002060"/>
                </a:solidFill>
              </a:rPr>
              <a:t>3. Kişi veya Kuruluşların Teşvikten Yararlanması – Tek Nokta Başvurusu</a:t>
            </a:r>
            <a:endParaRPr lang="tr-TR" sz="2400" dirty="0"/>
          </a:p>
        </p:txBody>
      </p:sp>
      <p:sp>
        <p:nvSpPr>
          <p:cNvPr id="4" name="Metin kutusu 3"/>
          <p:cNvSpPr txBox="1"/>
          <p:nvPr/>
        </p:nvSpPr>
        <p:spPr>
          <a:xfrm>
            <a:off x="0" y="2330618"/>
            <a:ext cx="8665699" cy="3046988"/>
          </a:xfrm>
          <a:prstGeom prst="rect">
            <a:avLst/>
          </a:prstGeom>
          <a:noFill/>
        </p:spPr>
        <p:txBody>
          <a:bodyPr wrap="square" rtlCol="0">
            <a:spAutoFit/>
          </a:bodyPr>
          <a:lstStyle/>
          <a:p>
            <a:pPr marL="342900" indent="-342900" algn="just">
              <a:buFont typeface="Wingdings" panose="05000000000000000000" pitchFamily="2" charset="2"/>
              <a:buChar char="ü"/>
            </a:pPr>
            <a:r>
              <a:rPr lang="tr-TR" sz="2400" dirty="0"/>
              <a:t>Yetkilendirilmiş belgelendirme kuruluşları </a:t>
            </a:r>
            <a:r>
              <a:rPr lang="tr-TR" sz="2400" u="sng" dirty="0"/>
              <a:t>her ayın sonunda</a:t>
            </a:r>
            <a:r>
              <a:rPr lang="tr-TR" sz="2400" dirty="0"/>
              <a:t> geri ödemenin ilgili 3. kişi veya Kuruluşa yapılmış olduğunu gösterir dekont ve onaylı hesap ekstresi ile tek nokta başvurularını Kurumumuza bildirir.</a:t>
            </a:r>
          </a:p>
          <a:p>
            <a:pPr marL="457200" indent="-457200" algn="just">
              <a:buAutoNum type="arabicPeriod"/>
            </a:pPr>
            <a:endParaRPr lang="tr-TR" sz="2400" dirty="0"/>
          </a:p>
          <a:p>
            <a:pPr marL="342900" indent="-342900" algn="just">
              <a:buFont typeface="Wingdings" panose="05000000000000000000" pitchFamily="2" charset="2"/>
              <a:buChar char="ü"/>
            </a:pPr>
            <a:r>
              <a:rPr lang="tr-TR" sz="2400" dirty="0"/>
              <a:t>Kurumumuz başvuruyu uygun bulması hâlinde </a:t>
            </a:r>
            <a:r>
              <a:rPr lang="tr-TR" sz="2400" u="sng" dirty="0"/>
              <a:t>takip eden ayın 21’i ile 30’u arasında </a:t>
            </a:r>
            <a:r>
              <a:rPr lang="tr-TR" sz="2400" dirty="0"/>
              <a:t>teşvikten karşılanan sınav ücretlerini ilgili yetkilendirilmiş belgelendirme kuruluşunun hesabına aktarır.</a:t>
            </a:r>
          </a:p>
        </p:txBody>
      </p:sp>
    </p:spTree>
    <p:extLst>
      <p:ext uri="{BB962C8B-B14F-4D97-AF65-F5344CB8AC3E}">
        <p14:creationId xmlns:p14="http://schemas.microsoft.com/office/powerpoint/2010/main" val="3860414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txBox="1">
            <a:spLocks/>
          </p:cNvSpPr>
          <p:nvPr/>
        </p:nvSpPr>
        <p:spPr>
          <a:xfrm>
            <a:off x="438145" y="787111"/>
            <a:ext cx="7697002" cy="816606"/>
          </a:xfrm>
          <a:prstGeom prst="rect">
            <a:avLst/>
          </a:prstGeom>
          <a:effectLst>
            <a:softEdge rad="127000"/>
          </a:effectLst>
        </p:spPr>
        <p:style>
          <a:lnRef idx="3">
            <a:schemeClr val="lt1"/>
          </a:lnRef>
          <a:fillRef idx="1">
            <a:schemeClr val="accent1"/>
          </a:fillRef>
          <a:effectRef idx="1">
            <a:schemeClr val="accent1"/>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lumMod val="95000"/>
                  </a:schemeClr>
                </a:solidFill>
                <a:latin typeface="+mn-lt"/>
              </a:rPr>
              <a:t>Belgelendirme İçin Doğrudan Hibe Programı </a:t>
            </a:r>
          </a:p>
          <a:p>
            <a:pPr algn="ctr"/>
            <a:r>
              <a:rPr lang="tr-TR" sz="2800" b="1" dirty="0">
                <a:solidFill>
                  <a:schemeClr val="bg1">
                    <a:lumMod val="95000"/>
                  </a:schemeClr>
                </a:solidFill>
                <a:latin typeface="+mn-lt"/>
              </a:rPr>
              <a:t>I ve II</a:t>
            </a:r>
            <a:r>
              <a:rPr lang="tr-TR" sz="3600" dirty="0"/>
              <a:t/>
            </a:r>
            <a:br>
              <a:rPr lang="tr-TR" sz="3600" dirty="0"/>
            </a:br>
            <a:endParaRPr lang="tr-TR" sz="3600" dirty="0"/>
          </a:p>
        </p:txBody>
      </p:sp>
      <p:pic>
        <p:nvPicPr>
          <p:cNvPr id="3" name="Picture 10" descr="http://www.ab.gov.tr/files/HIBE_DUYURULARI/gorseller/ab_tr_en_color.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172845">
            <a:off x="7047313" y="4086642"/>
            <a:ext cx="1914408" cy="875116"/>
          </a:xfrm>
          <a:prstGeom prst="snip2DiagRect">
            <a:avLst/>
          </a:prstGeom>
          <a:solidFill>
            <a:srgbClr val="FFFFFF">
              <a:shade val="85000"/>
            </a:srgbClr>
          </a:solidFill>
          <a:ln w="88900" cap="sq">
            <a:solidFill>
              <a:srgbClr val="FFFFFF"/>
            </a:solidFill>
            <a:miter lim="800000"/>
          </a:ln>
          <a:effectLst>
            <a:glow rad="139700">
              <a:schemeClr val="accent5">
                <a:satMod val="175000"/>
                <a:alpha val="40000"/>
              </a:schemeClr>
            </a:glow>
            <a:outerShdw blurRad="88900" algn="tl" rotWithShape="0">
              <a:srgbClr val="000000">
                <a:alpha val="45000"/>
              </a:srgbClr>
            </a:outerShdw>
            <a:softEdge rad="317500"/>
          </a:effectLst>
          <a:scene3d>
            <a:camera prst="orthographicFront"/>
            <a:lightRig rig="twoPt" dir="t">
              <a:rot lat="0" lon="0" rev="7200000"/>
            </a:lightRig>
          </a:scene3d>
          <a:sp3d>
            <a:bevelT w="25400" h="19050"/>
            <a:contourClr>
              <a:srgbClr val="FFFFFF"/>
            </a:contourClr>
          </a:sp3d>
          <a:extLst/>
        </p:spPr>
      </p:pic>
      <p:sp>
        <p:nvSpPr>
          <p:cNvPr id="4" name="5 Dikdörtgen"/>
          <p:cNvSpPr/>
          <p:nvPr/>
        </p:nvSpPr>
        <p:spPr>
          <a:xfrm>
            <a:off x="307513" y="2039815"/>
            <a:ext cx="7940174" cy="4093428"/>
          </a:xfrm>
          <a:prstGeom prst="rect">
            <a:avLst/>
          </a:prstGeom>
        </p:spPr>
        <p:txBody>
          <a:bodyPr wrap="square">
            <a:spAutoFit/>
          </a:bodyPr>
          <a:lstStyle/>
          <a:p>
            <a:pPr marL="457200" indent="-457200" algn="just">
              <a:buFont typeface="Wingdings" panose="05000000000000000000" pitchFamily="2" charset="2"/>
              <a:buChar char="ü"/>
              <a:defRPr/>
            </a:pPr>
            <a:r>
              <a:rPr lang="tr-TR" sz="2000" dirty="0">
                <a:cs typeface="Arial" charset="0"/>
              </a:rPr>
              <a:t>20.07.2015 tarihinde başlatılmış</a:t>
            </a:r>
            <a:r>
              <a:rPr lang="tr-TR" sz="2000" dirty="0"/>
              <a:t> Hibe Programının toplam bütçesi 5.000.000 </a:t>
            </a:r>
            <a:r>
              <a:rPr lang="tr-TR" sz="2000" dirty="0">
                <a:cs typeface="Arial" charset="0"/>
              </a:rPr>
              <a:t>€ olup </a:t>
            </a:r>
            <a:r>
              <a:rPr lang="tr-TR" sz="2000" dirty="0"/>
              <a:t>program kapsamında </a:t>
            </a:r>
            <a:r>
              <a:rPr lang="tr-TR" sz="2000" u="sng" dirty="0"/>
              <a:t>İş ve Meslek Danışmanı (Seviye 6) haricindeki</a:t>
            </a:r>
            <a:r>
              <a:rPr lang="tr-TR" sz="2000" dirty="0"/>
              <a:t> tüm mesleklerde bireylerin belgelendirilmesi </a:t>
            </a:r>
            <a:r>
              <a:rPr lang="tr-TR" sz="2000" dirty="0" smtClean="0"/>
              <a:t>desteklenmiştir.</a:t>
            </a:r>
            <a:endParaRPr lang="tr-TR" sz="2000" dirty="0"/>
          </a:p>
          <a:p>
            <a:pPr marL="457200" indent="-457200" algn="just">
              <a:buFont typeface="Wingdings" panose="05000000000000000000" pitchFamily="2" charset="2"/>
              <a:buChar char="ü"/>
              <a:defRPr/>
            </a:pPr>
            <a:endParaRPr lang="tr-TR" sz="2000" dirty="0"/>
          </a:p>
          <a:p>
            <a:pPr marL="457200" indent="-457200" algn="just">
              <a:buFont typeface="Wingdings" panose="05000000000000000000" pitchFamily="2" charset="2"/>
              <a:buChar char="ü"/>
              <a:defRPr/>
            </a:pPr>
            <a:r>
              <a:rPr lang="tr-TR" sz="2000" dirty="0"/>
              <a:t>Sınavlarda başarılı olan her kişi hibe programından yararlanabilmekte ve belge almaya hak kazanan kişilerin sınav </a:t>
            </a:r>
            <a:r>
              <a:rPr lang="tr-TR" sz="2000" dirty="0" smtClean="0"/>
              <a:t>ücretleri                                   </a:t>
            </a:r>
            <a:r>
              <a:rPr lang="tr-TR" sz="2000" b="1" dirty="0"/>
              <a:t>300 </a:t>
            </a:r>
            <a:r>
              <a:rPr lang="tr-TR" sz="2000" b="1" dirty="0">
                <a:cs typeface="Arial" charset="0"/>
              </a:rPr>
              <a:t>€</a:t>
            </a:r>
            <a:r>
              <a:rPr lang="tr-TR" sz="2000" dirty="0"/>
              <a:t>’ya kadar </a:t>
            </a:r>
            <a:r>
              <a:rPr lang="tr-TR" sz="2000" dirty="0" smtClean="0"/>
              <a:t>karşılanmıştır.</a:t>
            </a:r>
            <a:endParaRPr lang="tr-TR" sz="2000" dirty="0"/>
          </a:p>
          <a:p>
            <a:pPr marL="457200" indent="-457200" algn="just">
              <a:buFont typeface="Wingdings" panose="05000000000000000000" pitchFamily="2" charset="2"/>
              <a:buChar char="ü"/>
              <a:defRPr/>
            </a:pPr>
            <a:endParaRPr lang="tr-TR" sz="2000" dirty="0"/>
          </a:p>
          <a:p>
            <a:pPr marL="457200" indent="-457200" algn="just">
              <a:buFont typeface="Wingdings" panose="05000000000000000000" pitchFamily="2" charset="2"/>
              <a:buChar char="ü"/>
              <a:defRPr/>
            </a:pPr>
            <a:r>
              <a:rPr lang="tr-TR" sz="2000" dirty="0"/>
              <a:t>Program </a:t>
            </a:r>
            <a:r>
              <a:rPr lang="tr-TR" sz="2000" b="1" dirty="0"/>
              <a:t>30 Eylül 2017</a:t>
            </a:r>
            <a:r>
              <a:rPr lang="tr-TR" sz="2000" dirty="0"/>
              <a:t> tarihinde </a:t>
            </a:r>
            <a:r>
              <a:rPr lang="tr-TR" sz="2000" u="sng" dirty="0"/>
              <a:t>sona ermiştir.</a:t>
            </a:r>
          </a:p>
          <a:p>
            <a:pPr marL="457200" indent="-457200" algn="just">
              <a:buFont typeface="Wingdings" panose="05000000000000000000" pitchFamily="2" charset="2"/>
              <a:buChar char="ü"/>
              <a:defRPr/>
            </a:pPr>
            <a:endParaRPr lang="tr-TR" sz="2000" dirty="0"/>
          </a:p>
          <a:p>
            <a:pPr marL="457200" indent="-457200" algn="just">
              <a:buFont typeface="Wingdings" panose="05000000000000000000" pitchFamily="2" charset="2"/>
              <a:buChar char="ü"/>
              <a:defRPr/>
            </a:pPr>
            <a:r>
              <a:rPr lang="tr-TR" sz="2000" b="1" dirty="0"/>
              <a:t>Belgelendirme İçin Doğrudan Hibe Programı II yakın zamanda başlayacaktır.</a:t>
            </a:r>
          </a:p>
        </p:txBody>
      </p:sp>
    </p:spTree>
    <p:extLst>
      <p:ext uri="{BB962C8B-B14F-4D97-AF65-F5344CB8AC3E}">
        <p14:creationId xmlns:p14="http://schemas.microsoft.com/office/powerpoint/2010/main" val="2269564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txBox="1">
            <a:spLocks/>
          </p:cNvSpPr>
          <p:nvPr/>
        </p:nvSpPr>
        <p:spPr>
          <a:xfrm>
            <a:off x="-1524000" y="1024181"/>
            <a:ext cx="12192000" cy="5162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400" b="1" dirty="0">
                <a:solidFill>
                  <a:srgbClr val="002060"/>
                </a:solidFill>
              </a:rPr>
              <a:t>Teşvikten Yararlanma İstatistikleri</a:t>
            </a:r>
            <a:r>
              <a:rPr lang="tr-TR" sz="3600" dirty="0"/>
              <a:t/>
            </a:r>
            <a:br>
              <a:rPr lang="tr-TR" sz="3600" dirty="0"/>
            </a:br>
            <a:endParaRPr lang="tr-TR" sz="3600" dirty="0"/>
          </a:p>
        </p:txBody>
      </p:sp>
      <p:pic>
        <p:nvPicPr>
          <p:cNvPr id="5" name="Picture 6" descr="para  png ile ilgili görsel sonuc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834416">
            <a:off x="6824625" y="5216547"/>
            <a:ext cx="2161116" cy="12129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http://www.universiteliisciler.com/uploads/universiteliisciler.com/album/okumus-iscilerin-feryadini-duyun-artik-20158211842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276441">
            <a:off x="72712" y="3351317"/>
            <a:ext cx="2549044" cy="1590675"/>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168629" y="6383568"/>
            <a:ext cx="1703334" cy="369332"/>
          </a:xfrm>
          <a:prstGeom prst="rect">
            <a:avLst/>
          </a:prstGeom>
          <a:noFill/>
        </p:spPr>
        <p:txBody>
          <a:bodyPr wrap="square" rtlCol="0">
            <a:spAutoFit/>
          </a:bodyPr>
          <a:lstStyle/>
          <a:p>
            <a:r>
              <a:rPr lang="tr-TR" dirty="0"/>
              <a:t>*25.04.2018</a:t>
            </a:r>
          </a:p>
        </p:txBody>
      </p:sp>
      <p:pic>
        <p:nvPicPr>
          <p:cNvPr id="13" name="Resim 12"/>
          <p:cNvPicPr>
            <a:picLocks noChangeAspect="1"/>
          </p:cNvPicPr>
          <p:nvPr/>
        </p:nvPicPr>
        <p:blipFill>
          <a:blip r:embed="rId5"/>
          <a:stretch>
            <a:fillRect/>
          </a:stretch>
        </p:blipFill>
        <p:spPr>
          <a:xfrm>
            <a:off x="2296324" y="1758195"/>
            <a:ext cx="6075628" cy="3874646"/>
          </a:xfrm>
          <a:prstGeom prst="rect">
            <a:avLst/>
          </a:prstGeom>
          <a:effectLst>
            <a:softEdge rad="63500"/>
          </a:effectLst>
        </p:spPr>
      </p:pic>
    </p:spTree>
    <p:extLst>
      <p:ext uri="{BB962C8B-B14F-4D97-AF65-F5344CB8AC3E}">
        <p14:creationId xmlns:p14="http://schemas.microsoft.com/office/powerpoint/2010/main" val="4209254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txBox="1">
            <a:spLocks/>
          </p:cNvSpPr>
          <p:nvPr/>
        </p:nvSpPr>
        <p:spPr>
          <a:xfrm>
            <a:off x="1533993" y="704445"/>
            <a:ext cx="6660630" cy="516228"/>
          </a:xfrm>
          <a:prstGeom prst="rect">
            <a:avLst/>
          </a:prstGeom>
          <a:effectLst>
            <a:softEdge rad="63500"/>
          </a:effectLst>
        </p:spPr>
        <p:style>
          <a:lnRef idx="3">
            <a:schemeClr val="lt1"/>
          </a:lnRef>
          <a:fillRef idx="1">
            <a:schemeClr val="accent1"/>
          </a:fillRef>
          <a:effectRef idx="1">
            <a:schemeClr val="accent1"/>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solidFill>
                  <a:schemeClr val="bg1"/>
                </a:solidFill>
                <a:latin typeface="+mn-lt"/>
              </a:rPr>
              <a:t>İşveren Prim Desteği</a:t>
            </a:r>
            <a:endParaRPr lang="tr-TR" sz="3600" dirty="0">
              <a:solidFill>
                <a:schemeClr val="bg1"/>
              </a:solidFill>
              <a:latin typeface="+mn-lt"/>
            </a:endParaRPr>
          </a:p>
        </p:txBody>
      </p:sp>
      <p:sp>
        <p:nvSpPr>
          <p:cNvPr id="5" name="Subtitle 2"/>
          <p:cNvSpPr txBox="1">
            <a:spLocks/>
          </p:cNvSpPr>
          <p:nvPr/>
        </p:nvSpPr>
        <p:spPr>
          <a:xfrm>
            <a:off x="-697679" y="3259617"/>
            <a:ext cx="4265640" cy="52649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80000"/>
              </a:lnSpc>
              <a:spcBef>
                <a:spcPts val="0"/>
              </a:spcBef>
              <a:defRPr/>
            </a:pPr>
            <a:endParaRPr lang="en-US" sz="3500" dirty="0">
              <a:solidFill>
                <a:prstClr val="black"/>
              </a:solidFill>
              <a:latin typeface="Calibri Light" panose="020F0302020204030204"/>
            </a:endParaRPr>
          </a:p>
        </p:txBody>
      </p:sp>
      <p:sp>
        <p:nvSpPr>
          <p:cNvPr id="7" name="Metin kutusu 6"/>
          <p:cNvSpPr txBox="1"/>
          <p:nvPr/>
        </p:nvSpPr>
        <p:spPr>
          <a:xfrm>
            <a:off x="409431" y="1274458"/>
            <a:ext cx="8243248" cy="3093154"/>
          </a:xfrm>
          <a:prstGeom prst="rect">
            <a:avLst/>
          </a:prstGeom>
          <a:noFill/>
        </p:spPr>
        <p:txBody>
          <a:bodyPr wrap="square" rtlCol="0">
            <a:spAutoFit/>
          </a:bodyPr>
          <a:lstStyle/>
          <a:p>
            <a:pPr marL="285750" indent="-285750" algn="just" defTabSz="457200">
              <a:buFont typeface="Arial" panose="020B0604020202020204" pitchFamily="34" charset="0"/>
              <a:buChar char="•"/>
              <a:defRPr/>
            </a:pPr>
            <a:r>
              <a:rPr lang="tr-TR" altLang="tr-TR" sz="1500" b="1" kern="0" dirty="0">
                <a:solidFill>
                  <a:prstClr val="black"/>
                </a:solidFill>
              </a:rPr>
              <a:t>6111 sayılı Kanun </a:t>
            </a:r>
            <a:r>
              <a:rPr lang="tr-TR" altLang="tr-TR" sz="1500" kern="0" dirty="0">
                <a:solidFill>
                  <a:prstClr val="black"/>
                </a:solidFill>
              </a:rPr>
              <a:t>ile güncellenen </a:t>
            </a:r>
          </a:p>
          <a:p>
            <a:pPr algn="just" defTabSz="457200">
              <a:defRPr/>
            </a:pPr>
            <a:r>
              <a:rPr lang="tr-TR" altLang="tr-TR" sz="1500" kern="0" dirty="0">
                <a:solidFill>
                  <a:prstClr val="black"/>
                </a:solidFill>
              </a:rPr>
              <a:t>İşsizlik Sigortası Kanununun Geçici 10. maddesinde </a:t>
            </a:r>
            <a:r>
              <a:rPr lang="tr-TR" altLang="tr-TR" sz="1500" b="1" kern="0" dirty="0">
                <a:solidFill>
                  <a:prstClr val="black"/>
                </a:solidFill>
              </a:rPr>
              <a:t>mesleki yeterlilik belgesi sahibi personel çalıştıranlar için</a:t>
            </a:r>
            <a:r>
              <a:rPr lang="tr-TR" altLang="tr-TR" sz="1500" kern="0" dirty="0">
                <a:solidFill>
                  <a:prstClr val="black"/>
                </a:solidFill>
              </a:rPr>
              <a:t> işveren sigorta primlerinin işveren hisselerine ait tutarının İşsizlik Sigortası Fonundan karşılanmasına ilişkin esaslar düzenlenmektedir. </a:t>
            </a:r>
          </a:p>
          <a:p>
            <a:pPr algn="just" defTabSz="457200">
              <a:defRPr/>
            </a:pPr>
            <a:endParaRPr lang="tr-TR" altLang="tr-TR" sz="1500" kern="0" dirty="0">
              <a:solidFill>
                <a:prstClr val="black"/>
              </a:solidFill>
            </a:endParaRPr>
          </a:p>
          <a:p>
            <a:pPr marL="285750" indent="-285750" algn="just" defTabSz="457200">
              <a:buFont typeface="Arial" panose="020B0604020202020204" pitchFamily="34" charset="0"/>
              <a:buChar char="•"/>
              <a:defRPr/>
            </a:pPr>
            <a:r>
              <a:rPr lang="tr-TR" sz="1500" kern="0" dirty="0">
                <a:solidFill>
                  <a:prstClr val="black"/>
                </a:solidFill>
              </a:rPr>
              <a:t>Mesleki Yeterlilik Kurumu (MYK), Sosyal Güvenlik Kurumu (SGK) ve Türkiye İş Kurumu (İŞKUR) arasında gerçekleştirilen iş birliği kapsamında yapılan çalışmalar sonucunda MYK-SGK veri bağlantısı (web servisi)  kurularak, Kanun kapsamında uygulanan MYK Mesleki Yeterlilik Belgesi sahibi kişileri istihdam eden işverenlerin 12 aydan 54 aya varan işveren primlerinin devlet tarafından karşılanması uygulaması, internet üzerinden gerçekleştirilmektedir.</a:t>
            </a:r>
          </a:p>
          <a:p>
            <a:pPr marL="285750" indent="-285750" algn="just" defTabSz="457200">
              <a:buFont typeface="Arial" panose="020B0604020202020204" pitchFamily="34" charset="0"/>
              <a:buChar char="•"/>
              <a:defRPr/>
            </a:pPr>
            <a:r>
              <a:rPr lang="tr-TR" altLang="tr-TR" sz="1500" kern="0" dirty="0">
                <a:solidFill>
                  <a:prstClr val="black"/>
                </a:solidFill>
              </a:rPr>
              <a:t>İlgili mevzuat kapsamında bireylerin teşvikten faydalanma süresi </a:t>
            </a:r>
            <a:r>
              <a:rPr lang="tr-TR" altLang="tr-TR" sz="1500" b="1" kern="0" dirty="0">
                <a:solidFill>
                  <a:prstClr val="black"/>
                </a:solidFill>
                <a:effectLst>
                  <a:outerShdw blurRad="38100" dist="38100" dir="2700000" algn="tl">
                    <a:srgbClr val="000000">
                      <a:alpha val="43137"/>
                    </a:srgbClr>
                  </a:outerShdw>
                </a:effectLst>
              </a:rPr>
              <a:t>31/12/2020</a:t>
            </a:r>
            <a:r>
              <a:rPr lang="tr-TR" altLang="tr-TR" sz="1500" kern="0" dirty="0">
                <a:solidFill>
                  <a:prstClr val="black"/>
                </a:solidFill>
              </a:rPr>
              <a:t> tarihine kadar uzatılmıştır.</a:t>
            </a:r>
          </a:p>
          <a:p>
            <a:pPr marL="285750" indent="-285750" algn="just" defTabSz="457200">
              <a:buFont typeface="Arial" panose="020B0604020202020204" pitchFamily="34" charset="0"/>
              <a:buChar char="•"/>
              <a:defRPr/>
            </a:pPr>
            <a:r>
              <a:rPr lang="tr-TR" altLang="tr-TR" sz="1500" kern="0" dirty="0">
                <a:solidFill>
                  <a:prstClr val="black"/>
                </a:solidFill>
              </a:rPr>
              <a:t>Bu güne kadar yaklaşık </a:t>
            </a:r>
            <a:r>
              <a:rPr lang="tr-TR" altLang="tr-TR" sz="1500" b="1" kern="0" dirty="0">
                <a:solidFill>
                  <a:prstClr val="black"/>
                </a:solidFill>
              </a:rPr>
              <a:t>30.000</a:t>
            </a:r>
            <a:r>
              <a:rPr lang="tr-TR" altLang="tr-TR" sz="1500" kern="0" dirty="0">
                <a:solidFill>
                  <a:prstClr val="black"/>
                </a:solidFill>
              </a:rPr>
              <a:t> kişi için en az bir ay bu teşviklerden faydalanılmıştır</a:t>
            </a:r>
            <a:r>
              <a:rPr lang="tr-TR" altLang="tr-TR" sz="1500" kern="0" dirty="0" smtClean="0">
                <a:solidFill>
                  <a:prstClr val="black"/>
                </a:solidFill>
              </a:rPr>
              <a:t>.</a:t>
            </a:r>
            <a:endParaRPr lang="tr-TR" sz="1500" kern="0" dirty="0">
              <a:solidFill>
                <a:prstClr val="black"/>
              </a:solidFill>
            </a:endParaRPr>
          </a:p>
        </p:txBody>
      </p:sp>
      <p:pic>
        <p:nvPicPr>
          <p:cNvPr id="3" name="Resim 2"/>
          <p:cNvPicPr>
            <a:picLocks noChangeAspect="1"/>
          </p:cNvPicPr>
          <p:nvPr/>
        </p:nvPicPr>
        <p:blipFill>
          <a:blip r:embed="rId3"/>
          <a:stretch>
            <a:fillRect/>
          </a:stretch>
        </p:blipFill>
        <p:spPr>
          <a:xfrm>
            <a:off x="2140150" y="4380594"/>
            <a:ext cx="4781809" cy="2477406"/>
          </a:xfrm>
          <a:prstGeom prst="rect">
            <a:avLst/>
          </a:prstGeom>
        </p:spPr>
      </p:pic>
    </p:spTree>
    <p:extLst>
      <p:ext uri="{BB962C8B-B14F-4D97-AF65-F5344CB8AC3E}">
        <p14:creationId xmlns:p14="http://schemas.microsoft.com/office/powerpoint/2010/main" val="3699382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88889E-6 -2.96296E-6 L 3.88889E-6 -0.25 " pathEditMode="relative" rAng="0" ptsTypes="AA">
                                      <p:cBhvr>
                                        <p:cTn id="6" dur="1000" fill="hold"/>
                                        <p:tgtEl>
                                          <p:spTgt spid="3"/>
                                        </p:tgtEl>
                                        <p:attrNameLst>
                                          <p:attrName>ppt_x</p:attrName>
                                          <p:attrName>ppt_y</p:attrName>
                                        </p:attrNameLst>
                                      </p:cBhvr>
                                      <p:rCtr x="0" y="-12500"/>
                                    </p:animMotion>
                                  </p:childTnLst>
                                </p:cTn>
                              </p:par>
                              <p:par>
                                <p:cTn id="7" presetID="6" presetClass="emph" presetSubtype="0" fill="hold" nodeType="withEffect">
                                  <p:stCondLst>
                                    <p:cond delay="0"/>
                                  </p:stCondLst>
                                  <p:childTnLst>
                                    <p:animScale>
                                      <p:cBhvr>
                                        <p:cTn id="8" dur="1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Resim 4"/>
          <p:cNvPicPr>
            <a:picLocks noChangeAspect="1"/>
          </p:cNvPicPr>
          <p:nvPr/>
        </p:nvPicPr>
        <p:blipFill>
          <a:blip r:embed="rId3"/>
          <a:stretch>
            <a:fillRect/>
          </a:stretch>
        </p:blipFill>
        <p:spPr>
          <a:xfrm rot="20010854">
            <a:off x="7065330" y="829676"/>
            <a:ext cx="1798476" cy="1152244"/>
          </a:xfrm>
          <a:prstGeom prst="rect">
            <a:avLst/>
          </a:prstGeom>
          <a:effectLst>
            <a:outerShdw blurRad="152400" dist="317500" dir="5400000" sx="90000" sy="-19000" rotWithShape="0">
              <a:prstClr val="black">
                <a:alpha val="15000"/>
              </a:prstClr>
            </a:outerShdw>
            <a:reflection blurRad="6350" stA="50000" endA="300" endPos="55500" dist="50800" dir="5400000" sy="-100000" algn="bl" rotWithShape="0"/>
            <a:softEdge rad="12700"/>
          </a:effectLst>
        </p:spPr>
      </p:pic>
      <p:sp>
        <p:nvSpPr>
          <p:cNvPr id="2" name="Unvan 1"/>
          <p:cNvSpPr txBox="1">
            <a:spLocks/>
          </p:cNvSpPr>
          <p:nvPr/>
        </p:nvSpPr>
        <p:spPr>
          <a:xfrm>
            <a:off x="934182" y="937180"/>
            <a:ext cx="5845442" cy="468618"/>
          </a:xfrm>
          <a:prstGeom prst="rect">
            <a:avLst/>
          </a:prstGeom>
          <a:effectLst>
            <a:softEdge rad="63500"/>
          </a:effectLst>
        </p:spPr>
        <p:style>
          <a:lnRef idx="3">
            <a:schemeClr val="lt1"/>
          </a:lnRef>
          <a:fillRef idx="1">
            <a:schemeClr val="accent1"/>
          </a:fillRef>
          <a:effectRef idx="1">
            <a:schemeClr val="accent1"/>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defRPr/>
            </a:pPr>
            <a:r>
              <a:rPr lang="tr-TR" sz="3600" b="1" dirty="0">
                <a:solidFill>
                  <a:schemeClr val="bg1"/>
                </a:solidFill>
                <a:latin typeface="+mn-lt"/>
                <a:cs typeface="Arial" panose="020B0604020202020204" pitchFamily="34" charset="0"/>
              </a:rPr>
              <a:t>KOSGEB Desteği </a:t>
            </a:r>
            <a:endParaRPr lang="tr-TR" sz="3600" dirty="0">
              <a:solidFill>
                <a:schemeClr val="bg1"/>
              </a:solidFill>
              <a:latin typeface="+mn-lt"/>
              <a:cs typeface="Arial" panose="020B0604020202020204" pitchFamily="34" charset="0"/>
            </a:endParaRPr>
          </a:p>
        </p:txBody>
      </p:sp>
      <p:sp>
        <p:nvSpPr>
          <p:cNvPr id="3" name="5 Dikdörtgen"/>
          <p:cNvSpPr/>
          <p:nvPr/>
        </p:nvSpPr>
        <p:spPr>
          <a:xfrm>
            <a:off x="295185" y="2102073"/>
            <a:ext cx="8507466" cy="4135299"/>
          </a:xfrm>
          <a:prstGeom prst="rect">
            <a:avLst/>
          </a:prstGeom>
        </p:spPr>
        <p:txBody>
          <a:bodyPr wrap="square">
            <a:spAutoFit/>
          </a:bodyPr>
          <a:lstStyle/>
          <a:p>
            <a:pPr algn="just" eaLnBrk="0" fontAlgn="base" hangingPunct="0">
              <a:spcBef>
                <a:spcPct val="0"/>
              </a:spcBef>
              <a:spcAft>
                <a:spcPct val="0"/>
              </a:spcAft>
              <a:buFont typeface="Arial" charset="0"/>
              <a:buChar char="•"/>
              <a:defRPr/>
            </a:pPr>
            <a:r>
              <a:rPr lang="tr-TR" sz="1600" dirty="0">
                <a:solidFill>
                  <a:prstClr val="black"/>
                </a:solidFill>
                <a:latin typeface="Lucida Sans Unicode"/>
                <a:cs typeface="Arial" panose="020B0604020202020204" pitchFamily="34" charset="0"/>
              </a:rPr>
              <a:t> </a:t>
            </a:r>
            <a:r>
              <a:rPr lang="tr-TR" sz="1600" b="1" dirty="0">
                <a:solidFill>
                  <a:prstClr val="black"/>
                </a:solidFill>
                <a:latin typeface="Arial" panose="020B0604020202020204" pitchFamily="34" charset="0"/>
                <a:ea typeface="Calibri" panose="020F0502020204030204" pitchFamily="34" charset="0"/>
                <a:cs typeface="Arial" panose="020B0604020202020204" pitchFamily="34" charset="0"/>
              </a:rPr>
              <a:t>Nitelikli Eleman İstihdam Desteği</a:t>
            </a:r>
          </a:p>
          <a:p>
            <a:pPr algn="just" eaLnBrk="0" fontAlgn="base" hangingPunct="0">
              <a:lnSpc>
                <a:spcPct val="107000"/>
              </a:lnSpc>
              <a:spcBef>
                <a:spcPct val="0"/>
              </a:spcBef>
              <a:spcAft>
                <a:spcPts val="600"/>
              </a:spcAft>
              <a:defRPr/>
            </a:pPr>
            <a:r>
              <a:rPr lang="tr-TR" sz="1600" dirty="0">
                <a:solidFill>
                  <a:prstClr val="black"/>
                </a:solidFill>
                <a:latin typeface="Arial" panose="020B0604020202020204" pitchFamily="34" charset="0"/>
                <a:ea typeface="Calibri" panose="020F0502020204030204" pitchFamily="34" charset="0"/>
                <a:cs typeface="Arial" panose="020B0604020202020204" pitchFamily="34" charset="0"/>
              </a:rPr>
              <a:t>Mesleki Yeterlilik Kurumu tarafından yetkilendirilmiş belgelendirme kuruluşlarınca verilen Seviye 5 ve üzeri seviyelerde MYK Mesleki Yeterlilik Belgesine sahip yeni eleman istihdamı için verilen destektir.</a:t>
            </a:r>
          </a:p>
          <a:p>
            <a:pPr algn="just" eaLnBrk="0" fontAlgn="base" hangingPunct="0">
              <a:lnSpc>
                <a:spcPct val="107000"/>
              </a:lnSpc>
              <a:spcBef>
                <a:spcPct val="0"/>
              </a:spcBef>
              <a:spcAft>
                <a:spcPts val="600"/>
              </a:spcAft>
              <a:defRPr/>
            </a:pPr>
            <a:r>
              <a:rPr lang="tr-TR" sz="1600" b="1" i="1" dirty="0">
                <a:solidFill>
                  <a:srgbClr val="333333"/>
                </a:solidFill>
                <a:latin typeface="Arial" panose="020B0604020202020204" pitchFamily="34" charset="0"/>
                <a:ea typeface="Calibri" panose="020F0502020204030204" pitchFamily="34" charset="0"/>
                <a:cs typeface="Arial" panose="020B0604020202020204" pitchFamily="34" charset="0"/>
              </a:rPr>
              <a:t>Her bir eleman için aylık üst limit 1.500 TL, toplamda 50.000 TL’ye kadar</a:t>
            </a:r>
            <a:endParaRPr lang="tr-TR" sz="1600" b="1" i="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eaLnBrk="0" fontAlgn="base" hangingPunct="0">
              <a:spcBef>
                <a:spcPct val="0"/>
              </a:spcBef>
              <a:spcAft>
                <a:spcPct val="0"/>
              </a:spcAft>
              <a:buFont typeface="Arial" charset="0"/>
              <a:buChar char="•"/>
              <a:defRPr/>
            </a:pPr>
            <a:r>
              <a:rPr lang="tr-TR" sz="1600" b="1" dirty="0">
                <a:solidFill>
                  <a:prstClr val="black"/>
                </a:solidFill>
                <a:latin typeface="Arial" panose="020B0604020202020204" pitchFamily="34" charset="0"/>
                <a:ea typeface="Calibri" panose="020F0502020204030204" pitchFamily="34" charset="0"/>
                <a:cs typeface="Arial" panose="020B0604020202020204" pitchFamily="34" charset="0"/>
              </a:rPr>
              <a:t>Danışmanlık Desteği</a:t>
            </a:r>
          </a:p>
          <a:p>
            <a:pPr algn="just" eaLnBrk="0" fontAlgn="base" hangingPunct="0">
              <a:spcBef>
                <a:spcPct val="0"/>
              </a:spcBef>
              <a:spcAft>
                <a:spcPct val="0"/>
              </a:spcAft>
              <a:defRPr/>
            </a:pPr>
            <a:r>
              <a:rPr lang="tr-TR" sz="1600" dirty="0">
                <a:solidFill>
                  <a:prstClr val="black"/>
                </a:solidFill>
                <a:latin typeface="Arial" panose="020B0604020202020204" pitchFamily="34" charset="0"/>
                <a:cs typeface="Arial" panose="020B0604020202020204" pitchFamily="34" charset="0"/>
              </a:rPr>
              <a:t>İşletmelerin </a:t>
            </a:r>
            <a:r>
              <a:rPr lang="tr-TR" sz="1600" dirty="0">
                <a:solidFill>
                  <a:prstClr val="black"/>
                </a:solidFill>
                <a:latin typeface="Arial" panose="020B0604020202020204" pitchFamily="34" charset="0"/>
                <a:ea typeface="Calibri" panose="020F0502020204030204" pitchFamily="34" charset="0"/>
                <a:cs typeface="Arial" panose="020B0604020202020204" pitchFamily="34" charset="0"/>
              </a:rPr>
              <a:t>16UY0251-6 KOBİ Danışmanı (Seviye 6) MYK Mesleki Yeterlilik Belgesi sahibi bireylerden</a:t>
            </a:r>
            <a:r>
              <a:rPr lang="tr-TR" sz="1600" dirty="0">
                <a:solidFill>
                  <a:prstClr val="black"/>
                </a:solidFill>
                <a:latin typeface="Arial" panose="020B0604020202020204" pitchFamily="34" charset="0"/>
                <a:cs typeface="Arial" panose="020B0604020202020204" pitchFamily="34" charset="0"/>
              </a:rPr>
              <a:t> çeşitli alanlarda alacakları danışmanlık hizmetleri için destek verilecektir.</a:t>
            </a:r>
          </a:p>
          <a:p>
            <a:pPr algn="just" eaLnBrk="0" fontAlgn="base" hangingPunct="0">
              <a:spcBef>
                <a:spcPct val="0"/>
              </a:spcBef>
              <a:spcAft>
                <a:spcPct val="0"/>
              </a:spcAft>
              <a:defRPr/>
            </a:pPr>
            <a:r>
              <a:rPr lang="tr-TR" sz="1600" b="1" i="1" dirty="0">
                <a:solidFill>
                  <a:srgbClr val="333333"/>
                </a:solidFill>
                <a:latin typeface="Arial" panose="020B0604020202020204" pitchFamily="34" charset="0"/>
                <a:ea typeface="Calibri" panose="020F0502020204030204" pitchFamily="34" charset="0"/>
                <a:cs typeface="Arial" panose="020B0604020202020204" pitchFamily="34" charset="0"/>
              </a:rPr>
              <a:t>Destek üst limiti 22.500 TL’dir.</a:t>
            </a:r>
          </a:p>
          <a:p>
            <a:pPr algn="just" eaLnBrk="0" fontAlgn="base" hangingPunct="0">
              <a:spcBef>
                <a:spcPct val="0"/>
              </a:spcBef>
              <a:spcAft>
                <a:spcPct val="0"/>
              </a:spcAft>
              <a:defRPr/>
            </a:pPr>
            <a:endParaRPr lang="tr-TR" sz="1600" b="1" i="1"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lvl="0" algn="just" eaLnBrk="0" fontAlgn="base" hangingPunct="0">
              <a:spcBef>
                <a:spcPct val="0"/>
              </a:spcBef>
              <a:spcAft>
                <a:spcPct val="0"/>
              </a:spcAft>
              <a:buFont typeface="Arial" charset="0"/>
              <a:buChar char="•"/>
              <a:defRPr/>
            </a:pPr>
            <a:r>
              <a:rPr lang="tr-TR" sz="1600" dirty="0">
                <a:solidFill>
                  <a:prstClr val="black"/>
                </a:solidFill>
                <a:latin typeface="Arial" panose="020B0604020202020204" pitchFamily="34" charset="0"/>
                <a:cs typeface="Arial" panose="020B0604020202020204" pitchFamily="34" charset="0"/>
              </a:rPr>
              <a:t> </a:t>
            </a:r>
            <a:r>
              <a:rPr lang="tr-TR" sz="1600" b="1" dirty="0">
                <a:solidFill>
                  <a:prstClr val="black"/>
                </a:solidFill>
                <a:latin typeface="Arial" panose="020B0604020202020204" pitchFamily="34" charset="0"/>
                <a:ea typeface="Calibri" panose="020F0502020204030204" pitchFamily="34" charset="0"/>
                <a:cs typeface="Arial" panose="020B0604020202020204" pitchFamily="34" charset="0"/>
              </a:rPr>
              <a:t>Belgelendirme Desteği</a:t>
            </a:r>
          </a:p>
          <a:p>
            <a:pPr algn="just" eaLnBrk="0" fontAlgn="base" hangingPunct="0">
              <a:lnSpc>
                <a:spcPct val="107000"/>
              </a:lnSpc>
              <a:spcBef>
                <a:spcPct val="0"/>
              </a:spcBef>
              <a:spcAft>
                <a:spcPts val="600"/>
              </a:spcAft>
              <a:defRPr/>
            </a:pPr>
            <a:r>
              <a:rPr lang="tr-TR" sz="1600" dirty="0">
                <a:solidFill>
                  <a:prstClr val="black"/>
                </a:solidFill>
                <a:latin typeface="Arial" panose="020B0604020202020204" pitchFamily="34" charset="0"/>
                <a:ea typeface="Calibri" panose="020F0502020204030204" pitchFamily="34" charset="0"/>
                <a:cs typeface="Arial" panose="020B0604020202020204" pitchFamily="34" charset="0"/>
              </a:rPr>
              <a:t>İşletmelerin; TÜRKAK tarafından akredite edilmiş ve MYK tarafından yetkilendirilmiş kurum/kuruluşlardan alacakları ürün sistem personel ve laboratuvar belgelerine ilişkin giderlere destek verilmektedir.</a:t>
            </a:r>
          </a:p>
          <a:p>
            <a:pPr algn="just" eaLnBrk="0" fontAlgn="base" hangingPunct="0">
              <a:lnSpc>
                <a:spcPct val="107000"/>
              </a:lnSpc>
              <a:spcBef>
                <a:spcPct val="0"/>
              </a:spcBef>
              <a:spcAft>
                <a:spcPts val="600"/>
              </a:spcAft>
              <a:defRPr/>
            </a:pPr>
            <a:r>
              <a:rPr lang="tr-TR" sz="1600" b="1" i="1" dirty="0">
                <a:solidFill>
                  <a:srgbClr val="333333"/>
                </a:solidFill>
                <a:latin typeface="Arial" panose="020B0604020202020204" pitchFamily="34" charset="0"/>
                <a:ea typeface="Calibri" panose="020F0502020204030204" pitchFamily="34" charset="0"/>
                <a:cs typeface="Arial" panose="020B0604020202020204" pitchFamily="34" charset="0"/>
              </a:rPr>
              <a:t>Destek üst limiti 30.000 TL’dir.</a:t>
            </a:r>
            <a:endParaRPr lang="tr-TR"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3461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Alt Başlık 6"/>
          <p:cNvSpPr>
            <a:spLocks noGrp="1"/>
          </p:cNvSpPr>
          <p:nvPr>
            <p:ph type="body" sz="quarter" idx="10"/>
          </p:nvPr>
        </p:nvSpPr>
        <p:spPr>
          <a:xfrm>
            <a:off x="5048209" y="2438320"/>
            <a:ext cx="3439236" cy="1599814"/>
          </a:xfrm>
          <a:prstGeom prst="rect">
            <a:avLst/>
          </a:prstGeom>
        </p:spPr>
        <p:txBody>
          <a:bodyPr>
            <a:normAutofit lnSpcReduction="10000"/>
          </a:bodyPr>
          <a:lstStyle/>
          <a:p>
            <a:pPr marL="0" indent="0" algn="ctr">
              <a:buNone/>
            </a:pPr>
            <a:r>
              <a:rPr lang="tr-TR" sz="2400" b="1" dirty="0" smtClean="0">
                <a:solidFill>
                  <a:srgbClr val="102455"/>
                </a:solidFill>
              </a:rPr>
              <a:t>Yaşar Tuna ZORLU</a:t>
            </a:r>
            <a:endParaRPr lang="tr-TR" sz="2400" dirty="0">
              <a:solidFill>
                <a:srgbClr val="102455"/>
              </a:solidFill>
            </a:endParaRPr>
          </a:p>
          <a:p>
            <a:pPr marL="0" indent="0" algn="ctr">
              <a:buNone/>
            </a:pPr>
            <a:r>
              <a:rPr lang="tr-TR" sz="2400" b="1" i="1" dirty="0" smtClean="0">
                <a:solidFill>
                  <a:srgbClr val="102455"/>
                </a:solidFill>
              </a:rPr>
              <a:t>E-posta:  </a:t>
            </a:r>
            <a:r>
              <a:rPr lang="tr-TR" sz="2400" b="1" i="1" dirty="0" smtClean="0">
                <a:solidFill>
                  <a:srgbClr val="006DB0"/>
                </a:solidFill>
                <a:hlinkClick r:id="rId4"/>
              </a:rPr>
              <a:t>tzorlu@myk.gov.tr</a:t>
            </a:r>
            <a:endParaRPr lang="tr-TR" sz="2400" b="1" i="1" dirty="0" smtClean="0">
              <a:solidFill>
                <a:srgbClr val="006DB0"/>
              </a:solidFill>
            </a:endParaRPr>
          </a:p>
          <a:p>
            <a:pPr marL="0" indent="0" algn="ctr">
              <a:buNone/>
            </a:pPr>
            <a:r>
              <a:rPr lang="tr-TR" sz="2400" b="1" i="1" u="sng" dirty="0" smtClean="0">
                <a:solidFill>
                  <a:srgbClr val="006DB0"/>
                </a:solidFill>
              </a:rPr>
              <a:t>sbd@myk.gov.tr</a:t>
            </a:r>
            <a:r>
              <a:rPr lang="tr-TR" sz="2400" b="1" i="1" dirty="0" smtClean="0">
                <a:solidFill>
                  <a:srgbClr val="006DB0"/>
                </a:solidFill>
              </a:rPr>
              <a:t> </a:t>
            </a:r>
            <a:r>
              <a:rPr lang="tr-TR" sz="2400" b="1" i="1" dirty="0" smtClean="0">
                <a:solidFill>
                  <a:srgbClr val="005082"/>
                </a:solidFill>
              </a:rPr>
              <a:t> </a:t>
            </a:r>
            <a:r>
              <a:rPr lang="tr-TR" sz="2400" b="1" i="1" dirty="0" smtClean="0">
                <a:solidFill>
                  <a:srgbClr val="102455"/>
                </a:solidFill>
              </a:rPr>
              <a:t>     </a:t>
            </a:r>
            <a:endParaRPr lang="tr-TR" sz="2400" dirty="0">
              <a:solidFill>
                <a:srgbClr val="102455"/>
              </a:solidFill>
            </a:endParaRPr>
          </a:p>
          <a:p>
            <a:endParaRPr lang="tr-TR" dirty="0"/>
          </a:p>
        </p:txBody>
      </p:sp>
      <p:sp>
        <p:nvSpPr>
          <p:cNvPr id="6" name="1 Başlık"/>
          <p:cNvSpPr txBox="1">
            <a:spLocks/>
          </p:cNvSpPr>
          <p:nvPr/>
        </p:nvSpPr>
        <p:spPr>
          <a:xfrm>
            <a:off x="397764" y="1065499"/>
            <a:ext cx="8334610" cy="873069"/>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sz="5000" b="1" i="1" dirty="0">
                <a:solidFill>
                  <a:srgbClr val="0070C0"/>
                </a:solidFill>
                <a:ea typeface="ＭＳ Ｐゴシック" pitchFamily="34" charset="-128"/>
              </a:rPr>
              <a:t>DİNLEDİĞİNİZ İÇİN TEŞEKKÜRLER</a:t>
            </a:r>
          </a:p>
        </p:txBody>
      </p:sp>
    </p:spTree>
    <p:extLst>
      <p:ext uri="{BB962C8B-B14F-4D97-AF65-F5344CB8AC3E}">
        <p14:creationId xmlns:p14="http://schemas.microsoft.com/office/powerpoint/2010/main" val="2021322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4 Başlık"/>
          <p:cNvSpPr txBox="1">
            <a:spLocks/>
          </p:cNvSpPr>
          <p:nvPr/>
        </p:nvSpPr>
        <p:spPr>
          <a:xfrm>
            <a:off x="2371820" y="1453131"/>
            <a:ext cx="4824413" cy="647700"/>
          </a:xfrm>
          <a:prstGeom prst="roundRect">
            <a:avLst/>
          </a:prstGeom>
          <a:solidFill>
            <a:schemeClr val="accent1"/>
          </a:solidFill>
        </p:spPr>
        <p:style>
          <a:lnRef idx="1">
            <a:schemeClr val="accent2"/>
          </a:lnRef>
          <a:fillRef idx="3">
            <a:schemeClr val="accent2"/>
          </a:fillRef>
          <a:effectRef idx="2">
            <a:schemeClr val="accent2"/>
          </a:effectRef>
          <a:fontRef idx="minor">
            <a:schemeClr val="lt1"/>
          </a:fontRef>
        </p:style>
        <p:txBody>
          <a:bodyPr rtlCol="0">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tr-TR" sz="2800" dirty="0">
                <a:solidFill>
                  <a:prstClr val="white"/>
                </a:solidFill>
              </a:rPr>
              <a:t>MESLEKİ YETERLİLİK KURUMU</a:t>
            </a:r>
          </a:p>
        </p:txBody>
      </p:sp>
      <p:grpSp>
        <p:nvGrpSpPr>
          <p:cNvPr id="3" name="4 Grup"/>
          <p:cNvGrpSpPr/>
          <p:nvPr/>
        </p:nvGrpSpPr>
        <p:grpSpPr>
          <a:xfrm>
            <a:off x="427380" y="2388441"/>
            <a:ext cx="8486152" cy="2063560"/>
            <a:chOff x="0" y="144016"/>
            <a:chExt cx="8486152" cy="2063560"/>
          </a:xfrm>
          <a:solidFill>
            <a:schemeClr val="accent1">
              <a:lumMod val="75000"/>
              <a:alpha val="0"/>
            </a:schemeClr>
          </a:solidFill>
        </p:grpSpPr>
        <p:sp>
          <p:nvSpPr>
            <p:cNvPr id="4" name="5 Yuvarlatılmış Dikdörtgen"/>
            <p:cNvSpPr/>
            <p:nvPr/>
          </p:nvSpPr>
          <p:spPr>
            <a:xfrm>
              <a:off x="0" y="144016"/>
              <a:ext cx="8486152" cy="2063560"/>
            </a:xfrm>
            <a:prstGeom prst="roundRect">
              <a:avLst>
                <a:gd name="adj" fmla="val 10000"/>
              </a:avLst>
            </a:prstGeom>
            <a:grpFill/>
            <a:ln w="9525" cap="flat" cmpd="sng" algn="ctr">
              <a:solidFill>
                <a:srgbClr val="8064A2">
                  <a:shade val="95000"/>
                  <a:satMod val="105000"/>
                </a:srgbClr>
              </a:solidFill>
              <a:prstDash val="solid"/>
            </a:ln>
            <a:effectLst>
              <a:glow rad="228600">
                <a:schemeClr val="accent6">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sp>
        <p:sp>
          <p:nvSpPr>
            <p:cNvPr id="5" name="Yuvarlatılmış Dikdörtgen 4"/>
            <p:cNvSpPr/>
            <p:nvPr/>
          </p:nvSpPr>
          <p:spPr>
            <a:xfrm>
              <a:off x="60440" y="318252"/>
              <a:ext cx="8365272" cy="1715088"/>
            </a:xfrm>
            <a:prstGeom prst="rect">
              <a:avLst/>
            </a:prstGeom>
            <a:grpFill/>
          </p:spPr>
          <p:style>
            <a:lnRef idx="0">
              <a:scrgbClr r="0" g="0" b="0"/>
            </a:lnRef>
            <a:fillRef idx="0">
              <a:scrgbClr r="0" g="0" b="0"/>
            </a:fillRef>
            <a:effectRef idx="0">
              <a:scrgbClr r="0" g="0" b="0"/>
            </a:effectRef>
            <a:fontRef idx="minor">
              <a:schemeClr val="dk1"/>
            </a:fontRef>
          </p:style>
          <p:txBody>
            <a:bodyPr tIns="91440" bIns="91440" spcCol="1270" anchor="ctr"/>
            <a:lstStyle/>
            <a:p>
              <a:pPr algn="ctr" defTabSz="1066800">
                <a:lnSpc>
                  <a:spcPct val="90000"/>
                </a:lnSpc>
                <a:defRPr/>
              </a:pPr>
              <a:r>
                <a:rPr lang="tr-TR" sz="2200" dirty="0">
                  <a:solidFill>
                    <a:srgbClr val="102455"/>
                  </a:solidFill>
                </a:rPr>
                <a:t>2006 yılında 5544 sayılı Kanun ile</a:t>
              </a:r>
            </a:p>
            <a:p>
              <a:pPr algn="ctr" defTabSz="1066800">
                <a:lnSpc>
                  <a:spcPct val="90000"/>
                </a:lnSpc>
                <a:defRPr/>
              </a:pPr>
              <a:r>
                <a:rPr lang="tr-TR" sz="2200" b="1" dirty="0">
                  <a:solidFill>
                    <a:srgbClr val="102455"/>
                  </a:solidFill>
                  <a:ea typeface="Tahoma" pitchFamily="34" charset="0"/>
                  <a:cs typeface="Times New Roman" pitchFamily="18" charset="0"/>
                </a:rPr>
                <a:t>Çalışma ve Sosyal Güvenlik Bakanlığının ilgili kuruluşu </a:t>
              </a:r>
              <a:r>
                <a:rPr lang="tr-TR" sz="2200" dirty="0">
                  <a:solidFill>
                    <a:srgbClr val="102455"/>
                  </a:solidFill>
                  <a:ea typeface="Tahoma" pitchFamily="34" charset="0"/>
                  <a:cs typeface="Times New Roman" pitchFamily="18" charset="0"/>
                </a:rPr>
                <a:t>olarak </a:t>
              </a:r>
              <a:endParaRPr lang="tr-TR" sz="2200" b="1" dirty="0">
                <a:solidFill>
                  <a:srgbClr val="102455"/>
                </a:solidFill>
                <a:ea typeface="Tahoma" pitchFamily="34" charset="0"/>
                <a:cs typeface="Times New Roman" pitchFamily="18" charset="0"/>
              </a:endParaRPr>
            </a:p>
            <a:p>
              <a:pPr algn="ctr" defTabSz="1066800">
                <a:lnSpc>
                  <a:spcPct val="90000"/>
                </a:lnSpc>
                <a:defRPr/>
              </a:pPr>
              <a:r>
                <a:rPr lang="tr-TR" sz="2200" dirty="0">
                  <a:solidFill>
                    <a:srgbClr val="102455"/>
                  </a:solidFill>
                  <a:ea typeface="Tahoma" pitchFamily="34" charset="0"/>
                  <a:cs typeface="Times New Roman" pitchFamily="18" charset="0"/>
                </a:rPr>
                <a:t>kamu tüzel kişiliğini haiz, idari ve mali özerkliğe sahip, özel bütçeli bir kamu kurumu olarak </a:t>
              </a:r>
              <a:r>
                <a:rPr lang="tr-TR" sz="2200" b="1" dirty="0">
                  <a:solidFill>
                    <a:srgbClr val="102455"/>
                  </a:solidFill>
                </a:rPr>
                <a:t>AB ile uyumlu ulusal yeterlilik sistemini kurmak </a:t>
              </a:r>
              <a:r>
                <a:rPr lang="tr-TR" sz="2200" dirty="0">
                  <a:solidFill>
                    <a:srgbClr val="102455"/>
                  </a:solidFill>
                </a:rPr>
                <a:t>ve işletmek amacıyla </a:t>
              </a:r>
              <a:r>
                <a:rPr lang="tr-TR" sz="2200" dirty="0">
                  <a:solidFill>
                    <a:srgbClr val="102455"/>
                  </a:solidFill>
                  <a:ea typeface="Tahoma" pitchFamily="34" charset="0"/>
                  <a:cs typeface="Times New Roman" pitchFamily="18" charset="0"/>
                </a:rPr>
                <a:t>kurulmuştur.</a:t>
              </a:r>
              <a:endParaRPr lang="tr-TR" sz="2200" dirty="0">
                <a:solidFill>
                  <a:srgbClr val="002060"/>
                </a:solidFill>
                <a:ea typeface="Tahoma" pitchFamily="34" charset="0"/>
                <a:cs typeface="Times New Roman" pitchFamily="18" charset="0"/>
              </a:endParaRPr>
            </a:p>
          </p:txBody>
        </p:sp>
      </p:grpSp>
      <p:sp>
        <p:nvSpPr>
          <p:cNvPr id="6" name="7 Yamuk"/>
          <p:cNvSpPr/>
          <p:nvPr/>
        </p:nvSpPr>
        <p:spPr>
          <a:xfrm>
            <a:off x="2150176" y="5039327"/>
            <a:ext cx="5040560" cy="1440160"/>
          </a:xfrm>
          <a:prstGeom prst="trapezoid">
            <a:avLst/>
          </a:prstGeom>
          <a:solidFill>
            <a:schemeClr val="accent1"/>
          </a:solidFill>
          <a:ln>
            <a:noFill/>
          </a:ln>
          <a:effectLst>
            <a:glow rad="228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342900" indent="-342900" algn="ctr" eaLnBrk="0" hangingPunct="0">
              <a:defRPr/>
            </a:pPr>
            <a:r>
              <a:rPr lang="tr-TR" sz="2000" b="1" kern="0" dirty="0">
                <a:solidFill>
                  <a:sysClr val="window" lastClr="FFFFFF"/>
                </a:solidFill>
                <a:latin typeface="Calibri" pitchFamily="34" charset="0"/>
                <a:ea typeface="Tahoma" pitchFamily="34" charset="0"/>
                <a:cs typeface="Times New Roman" pitchFamily="18" charset="0"/>
              </a:rPr>
              <a:t>Avrupa Yeterlilikler Çerçevesi </a:t>
            </a:r>
          </a:p>
          <a:p>
            <a:pPr marL="342900" indent="-342900" algn="ctr" eaLnBrk="0" hangingPunct="0">
              <a:defRPr/>
            </a:pPr>
            <a:r>
              <a:rPr lang="tr-TR" sz="2000" b="1" kern="0" dirty="0">
                <a:solidFill>
                  <a:sysClr val="window" lastClr="FFFFFF"/>
                </a:solidFill>
                <a:latin typeface="Calibri" pitchFamily="34" charset="0"/>
                <a:ea typeface="Tahoma" pitchFamily="34" charset="0"/>
                <a:cs typeface="Times New Roman" pitchFamily="18" charset="0"/>
              </a:rPr>
              <a:t>Ulusal Koordinasyon Noktası</a:t>
            </a:r>
          </a:p>
          <a:p>
            <a:pPr marL="342900" indent="-342900" algn="ctr" eaLnBrk="0" hangingPunct="0">
              <a:defRPr/>
            </a:pPr>
            <a:r>
              <a:rPr lang="tr-TR" sz="2000" b="1" kern="0" dirty="0">
                <a:solidFill>
                  <a:sysClr val="window" lastClr="FFFFFF"/>
                </a:solidFill>
                <a:latin typeface="Calibri" pitchFamily="34" charset="0"/>
                <a:ea typeface="Tahoma" pitchFamily="34" charset="0"/>
                <a:cs typeface="Times New Roman" pitchFamily="18" charset="0"/>
              </a:rPr>
              <a:t>&amp;</a:t>
            </a:r>
          </a:p>
          <a:p>
            <a:pPr marL="342900" indent="-342900" algn="ctr" eaLnBrk="0" hangingPunct="0">
              <a:defRPr/>
            </a:pPr>
            <a:r>
              <a:rPr lang="tr-TR" sz="2000" b="1" kern="0" dirty="0">
                <a:solidFill>
                  <a:sysClr val="window" lastClr="FFFFFF"/>
                </a:solidFill>
                <a:latin typeface="Calibri" pitchFamily="34" charset="0"/>
                <a:ea typeface="Tahoma" pitchFamily="34" charset="0"/>
                <a:cs typeface="Times New Roman" pitchFamily="18" charset="0"/>
              </a:rPr>
              <a:t>Ulusal </a:t>
            </a:r>
            <a:r>
              <a:rPr lang="tr-TR" sz="2000" b="1" kern="0" dirty="0" err="1">
                <a:solidFill>
                  <a:sysClr val="window" lastClr="FFFFFF"/>
                </a:solidFill>
                <a:latin typeface="Calibri" pitchFamily="34" charset="0"/>
                <a:ea typeface="Tahoma" pitchFamily="34" charset="0"/>
                <a:cs typeface="Times New Roman" pitchFamily="18" charset="0"/>
              </a:rPr>
              <a:t>Europass</a:t>
            </a:r>
            <a:r>
              <a:rPr lang="tr-TR" sz="2000" b="1" kern="0" dirty="0">
                <a:solidFill>
                  <a:sysClr val="window" lastClr="FFFFFF"/>
                </a:solidFill>
                <a:latin typeface="Calibri" pitchFamily="34" charset="0"/>
                <a:ea typeface="Tahoma" pitchFamily="34" charset="0"/>
                <a:cs typeface="Times New Roman" pitchFamily="18" charset="0"/>
              </a:rPr>
              <a:t> Merkezi</a:t>
            </a:r>
            <a:endParaRPr lang="en-US" sz="2000" b="1" kern="0" dirty="0">
              <a:solidFill>
                <a:sysClr val="window" lastClr="FFFFFF"/>
              </a:solidFill>
              <a:latin typeface="Calibri" pitchFamily="34" charset="0"/>
              <a:ea typeface="Tahoma" pitchFamily="34" charset="0"/>
              <a:cs typeface="Times New Roman" pitchFamily="18" charset="0"/>
            </a:endParaRPr>
          </a:p>
        </p:txBody>
      </p:sp>
      <p:sp>
        <p:nvSpPr>
          <p:cNvPr id="7" name="8 Slayt Numarası Yer Tutucusu"/>
          <p:cNvSpPr txBox="1">
            <a:spLocks/>
          </p:cNvSpPr>
          <p:nvPr/>
        </p:nvSpPr>
        <p:spPr>
          <a:xfrm>
            <a:off x="6585044" y="6683944"/>
            <a:ext cx="2133600" cy="365125"/>
          </a:xfrm>
          <a:prstGeom prst="rect">
            <a:avLst/>
          </a:prstGeom>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tr-TR" dirty="0"/>
          </a:p>
        </p:txBody>
      </p:sp>
    </p:spTree>
    <p:extLst>
      <p:ext uri="{BB962C8B-B14F-4D97-AF65-F5344CB8AC3E}">
        <p14:creationId xmlns:p14="http://schemas.microsoft.com/office/powerpoint/2010/main" val="657615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1440078" y="1567369"/>
            <a:ext cx="6657911" cy="2868107"/>
          </a:xfrm>
          <a:prstGeom prst="rect">
            <a:avLst/>
          </a:prstGeom>
        </p:spPr>
        <p:txBody>
          <a:bodyPr vert="horz" lIns="91440" tIns="45720" rIns="91440" bIns="45720" rtlCol="0">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2000" dirty="0">
              <a:solidFill>
                <a:srgbClr val="000000"/>
              </a:solidFill>
            </a:endParaRPr>
          </a:p>
        </p:txBody>
      </p:sp>
      <p:sp>
        <p:nvSpPr>
          <p:cNvPr id="3" name="Title 1"/>
          <p:cNvSpPr txBox="1">
            <a:spLocks/>
          </p:cNvSpPr>
          <p:nvPr/>
        </p:nvSpPr>
        <p:spPr>
          <a:xfrm>
            <a:off x="781295" y="156331"/>
            <a:ext cx="6502607" cy="504453"/>
          </a:xfrm>
          <a:prstGeom prst="rect">
            <a:avLst/>
          </a:prstGeom>
        </p:spPr>
        <p:txBody>
          <a:bodyPr vert="horz" lIns="91440" tIns="45720" rIns="91440" bIns="45720" rtlCol="0" anchor="ctr">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2200" b="1" dirty="0"/>
          </a:p>
        </p:txBody>
      </p:sp>
      <p:sp>
        <p:nvSpPr>
          <p:cNvPr id="4" name="object 8"/>
          <p:cNvSpPr txBox="1">
            <a:spLocks noChangeArrowheads="1"/>
          </p:cNvSpPr>
          <p:nvPr/>
        </p:nvSpPr>
        <p:spPr bwMode="auto">
          <a:xfrm>
            <a:off x="505067" y="1916560"/>
            <a:ext cx="126758" cy="22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38"/>
              </a:lnSpc>
              <a:spcBef>
                <a:spcPts val="88"/>
              </a:spcBef>
            </a:pPr>
            <a:endParaRPr lang="tr-TR" altLang="tr-TR" sz="1700"/>
          </a:p>
        </p:txBody>
      </p:sp>
      <p:sp>
        <p:nvSpPr>
          <p:cNvPr id="5" name="object 7"/>
          <p:cNvSpPr txBox="1">
            <a:spLocks noChangeArrowheads="1"/>
          </p:cNvSpPr>
          <p:nvPr/>
        </p:nvSpPr>
        <p:spPr bwMode="auto">
          <a:xfrm>
            <a:off x="1149755" y="1967475"/>
            <a:ext cx="7029046" cy="70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38"/>
              </a:lnSpc>
              <a:spcBef>
                <a:spcPts val="88"/>
              </a:spcBef>
            </a:pPr>
            <a:endParaRPr lang="tr-TR" altLang="tr-TR" sz="1700">
              <a:latin typeface="Calibri" panose="020F0502020204030204" pitchFamily="34" charset="0"/>
            </a:endParaRPr>
          </a:p>
        </p:txBody>
      </p:sp>
      <p:sp>
        <p:nvSpPr>
          <p:cNvPr id="6" name="object 6"/>
          <p:cNvSpPr txBox="1">
            <a:spLocks noChangeArrowheads="1"/>
          </p:cNvSpPr>
          <p:nvPr/>
        </p:nvSpPr>
        <p:spPr bwMode="auto">
          <a:xfrm>
            <a:off x="505067" y="2953196"/>
            <a:ext cx="126758" cy="22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38"/>
              </a:lnSpc>
              <a:spcBef>
                <a:spcPts val="88"/>
              </a:spcBef>
            </a:pPr>
            <a:endParaRPr lang="tr-TR" altLang="tr-TR" sz="1700"/>
          </a:p>
        </p:txBody>
      </p:sp>
      <p:sp>
        <p:nvSpPr>
          <p:cNvPr id="7" name="object 5"/>
          <p:cNvSpPr txBox="1">
            <a:spLocks noChangeArrowheads="1"/>
          </p:cNvSpPr>
          <p:nvPr/>
        </p:nvSpPr>
        <p:spPr bwMode="auto">
          <a:xfrm>
            <a:off x="1126762" y="2985741"/>
            <a:ext cx="6586901" cy="46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38"/>
              </a:lnSpc>
              <a:spcBef>
                <a:spcPts val="88"/>
              </a:spcBef>
            </a:pPr>
            <a:endParaRPr lang="tr-TR" altLang="tr-TR" sz="1700">
              <a:latin typeface="Calibri" panose="020F0502020204030204" pitchFamily="34" charset="0"/>
            </a:endParaRPr>
          </a:p>
        </p:txBody>
      </p:sp>
      <p:sp>
        <p:nvSpPr>
          <p:cNvPr id="8" name="object 4"/>
          <p:cNvSpPr txBox="1">
            <a:spLocks noChangeArrowheads="1"/>
          </p:cNvSpPr>
          <p:nvPr/>
        </p:nvSpPr>
        <p:spPr bwMode="auto">
          <a:xfrm>
            <a:off x="505067" y="3730958"/>
            <a:ext cx="126758" cy="22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38"/>
              </a:lnSpc>
              <a:spcBef>
                <a:spcPts val="88"/>
              </a:spcBef>
            </a:pPr>
            <a:endParaRPr lang="tr-TR" altLang="tr-TR" sz="1700"/>
          </a:p>
        </p:txBody>
      </p:sp>
      <p:sp>
        <p:nvSpPr>
          <p:cNvPr id="9" name="83 Dikdörtgen"/>
          <p:cNvSpPr/>
          <p:nvPr/>
        </p:nvSpPr>
        <p:spPr>
          <a:xfrm>
            <a:off x="658007" y="165046"/>
            <a:ext cx="8257393" cy="1131079"/>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ctr">
              <a:defRPr/>
            </a:pPr>
            <a:endParaRPr lang="tr-TR" sz="2250" dirty="0">
              <a:cs typeface="Arial" charset="0"/>
            </a:endParaRPr>
          </a:p>
          <a:p>
            <a:pPr marL="342900" indent="-342900" algn="ctr">
              <a:defRPr/>
            </a:pPr>
            <a:endParaRPr lang="tr-TR" sz="2250" dirty="0">
              <a:cs typeface="Arial" charset="0"/>
            </a:endParaRPr>
          </a:p>
          <a:p>
            <a:pPr marL="342900" indent="-342900" algn="ctr">
              <a:defRPr/>
            </a:pPr>
            <a:endParaRPr lang="tr-TR" sz="2250" dirty="0">
              <a:cs typeface="Arial" charset="0"/>
            </a:endParaRPr>
          </a:p>
        </p:txBody>
      </p:sp>
      <p:sp>
        <p:nvSpPr>
          <p:cNvPr id="10" name="84 Dikdörtgen"/>
          <p:cNvSpPr>
            <a:spLocks noChangeArrowheads="1"/>
          </p:cNvSpPr>
          <p:nvPr/>
        </p:nvSpPr>
        <p:spPr bwMode="auto">
          <a:xfrm>
            <a:off x="551954" y="1205403"/>
            <a:ext cx="80400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Wingdings 3" panose="05040102010807070707" pitchFamily="18" charset="2"/>
              <a:buNone/>
            </a:pPr>
            <a:endParaRPr lang="tr-TR" altLang="tr-TR" sz="2000"/>
          </a:p>
        </p:txBody>
      </p:sp>
      <p:sp>
        <p:nvSpPr>
          <p:cNvPr id="11" name="3 Slayt Numarası Yer Tutucusu"/>
          <p:cNvSpPr>
            <a:spLocks noGrp="1"/>
          </p:cNvSpPr>
          <p:nvPr/>
        </p:nvSpPr>
        <p:spPr>
          <a:xfrm>
            <a:off x="6778351" y="6470862"/>
            <a:ext cx="1955698" cy="30233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fld id="{B254FEB7-5830-4388-9E88-46749A19AD0D}" type="slidenum">
              <a:rPr lang="tr-TR" altLang="tr-TR">
                <a:solidFill>
                  <a:srgbClr val="898989"/>
                </a:solidFill>
                <a:latin typeface="Calibri" panose="020F0502020204030204" pitchFamily="34" charset="0"/>
              </a:rPr>
              <a:pPr eaLnBrk="1" hangingPunct="1"/>
              <a:t>4</a:t>
            </a:fld>
            <a:endParaRPr lang="tr-TR" altLang="tr-TR">
              <a:solidFill>
                <a:srgbClr val="898989"/>
              </a:solidFill>
              <a:latin typeface="Calibri" panose="020F0502020204030204" pitchFamily="34" charset="0"/>
            </a:endParaRPr>
          </a:p>
        </p:txBody>
      </p:sp>
      <p:graphicFrame>
        <p:nvGraphicFramePr>
          <p:cNvPr id="12" name="4 Diyagram"/>
          <p:cNvGraphicFramePr/>
          <p:nvPr>
            <p:extLst>
              <p:ext uri="{D42A27DB-BD31-4B8C-83A1-F6EECF244321}">
                <p14:modId xmlns:p14="http://schemas.microsoft.com/office/powerpoint/2010/main" val="3876502444"/>
              </p:ext>
            </p:extLst>
          </p:nvPr>
        </p:nvGraphicFramePr>
        <p:xfrm>
          <a:off x="505067" y="4493679"/>
          <a:ext cx="8034297" cy="1772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4 Başlık"/>
          <p:cNvSpPr txBox="1">
            <a:spLocks/>
          </p:cNvSpPr>
          <p:nvPr/>
        </p:nvSpPr>
        <p:spPr>
          <a:xfrm>
            <a:off x="2180383" y="1135572"/>
            <a:ext cx="4783235" cy="440377"/>
          </a:xfrm>
          <a:prstGeom prst="rect">
            <a:avLst/>
          </a:prstGeom>
          <a:solidFill>
            <a:schemeClr val="accent1">
              <a:lumMod val="75000"/>
            </a:schemeClr>
          </a:solidFill>
          <a:ln/>
          <a:effectLst>
            <a:glow rad="228600">
              <a:schemeClr val="accent5">
                <a:satMod val="175000"/>
                <a:alpha val="40000"/>
              </a:schemeClr>
            </a:glow>
            <a:outerShdw blurRad="152400" dist="317500" dir="5400000" sx="90000" sy="-19000" rotWithShape="0">
              <a:prstClr val="black">
                <a:alpha val="15000"/>
              </a:prstClr>
            </a:outerShdw>
            <a:reflection blurRad="6350" stA="50000" endA="300" endPos="55500" dist="101600" dir="5400000" sy="-100000" algn="bl" rotWithShape="0"/>
          </a:effectLst>
        </p:spPr>
        <p:style>
          <a:lnRef idx="1">
            <a:schemeClr val="accent2"/>
          </a:lnRef>
          <a:fillRef idx="3">
            <a:schemeClr val="accent2"/>
          </a:fillRef>
          <a:effectRef idx="2">
            <a:schemeClr val="accent2"/>
          </a:effectRef>
          <a:fontRef idx="minor">
            <a:schemeClr val="lt1"/>
          </a:fontRef>
        </p:style>
        <p:txBody>
          <a:bodyPr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tr-TR" sz="2499" dirty="0">
                <a:solidFill>
                  <a:prstClr val="white"/>
                </a:solidFill>
              </a:rPr>
              <a:t>Ulusal Meslek Standardı (UMS)</a:t>
            </a:r>
          </a:p>
        </p:txBody>
      </p:sp>
      <p:sp>
        <p:nvSpPr>
          <p:cNvPr id="14" name="Yuvarlatılmış Dikdörtgen 4"/>
          <p:cNvSpPr/>
          <p:nvPr/>
        </p:nvSpPr>
        <p:spPr>
          <a:xfrm>
            <a:off x="-259047" y="1767517"/>
            <a:ext cx="9057046" cy="689018"/>
          </a:xfrm>
          <a:prstGeom prst="rect">
            <a:avLst/>
          </a:prstGeom>
          <a:effectLst>
            <a:softEdge rad="317500"/>
          </a:effectLst>
        </p:spPr>
        <p:style>
          <a:lnRef idx="1">
            <a:schemeClr val="accent3"/>
          </a:lnRef>
          <a:fillRef idx="2">
            <a:schemeClr val="accent3"/>
          </a:fillRef>
          <a:effectRef idx="1">
            <a:schemeClr val="accent3"/>
          </a:effectRef>
          <a:fontRef idx="minor">
            <a:schemeClr val="dk1"/>
          </a:fontRef>
        </p:style>
        <p:txBody>
          <a:bodyPr lIns="68016" tIns="68016" rIns="68016" bIns="68016" spcCol="1270" anchor="ctr"/>
          <a:lstStyle>
            <a:defPPr>
              <a:defRPr lang="tr-T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793521">
              <a:lnSpc>
                <a:spcPts val="2142"/>
              </a:lnSpc>
              <a:defRPr/>
            </a:pPr>
            <a:endParaRPr lang="tr-TR" sz="1785" u="sng" dirty="0">
              <a:solidFill>
                <a:srgbClr val="002060"/>
              </a:solidFill>
            </a:endParaRPr>
          </a:p>
          <a:p>
            <a:pPr algn="ctr" defTabSz="793521">
              <a:lnSpc>
                <a:spcPts val="2142"/>
              </a:lnSpc>
              <a:defRPr/>
            </a:pPr>
            <a:r>
              <a:rPr lang="en-US" sz="1600" b="1" dirty="0">
                <a:solidFill>
                  <a:srgbClr val="002060"/>
                </a:solidFill>
              </a:rPr>
              <a:t> </a:t>
            </a:r>
            <a:r>
              <a:rPr lang="tr-TR" sz="1600" b="1" dirty="0">
                <a:solidFill>
                  <a:srgbClr val="002060"/>
                </a:solidFill>
              </a:rPr>
              <a:t>“Bir mesleğin başarı ile icra edilebilmesi için gerekli </a:t>
            </a:r>
          </a:p>
          <a:p>
            <a:pPr algn="ctr" defTabSz="793521">
              <a:lnSpc>
                <a:spcPts val="2142"/>
              </a:lnSpc>
              <a:defRPr/>
            </a:pPr>
            <a:r>
              <a:rPr lang="tr-TR" sz="1600" b="1" dirty="0">
                <a:solidFill>
                  <a:srgbClr val="002060"/>
                </a:solidFill>
              </a:rPr>
              <a:t>bilgi, beceri, tavır ve tutumların neler olduğunu gösteren dokümandır.” </a:t>
            </a:r>
          </a:p>
          <a:p>
            <a:pPr algn="ctr" defTabSz="793521">
              <a:lnSpc>
                <a:spcPts val="2142"/>
              </a:lnSpc>
              <a:defRPr/>
            </a:pPr>
            <a:endParaRPr lang="tr-TR" sz="1600" b="1" dirty="0">
              <a:solidFill>
                <a:srgbClr val="002060"/>
              </a:solidFill>
            </a:endParaRPr>
          </a:p>
        </p:txBody>
      </p:sp>
      <p:sp>
        <p:nvSpPr>
          <p:cNvPr id="15" name="Yuvarlatılmış Dikdörtgen 4"/>
          <p:cNvSpPr/>
          <p:nvPr/>
        </p:nvSpPr>
        <p:spPr>
          <a:xfrm>
            <a:off x="272955" y="3257257"/>
            <a:ext cx="8525044" cy="1012717"/>
          </a:xfrm>
          <a:prstGeom prst="rect">
            <a:avLst/>
          </a:prstGeom>
          <a:gradFill>
            <a:gsLst>
              <a:gs pos="36000">
                <a:schemeClr val="accent3">
                  <a:tint val="50000"/>
                  <a:satMod val="300000"/>
                </a:schemeClr>
              </a:gs>
              <a:gs pos="35000">
                <a:schemeClr val="accent3">
                  <a:tint val="37000"/>
                  <a:satMod val="300000"/>
                </a:schemeClr>
              </a:gs>
              <a:gs pos="100000">
                <a:schemeClr val="accent3">
                  <a:tint val="15000"/>
                  <a:satMod val="350000"/>
                </a:schemeClr>
              </a:gs>
            </a:gsLst>
          </a:gradFill>
          <a:effectLst>
            <a:softEdge rad="317500"/>
          </a:effectLst>
        </p:spPr>
        <p:style>
          <a:lnRef idx="1">
            <a:schemeClr val="accent3"/>
          </a:lnRef>
          <a:fillRef idx="2">
            <a:schemeClr val="accent3"/>
          </a:fillRef>
          <a:effectRef idx="1">
            <a:schemeClr val="accent3"/>
          </a:effectRef>
          <a:fontRef idx="minor">
            <a:schemeClr val="dk1"/>
          </a:fontRef>
        </p:style>
        <p:txBody>
          <a:bodyPr lIns="68016" tIns="68016" rIns="68016" bIns="68016" spcCol="1270" anchor="ctr"/>
          <a:lstStyle>
            <a:defPPr>
              <a:defRPr lang="tr-T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793521">
              <a:lnSpc>
                <a:spcPts val="2142"/>
              </a:lnSpc>
              <a:defRPr/>
            </a:pPr>
            <a:endParaRPr lang="tr-TR" sz="1785" b="1" u="sng" dirty="0">
              <a:solidFill>
                <a:srgbClr val="002060"/>
              </a:solidFill>
            </a:endParaRPr>
          </a:p>
          <a:p>
            <a:pPr algn="ctr" defTabSz="793521">
              <a:lnSpc>
                <a:spcPts val="2142"/>
              </a:lnSpc>
              <a:defRPr/>
            </a:pPr>
            <a:endParaRPr lang="tr-TR" sz="1785" b="1" dirty="0">
              <a:solidFill>
                <a:srgbClr val="002060"/>
              </a:solidFill>
            </a:endParaRPr>
          </a:p>
          <a:p>
            <a:pPr algn="ctr" defTabSz="793521">
              <a:lnSpc>
                <a:spcPts val="2142"/>
              </a:lnSpc>
              <a:defRPr/>
            </a:pPr>
            <a:r>
              <a:rPr lang="en-US" sz="1785" b="1" dirty="0">
                <a:solidFill>
                  <a:srgbClr val="002060"/>
                </a:solidFill>
              </a:rPr>
              <a:t> </a:t>
            </a:r>
            <a:r>
              <a:rPr lang="tr-TR" sz="1600" b="1" dirty="0">
                <a:solidFill>
                  <a:srgbClr val="002060"/>
                </a:solidFill>
              </a:rPr>
              <a:t>“</a:t>
            </a:r>
            <a:r>
              <a:rPr lang="tr-TR" sz="1600" b="1" u="sng" dirty="0">
                <a:solidFill>
                  <a:srgbClr val="002060"/>
                </a:solidFill>
              </a:rPr>
              <a:t>Ulusal ya da uluslararası meslek standartları </a:t>
            </a:r>
            <a:r>
              <a:rPr lang="tr-TR" sz="1600" b="1" dirty="0">
                <a:solidFill>
                  <a:srgbClr val="002060"/>
                </a:solidFill>
              </a:rPr>
              <a:t>temel alınarak geliştirilen, bir mesleği icra eden kişinin sahip olması gereken bilgi, beceri ve yetkinliklerin ölçme-değerlendirme esaslarını tanımlayan dokümandır.”</a:t>
            </a:r>
          </a:p>
          <a:p>
            <a:pPr algn="ctr" defTabSz="793521">
              <a:defRPr/>
            </a:pPr>
            <a:endParaRPr lang="tr-TR" sz="1250" dirty="0">
              <a:solidFill>
                <a:srgbClr val="102455"/>
              </a:solidFill>
            </a:endParaRPr>
          </a:p>
          <a:p>
            <a:pPr algn="ctr" defTabSz="793521">
              <a:lnSpc>
                <a:spcPts val="2142"/>
              </a:lnSpc>
              <a:defRPr/>
            </a:pPr>
            <a:endParaRPr lang="en-US" sz="1785" b="1" u="sng" dirty="0">
              <a:solidFill>
                <a:srgbClr val="002060"/>
              </a:solidFill>
            </a:endParaRPr>
          </a:p>
        </p:txBody>
      </p:sp>
      <p:sp>
        <p:nvSpPr>
          <p:cNvPr id="16" name="4 Başlık"/>
          <p:cNvSpPr txBox="1">
            <a:spLocks/>
          </p:cNvSpPr>
          <p:nvPr/>
        </p:nvSpPr>
        <p:spPr>
          <a:xfrm>
            <a:off x="2203525" y="2616307"/>
            <a:ext cx="4736951" cy="449381"/>
          </a:xfrm>
          <a:prstGeom prst="rect">
            <a:avLst/>
          </a:prstGeom>
          <a:solidFill>
            <a:schemeClr val="accent1">
              <a:lumMod val="75000"/>
            </a:schemeClr>
          </a:solidFill>
          <a:ln/>
          <a:effectLst>
            <a:glow rad="228600">
              <a:schemeClr val="accent5">
                <a:satMod val="175000"/>
                <a:alpha val="40000"/>
              </a:schemeClr>
            </a:glow>
          </a:effectLst>
        </p:spPr>
        <p:style>
          <a:lnRef idx="1">
            <a:schemeClr val="accent2"/>
          </a:lnRef>
          <a:fillRef idx="3">
            <a:schemeClr val="accent2"/>
          </a:fillRef>
          <a:effectRef idx="2">
            <a:schemeClr val="accent2"/>
          </a:effectRef>
          <a:fontRef idx="minor">
            <a:schemeClr val="lt1"/>
          </a:fontRef>
        </p:style>
        <p:txBody>
          <a:bodyPr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tr-TR" sz="2499" dirty="0">
                <a:solidFill>
                  <a:prstClr val="white"/>
                </a:solidFill>
              </a:rPr>
              <a:t>Ulusal Yeterlilik (UY)</a:t>
            </a:r>
          </a:p>
        </p:txBody>
      </p:sp>
      <p:sp>
        <p:nvSpPr>
          <p:cNvPr id="17" name="1 Başlık"/>
          <p:cNvSpPr txBox="1">
            <a:spLocks/>
          </p:cNvSpPr>
          <p:nvPr/>
        </p:nvSpPr>
        <p:spPr bwMode="auto">
          <a:xfrm>
            <a:off x="1530235" y="127308"/>
            <a:ext cx="6083530" cy="548889"/>
          </a:xfrm>
          <a:prstGeom prst="rect">
            <a:avLst/>
          </a:prstGeom>
          <a:noFill/>
          <a:ln w="9525">
            <a:noFill/>
            <a:miter lim="800000"/>
            <a:headEnd/>
            <a:tailEnd/>
          </a:ln>
        </p:spPr>
        <p:txBody>
          <a:bodyPr anchor="ct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defRPr/>
            </a:pPr>
            <a:r>
              <a:rPr lang="tr-TR" altLang="tr-TR" sz="2800" b="1" dirty="0">
                <a:solidFill>
                  <a:schemeClr val="accent1">
                    <a:lumMod val="40000"/>
                    <a:lumOff val="60000"/>
                  </a:schemeClr>
                </a:solidFill>
                <a:effectLst>
                  <a:outerShdw blurRad="38100" dist="38100" dir="2700000" algn="tl">
                    <a:srgbClr val="C0C0C0"/>
                  </a:outerShdw>
                </a:effectLst>
              </a:rPr>
              <a:t>Ulusal Yeterlilik Sisteminin Girdileri</a:t>
            </a:r>
            <a:endParaRPr lang="tr-TR" altLang="tr-TR" sz="1600" b="1" i="1" dirty="0">
              <a:solidFill>
                <a:schemeClr val="accent1">
                  <a:lumMod val="40000"/>
                  <a:lumOff val="60000"/>
                </a:schemeClr>
              </a:solidFill>
              <a:effectLst>
                <a:outerShdw blurRad="38100" dist="38100" dir="2700000" algn="tl">
                  <a:srgbClr val="C0C0C0"/>
                </a:outerShdw>
              </a:effectLst>
            </a:endParaRPr>
          </a:p>
        </p:txBody>
      </p:sp>
    </p:spTree>
    <p:extLst>
      <p:ext uri="{BB962C8B-B14F-4D97-AF65-F5344CB8AC3E}">
        <p14:creationId xmlns:p14="http://schemas.microsoft.com/office/powerpoint/2010/main" val="4219315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1229194" y="1801822"/>
            <a:ext cx="7004140" cy="308727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2000" dirty="0">
              <a:solidFill>
                <a:srgbClr val="000000"/>
              </a:solidFill>
            </a:endParaRPr>
          </a:p>
        </p:txBody>
      </p:sp>
      <p:sp>
        <p:nvSpPr>
          <p:cNvPr id="3" name="Title 1"/>
          <p:cNvSpPr txBox="1">
            <a:spLocks/>
          </p:cNvSpPr>
          <p:nvPr/>
        </p:nvSpPr>
        <p:spPr>
          <a:xfrm>
            <a:off x="578487" y="571405"/>
            <a:ext cx="6840760" cy="5430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200" b="1" dirty="0"/>
          </a:p>
        </p:txBody>
      </p:sp>
      <p:sp>
        <p:nvSpPr>
          <p:cNvPr id="4" name="object 8"/>
          <p:cNvSpPr txBox="1">
            <a:spLocks noChangeArrowheads="1"/>
          </p:cNvSpPr>
          <p:nvPr/>
        </p:nvSpPr>
        <p:spPr bwMode="auto">
          <a:xfrm>
            <a:off x="633820" y="2352941"/>
            <a:ext cx="1333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1838"/>
              </a:lnSpc>
              <a:spcBef>
                <a:spcPts val="88"/>
              </a:spcBef>
            </a:pPr>
            <a:endParaRPr lang="tr-TR" altLang="tr-TR" sz="1700"/>
          </a:p>
        </p:txBody>
      </p:sp>
      <p:sp>
        <p:nvSpPr>
          <p:cNvPr id="5" name="object 6"/>
          <p:cNvSpPr txBox="1">
            <a:spLocks noChangeArrowheads="1"/>
          </p:cNvSpPr>
          <p:nvPr/>
        </p:nvSpPr>
        <p:spPr bwMode="auto">
          <a:xfrm>
            <a:off x="633820" y="3389576"/>
            <a:ext cx="1333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1838"/>
              </a:lnSpc>
              <a:spcBef>
                <a:spcPts val="88"/>
              </a:spcBef>
            </a:pPr>
            <a:endParaRPr lang="tr-TR" altLang="tr-TR" sz="1700"/>
          </a:p>
        </p:txBody>
      </p:sp>
      <p:sp>
        <p:nvSpPr>
          <p:cNvPr id="6" name="object 5"/>
          <p:cNvSpPr txBox="1">
            <a:spLocks noChangeArrowheads="1"/>
          </p:cNvSpPr>
          <p:nvPr/>
        </p:nvSpPr>
        <p:spPr bwMode="auto">
          <a:xfrm>
            <a:off x="919570" y="3403864"/>
            <a:ext cx="692943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1838"/>
              </a:lnSpc>
              <a:spcBef>
                <a:spcPts val="88"/>
              </a:spcBef>
            </a:pPr>
            <a:endParaRPr lang="tr-TR" altLang="tr-TR" sz="1700">
              <a:latin typeface="Calibri" panose="020F0502020204030204" pitchFamily="34" charset="0"/>
            </a:endParaRPr>
          </a:p>
        </p:txBody>
      </p:sp>
      <p:sp>
        <p:nvSpPr>
          <p:cNvPr id="7" name="object 4"/>
          <p:cNvSpPr txBox="1">
            <a:spLocks noChangeArrowheads="1"/>
          </p:cNvSpPr>
          <p:nvPr/>
        </p:nvSpPr>
        <p:spPr bwMode="auto">
          <a:xfrm>
            <a:off x="633820" y="4167451"/>
            <a:ext cx="1333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1838"/>
              </a:lnSpc>
              <a:spcBef>
                <a:spcPts val="88"/>
              </a:spcBef>
            </a:pPr>
            <a:endParaRPr lang="tr-TR" altLang="tr-TR" sz="1700"/>
          </a:p>
        </p:txBody>
      </p:sp>
      <p:sp>
        <p:nvSpPr>
          <p:cNvPr id="8" name="object 3"/>
          <p:cNvSpPr txBox="1">
            <a:spLocks noChangeArrowheads="1"/>
          </p:cNvSpPr>
          <p:nvPr/>
        </p:nvSpPr>
        <p:spPr bwMode="auto">
          <a:xfrm>
            <a:off x="919572" y="4180151"/>
            <a:ext cx="72183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1838"/>
              </a:lnSpc>
              <a:spcBef>
                <a:spcPts val="88"/>
              </a:spcBef>
            </a:pPr>
            <a:endParaRPr lang="tr-TR" altLang="tr-TR" sz="1700">
              <a:latin typeface="Calibri" panose="020F0502020204030204" pitchFamily="34" charset="0"/>
            </a:endParaRPr>
          </a:p>
        </p:txBody>
      </p:sp>
      <p:sp>
        <p:nvSpPr>
          <p:cNvPr id="9" name="83 Dikdörtgen"/>
          <p:cNvSpPr/>
          <p:nvPr/>
        </p:nvSpPr>
        <p:spPr>
          <a:xfrm>
            <a:off x="363945" y="538426"/>
            <a:ext cx="8686800" cy="1130300"/>
          </a:xfrm>
          <a:prstGeom prst="rect">
            <a:avLst/>
          </a:prstGeom>
        </p:spPr>
        <p:txBody>
          <a:bodyPr>
            <a:spAutoFit/>
          </a:bodyPr>
          <a:lstStyle/>
          <a:p>
            <a:pPr marL="342900" indent="-342900" algn="ctr">
              <a:defRPr/>
            </a:pPr>
            <a:endParaRPr lang="tr-TR" sz="2250" dirty="0">
              <a:cs typeface="Arial" charset="0"/>
            </a:endParaRPr>
          </a:p>
          <a:p>
            <a:pPr marL="342900" indent="-342900" algn="ctr">
              <a:defRPr/>
            </a:pPr>
            <a:endParaRPr lang="tr-TR" sz="2250" dirty="0">
              <a:cs typeface="Arial" charset="0"/>
            </a:endParaRPr>
          </a:p>
          <a:p>
            <a:pPr marL="342900" indent="-342900" algn="ctr">
              <a:defRPr/>
            </a:pPr>
            <a:endParaRPr lang="tr-TR" sz="2250" dirty="0">
              <a:cs typeface="Arial" charset="0"/>
            </a:endParaRPr>
          </a:p>
        </p:txBody>
      </p:sp>
      <p:sp>
        <p:nvSpPr>
          <p:cNvPr id="10" name="3 Slayt Numarası Yer Tutucusu"/>
          <p:cNvSpPr txBox="1">
            <a:spLocks/>
          </p:cNvSpPr>
          <p:nvPr/>
        </p:nvSpPr>
        <p:spPr>
          <a:xfrm>
            <a:off x="6811994" y="6901382"/>
            <a:ext cx="2057400" cy="325438"/>
          </a:xfrm>
          <a:prstGeom prst="rect">
            <a:avLst/>
          </a:prstGeom>
        </p:spPr>
        <p:txBody>
          <a:bodyPr/>
          <a:lstStyle>
            <a:defPPr>
              <a:defRPr lang="tr-TR"/>
            </a:defPPr>
            <a:lvl1pPr marL="0" algn="l" defTabSz="914400" rtl="0" eaLnBrk="0" latinLnBrk="0" hangingPunct="0">
              <a:defRPr sz="1800" kern="1200">
                <a:solidFill>
                  <a:schemeClr val="tx1"/>
                </a:solidFill>
                <a:latin typeface="Arial" panose="020B0604020202020204" pitchFamily="34" charset="0"/>
                <a:ea typeface="+mn-ea"/>
                <a:cs typeface="Arial" panose="020B0604020202020204" pitchFamily="34" charset="0"/>
              </a:defRPr>
            </a:lvl1pPr>
            <a:lvl2pPr marL="663157" indent="-255060" algn="l" defTabSz="914400" rtl="0" eaLnBrk="0" latinLnBrk="0" hangingPunct="0">
              <a:defRPr sz="1800" kern="1200">
                <a:solidFill>
                  <a:schemeClr val="tx1"/>
                </a:solidFill>
                <a:latin typeface="Arial" panose="020B0604020202020204" pitchFamily="34" charset="0"/>
                <a:ea typeface="+mn-ea"/>
                <a:cs typeface="Arial" panose="020B0604020202020204" pitchFamily="34" charset="0"/>
              </a:defRPr>
            </a:lvl2pPr>
            <a:lvl3pPr marL="1020242" indent="-204048" algn="l" defTabSz="914400" rtl="0" eaLnBrk="0" latinLnBrk="0" hangingPunct="0">
              <a:defRPr sz="1800" kern="1200">
                <a:solidFill>
                  <a:schemeClr val="tx1"/>
                </a:solidFill>
                <a:latin typeface="Arial" panose="020B0604020202020204" pitchFamily="34" charset="0"/>
                <a:ea typeface="+mn-ea"/>
                <a:cs typeface="Arial" panose="020B0604020202020204" pitchFamily="34" charset="0"/>
              </a:defRPr>
            </a:lvl3pPr>
            <a:lvl4pPr marL="1428339" indent="-204048" algn="l" defTabSz="914400" rtl="0" eaLnBrk="0" latinLnBrk="0" hangingPunct="0">
              <a:defRPr sz="1800" kern="1200">
                <a:solidFill>
                  <a:schemeClr val="tx1"/>
                </a:solidFill>
                <a:latin typeface="Arial" panose="020B0604020202020204" pitchFamily="34" charset="0"/>
                <a:ea typeface="+mn-ea"/>
                <a:cs typeface="Arial" panose="020B0604020202020204" pitchFamily="34" charset="0"/>
              </a:defRPr>
            </a:lvl4pPr>
            <a:lvl5pPr marL="1836435" indent="-204048" algn="l" defTabSz="914400" rtl="0" eaLnBrk="0" latinLnBrk="0" hangingPunct="0">
              <a:defRPr sz="1800" kern="1200">
                <a:solidFill>
                  <a:schemeClr val="tx1"/>
                </a:solidFill>
                <a:latin typeface="Arial" panose="020B0604020202020204" pitchFamily="34" charset="0"/>
                <a:ea typeface="+mn-ea"/>
                <a:cs typeface="Arial" panose="020B0604020202020204" pitchFamily="34" charset="0"/>
              </a:defRPr>
            </a:lvl5pPr>
            <a:lvl6pPr marL="2244532" indent="-204048"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652629" indent="-204048"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060725" indent="-204048"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468822" indent="-204048"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pPr eaLnBrk="1" hangingPunct="1"/>
            <a:fld id="{B254FEB7-5830-4388-9E88-46749A19AD0D}" type="slidenum">
              <a:rPr lang="tr-TR" altLang="tr-TR">
                <a:solidFill>
                  <a:srgbClr val="898989"/>
                </a:solidFill>
                <a:latin typeface="Calibri" panose="020F0502020204030204" pitchFamily="34" charset="0"/>
              </a:rPr>
              <a:pPr eaLnBrk="1" hangingPunct="1"/>
              <a:t>5</a:t>
            </a:fld>
            <a:endParaRPr lang="tr-TR" altLang="tr-TR">
              <a:solidFill>
                <a:srgbClr val="898989"/>
              </a:solidFill>
              <a:latin typeface="Calibri" panose="020F0502020204030204" pitchFamily="34" charset="0"/>
            </a:endParaRPr>
          </a:p>
        </p:txBody>
      </p:sp>
      <p:sp>
        <p:nvSpPr>
          <p:cNvPr id="11" name="Rounded Rectangle 2"/>
          <p:cNvSpPr/>
          <p:nvPr/>
        </p:nvSpPr>
        <p:spPr>
          <a:xfrm>
            <a:off x="2272271" y="2567253"/>
            <a:ext cx="2457450" cy="3214687"/>
          </a:xfrm>
          <a:prstGeom prst="round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2" name="Left Arrow 10"/>
          <p:cNvSpPr/>
          <p:nvPr/>
        </p:nvSpPr>
        <p:spPr>
          <a:xfrm rot="10800000" flipV="1">
            <a:off x="4151871" y="2697428"/>
            <a:ext cx="2184400" cy="128587"/>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GB" dirty="0"/>
          </a:p>
        </p:txBody>
      </p:sp>
      <p:sp>
        <p:nvSpPr>
          <p:cNvPr id="13" name="Left Arrow 10"/>
          <p:cNvSpPr/>
          <p:nvPr/>
        </p:nvSpPr>
        <p:spPr>
          <a:xfrm rot="10800000">
            <a:off x="4280460" y="5037710"/>
            <a:ext cx="1671637" cy="187325"/>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GB" dirty="0"/>
          </a:p>
        </p:txBody>
      </p:sp>
      <p:sp>
        <p:nvSpPr>
          <p:cNvPr id="14" name="Rounded Rectangle 5"/>
          <p:cNvSpPr/>
          <p:nvPr/>
        </p:nvSpPr>
        <p:spPr>
          <a:xfrm>
            <a:off x="2221472" y="1540140"/>
            <a:ext cx="2443163" cy="449263"/>
          </a:xfrm>
          <a:prstGeom prst="roundRec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t>TURKAK</a:t>
            </a:r>
          </a:p>
        </p:txBody>
      </p:sp>
      <p:sp>
        <p:nvSpPr>
          <p:cNvPr id="15" name="Rectangle 6"/>
          <p:cNvSpPr/>
          <p:nvPr/>
        </p:nvSpPr>
        <p:spPr>
          <a:xfrm>
            <a:off x="6570899" y="2603765"/>
            <a:ext cx="1411785" cy="1857376"/>
          </a:xfrm>
          <a:prstGeom prst="rect">
            <a:avLst/>
          </a:prstGeom>
          <a:solidFill>
            <a:schemeClr val="bg1"/>
          </a:solidFill>
          <a:ln w="76200"/>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b="1" dirty="0">
              <a:solidFill>
                <a:schemeClr val="tx1"/>
              </a:solidFill>
              <a:latin typeface="Blair ITC" pitchFamily="50" charset="-94"/>
            </a:endParaRPr>
          </a:p>
          <a:p>
            <a:pPr algn="ctr" eaLnBrk="1" hangingPunct="1">
              <a:defRPr/>
            </a:pPr>
            <a:endParaRPr lang="tr-TR" b="1" dirty="0">
              <a:solidFill>
                <a:schemeClr val="tx1"/>
              </a:solidFill>
              <a:latin typeface="Blair ITC" pitchFamily="50" charset="-94"/>
            </a:endParaRPr>
          </a:p>
          <a:p>
            <a:pPr algn="ctr" eaLnBrk="1" hangingPunct="1">
              <a:defRPr/>
            </a:pPr>
            <a:endParaRPr lang="tr-TR" b="1" dirty="0">
              <a:solidFill>
                <a:schemeClr val="tx1"/>
              </a:solidFill>
              <a:latin typeface="Blair ITC" pitchFamily="50" charset="-94"/>
            </a:endParaRPr>
          </a:p>
          <a:p>
            <a:pPr algn="ctr" eaLnBrk="1" hangingPunct="1">
              <a:defRPr/>
            </a:pPr>
            <a:r>
              <a:rPr lang="tr-TR" b="1" dirty="0">
                <a:solidFill>
                  <a:schemeClr val="tx1"/>
                </a:solidFill>
                <a:latin typeface="Blair ITC" pitchFamily="50" charset="-94"/>
              </a:rPr>
              <a:t>MYK</a:t>
            </a:r>
            <a:endParaRPr lang="en-GB" b="1" dirty="0">
              <a:solidFill>
                <a:schemeClr val="tx1"/>
              </a:solidFill>
              <a:latin typeface="Blair ITC" pitchFamily="50" charset="-94"/>
            </a:endParaRPr>
          </a:p>
        </p:txBody>
      </p:sp>
      <p:sp>
        <p:nvSpPr>
          <p:cNvPr id="16" name="Down Arrow 7"/>
          <p:cNvSpPr/>
          <p:nvPr/>
        </p:nvSpPr>
        <p:spPr>
          <a:xfrm>
            <a:off x="3380347" y="1989403"/>
            <a:ext cx="112713" cy="549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7" name="TextBox 9"/>
          <p:cNvSpPr txBox="1">
            <a:spLocks noChangeArrowheads="1"/>
          </p:cNvSpPr>
          <p:nvPr/>
        </p:nvSpPr>
        <p:spPr bwMode="auto">
          <a:xfrm>
            <a:off x="3508935" y="1992578"/>
            <a:ext cx="1169987"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tr-TR" altLang="tr-TR" sz="1071" b="1">
                <a:latin typeface="Arial" panose="020B0604020202020204" pitchFamily="34" charset="0"/>
              </a:rPr>
              <a:t>ISO EN 17024 Akreditasyon Denetimi</a:t>
            </a:r>
            <a:endParaRPr lang="en-GB" altLang="tr-TR" sz="1071" b="1">
              <a:latin typeface="Arial" panose="020B0604020202020204" pitchFamily="34" charset="0"/>
            </a:endParaRPr>
          </a:p>
        </p:txBody>
      </p:sp>
      <p:sp>
        <p:nvSpPr>
          <p:cNvPr id="18" name="TextBox 11"/>
          <p:cNvSpPr txBox="1">
            <a:spLocks noChangeArrowheads="1"/>
          </p:cNvSpPr>
          <p:nvPr/>
        </p:nvSpPr>
        <p:spPr bwMode="auto">
          <a:xfrm>
            <a:off x="4729722" y="4046803"/>
            <a:ext cx="1736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defRPr/>
            </a:pPr>
            <a:r>
              <a:rPr lang="tr-TR" altLang="tr-TR" sz="1071" b="1"/>
              <a:t>Dış Denetim ve İzleme</a:t>
            </a:r>
            <a:endParaRPr lang="en-GB" altLang="tr-TR" sz="1071" b="1"/>
          </a:p>
        </p:txBody>
      </p:sp>
      <p:sp>
        <p:nvSpPr>
          <p:cNvPr id="19" name="TextBox 17"/>
          <p:cNvSpPr txBox="1">
            <a:spLocks noChangeArrowheads="1"/>
          </p:cNvSpPr>
          <p:nvPr/>
        </p:nvSpPr>
        <p:spPr bwMode="auto">
          <a:xfrm>
            <a:off x="4923396" y="4359540"/>
            <a:ext cx="1606550" cy="257175"/>
          </a:xfrm>
          <a:prstGeom prst="rect">
            <a:avLst/>
          </a:prstGeom>
          <a:noFill/>
          <a:ln w="9525">
            <a:noFill/>
            <a:miter lim="800000"/>
            <a:headEnd/>
            <a:tailEnd/>
          </a:ln>
        </p:spPr>
        <p:txBody>
          <a:bodyPr>
            <a:spAutoFit/>
          </a:bodyPr>
          <a:lstStyle/>
          <a:p>
            <a:pPr algn="r" eaLnBrk="1" hangingPunct="1">
              <a:defRPr/>
            </a:pPr>
            <a:r>
              <a:rPr lang="tr-TR" sz="1071" b="1" dirty="0">
                <a:cs typeface="Arial" charset="0"/>
              </a:rPr>
              <a:t>Yetkilendirme</a:t>
            </a:r>
          </a:p>
        </p:txBody>
      </p:sp>
      <p:sp>
        <p:nvSpPr>
          <p:cNvPr id="20" name="TextBox 20"/>
          <p:cNvSpPr txBox="1"/>
          <p:nvPr/>
        </p:nvSpPr>
        <p:spPr>
          <a:xfrm>
            <a:off x="2592946" y="5267589"/>
            <a:ext cx="1841500" cy="585788"/>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tr-TR" altLang="tr-TR" sz="1607" b="1">
                <a:solidFill>
                  <a:srgbClr val="10253F"/>
                </a:solidFill>
                <a:effectLst>
                  <a:outerShdw blurRad="38100" dist="38100" dir="2700000" algn="tl">
                    <a:srgbClr val="C0C0C0"/>
                  </a:outerShdw>
                </a:effectLst>
                <a:latin typeface="Calibri" panose="020F0502020204030204" pitchFamily="34" charset="0"/>
              </a:rPr>
              <a:t>İç Kalite Güvence Sistemi</a:t>
            </a:r>
            <a:endParaRPr lang="en-GB" altLang="tr-TR" sz="1607" b="1">
              <a:solidFill>
                <a:srgbClr val="10253F"/>
              </a:solidFill>
              <a:effectLst>
                <a:outerShdw blurRad="38100" dist="38100" dir="2700000" algn="tl">
                  <a:srgbClr val="C0C0C0"/>
                </a:outerShdw>
              </a:effectLst>
              <a:latin typeface="Calibri" panose="020F0502020204030204" pitchFamily="34" charset="0"/>
            </a:endParaRPr>
          </a:p>
        </p:txBody>
      </p:sp>
      <p:sp>
        <p:nvSpPr>
          <p:cNvPr id="21" name="TextBox 32"/>
          <p:cNvSpPr txBox="1">
            <a:spLocks noChangeArrowheads="1"/>
          </p:cNvSpPr>
          <p:nvPr/>
        </p:nvSpPr>
        <p:spPr bwMode="auto">
          <a:xfrm rot="19689441">
            <a:off x="30842" y="986109"/>
            <a:ext cx="2569894" cy="1246110"/>
          </a:xfrm>
          <a:prstGeom prst="rect">
            <a:avLst/>
          </a:prstGeom>
          <a:noFill/>
          <a:ln w="9525">
            <a:noFill/>
            <a:miter lim="800000"/>
            <a:headEnd/>
            <a:tailEnd/>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tr-TR" altLang="tr-TR" sz="2499" b="1" dirty="0">
                <a:solidFill>
                  <a:srgbClr val="00B0F0"/>
                </a:solidFill>
                <a:effectLst>
                  <a:outerShdw blurRad="38100" dist="38100" dir="2700000" algn="tl">
                    <a:srgbClr val="C0C0C0"/>
                  </a:outerShdw>
                </a:effectLst>
                <a:latin typeface="Calibri" panose="020F0502020204030204" pitchFamily="34" charset="0"/>
              </a:rPr>
              <a:t>YBK Yetkilendirme Süreci</a:t>
            </a:r>
            <a:endParaRPr lang="en-GB" altLang="tr-TR" sz="2499" b="1" dirty="0">
              <a:solidFill>
                <a:srgbClr val="00B0F0"/>
              </a:solidFill>
              <a:effectLst>
                <a:outerShdw blurRad="38100" dist="38100" dir="2700000" algn="tl">
                  <a:srgbClr val="C0C0C0"/>
                </a:outerShdw>
              </a:effectLst>
              <a:latin typeface="Calibri" panose="020F0502020204030204" pitchFamily="34" charset="0"/>
            </a:endParaRPr>
          </a:p>
        </p:txBody>
      </p:sp>
      <p:sp>
        <p:nvSpPr>
          <p:cNvPr id="22" name="Left Arrow 10"/>
          <p:cNvSpPr/>
          <p:nvPr/>
        </p:nvSpPr>
        <p:spPr>
          <a:xfrm flipV="1">
            <a:off x="4601134" y="3980128"/>
            <a:ext cx="1928812" cy="1301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3" name="Left Arrow 25"/>
          <p:cNvSpPr/>
          <p:nvPr/>
        </p:nvSpPr>
        <p:spPr>
          <a:xfrm flipV="1">
            <a:off x="4601134" y="4294453"/>
            <a:ext cx="1928812" cy="1301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pic>
        <p:nvPicPr>
          <p:cNvPr id="24" name="Picture 2" descr="C:\Users\abdullah.ozdemir\Documents\MYK Belgeler\_MYK Görsel\Belge Orne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34642">
            <a:off x="6924230" y="5036847"/>
            <a:ext cx="1305530" cy="1579254"/>
          </a:xfrm>
          <a:prstGeom prst="rect">
            <a:avLst/>
          </a:prstGeom>
          <a:noFill/>
          <a:ln>
            <a:noFill/>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descr="C:\Users\abdullah.ozdemir\Documents\MYK Belgeler\_MYK Görsel\Kimlik Ornek-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1000" y="5857928"/>
            <a:ext cx="790542" cy="592906"/>
          </a:xfrm>
          <a:prstGeom prst="rect">
            <a:avLst/>
          </a:prstGeom>
          <a:noFill/>
          <a:ln>
            <a:noFill/>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eft Arrow 10"/>
          <p:cNvSpPr/>
          <p:nvPr/>
        </p:nvSpPr>
        <p:spPr>
          <a:xfrm rot="5400000" flipV="1">
            <a:off x="2738203" y="2310871"/>
            <a:ext cx="771525" cy="12858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GB" dirty="0"/>
          </a:p>
        </p:txBody>
      </p:sp>
      <p:sp>
        <p:nvSpPr>
          <p:cNvPr id="27" name="Rounded Rectangle 27"/>
          <p:cNvSpPr/>
          <p:nvPr/>
        </p:nvSpPr>
        <p:spPr>
          <a:xfrm>
            <a:off x="2459752" y="2602177"/>
            <a:ext cx="2009775" cy="2635250"/>
          </a:xfrm>
          <a:prstGeom prst="roundRect">
            <a:avLst/>
          </a:prstGeom>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tr-TR" altLang="tr-TR" sz="1607" b="1" dirty="0">
              <a:solidFill>
                <a:srgbClr val="002060"/>
              </a:solidFill>
              <a:latin typeface="Calibri" panose="020F0502020204030204" pitchFamily="34" charset="0"/>
            </a:endParaRPr>
          </a:p>
          <a:p>
            <a:pPr algn="ctr" eaLnBrk="1" hangingPunct="1">
              <a:defRPr/>
            </a:pPr>
            <a:endParaRPr lang="tr-TR" altLang="tr-TR" sz="1607" b="1" dirty="0">
              <a:solidFill>
                <a:srgbClr val="002060"/>
              </a:solidFill>
              <a:latin typeface="Calibri" panose="020F0502020204030204" pitchFamily="34" charset="0"/>
            </a:endParaRPr>
          </a:p>
          <a:p>
            <a:pPr algn="ctr" eaLnBrk="1" hangingPunct="1">
              <a:defRPr/>
            </a:pPr>
            <a:r>
              <a:rPr lang="tr-TR" altLang="tr-TR" sz="1800" b="1" dirty="0">
                <a:solidFill>
                  <a:srgbClr val="002060"/>
                </a:solidFill>
                <a:latin typeface="Calibri" panose="020F0502020204030204" pitchFamily="34" charset="0"/>
              </a:rPr>
              <a:t>BELGELENDİRME KURULUŞU</a:t>
            </a:r>
            <a:endParaRPr lang="en-GB" altLang="tr-TR" sz="1800" b="1" dirty="0">
              <a:solidFill>
                <a:srgbClr val="002060"/>
              </a:solidFill>
              <a:latin typeface="Calibri" panose="020F0502020204030204" pitchFamily="34" charset="0"/>
            </a:endParaRPr>
          </a:p>
          <a:p>
            <a:pPr algn="ctr" eaLnBrk="1" hangingPunct="1">
              <a:defRPr/>
            </a:pPr>
            <a:endParaRPr lang="en-GB" altLang="tr-TR" sz="1607" b="1" dirty="0">
              <a:solidFill>
                <a:srgbClr val="FFFFFF"/>
              </a:solidFill>
              <a:latin typeface="Calibri" panose="020F0502020204030204" pitchFamily="34" charset="0"/>
            </a:endParaRPr>
          </a:p>
          <a:p>
            <a:pPr algn="ctr" eaLnBrk="1" hangingPunct="1">
              <a:defRPr/>
            </a:pPr>
            <a:endParaRPr lang="en-GB" altLang="tr-TR" sz="1607" b="1" dirty="0">
              <a:solidFill>
                <a:srgbClr val="FFFFFF"/>
              </a:solidFill>
              <a:latin typeface="Calibri" panose="020F0502020204030204" pitchFamily="34" charset="0"/>
            </a:endParaRPr>
          </a:p>
          <a:p>
            <a:pPr algn="ctr" eaLnBrk="1" hangingPunct="1">
              <a:defRPr/>
            </a:pPr>
            <a:endParaRPr lang="en-GB" altLang="tr-TR" sz="1607" b="1" dirty="0">
              <a:solidFill>
                <a:srgbClr val="FFFFFF"/>
              </a:solidFill>
              <a:latin typeface="Calibri" panose="020F0502020204030204" pitchFamily="34" charset="0"/>
            </a:endParaRPr>
          </a:p>
          <a:p>
            <a:pPr algn="ctr" eaLnBrk="1" hangingPunct="1">
              <a:defRPr/>
            </a:pPr>
            <a:endParaRPr lang="en-GB" altLang="tr-TR" sz="1607" b="1" dirty="0">
              <a:solidFill>
                <a:srgbClr val="FFFFFF"/>
              </a:solidFill>
              <a:latin typeface="Calibri" panose="020F0502020204030204" pitchFamily="34" charset="0"/>
            </a:endParaRPr>
          </a:p>
        </p:txBody>
      </p:sp>
      <p:sp>
        <p:nvSpPr>
          <p:cNvPr id="28" name="TextBox 17"/>
          <p:cNvSpPr txBox="1">
            <a:spLocks noChangeArrowheads="1"/>
          </p:cNvSpPr>
          <p:nvPr/>
        </p:nvSpPr>
        <p:spPr bwMode="auto">
          <a:xfrm>
            <a:off x="5540934" y="5197074"/>
            <a:ext cx="1652588" cy="531812"/>
          </a:xfrm>
          <a:prstGeom prst="rect">
            <a:avLst/>
          </a:prstGeom>
          <a:noFill/>
          <a:ln w="9525">
            <a:noFill/>
            <a:miter lim="800000"/>
            <a:headEnd/>
            <a:tailEnd/>
          </a:ln>
          <a:effectLst>
            <a:glow rad="228600">
              <a:schemeClr val="accent5">
                <a:satMod val="175000"/>
                <a:alpha val="40000"/>
              </a:schemeClr>
            </a:glow>
          </a:effectLst>
        </p:spPr>
        <p:txBody>
          <a:bodyPr>
            <a:spAutoFit/>
          </a:bodyPr>
          <a:lstStyle/>
          <a:p>
            <a:pPr algn="ctr" eaLnBrk="1" hangingPunct="1">
              <a:defRPr/>
            </a:pPr>
            <a:r>
              <a:rPr lang="tr-TR" sz="1428" b="1" dirty="0">
                <a:cs typeface="Arial" charset="0"/>
              </a:rPr>
              <a:t>Sınav ve Belgelendirme</a:t>
            </a:r>
            <a:endParaRPr lang="en-GB" sz="1428" b="1" dirty="0">
              <a:cs typeface="Arial" charset="0"/>
            </a:endParaRPr>
          </a:p>
        </p:txBody>
      </p:sp>
      <p:sp>
        <p:nvSpPr>
          <p:cNvPr id="29" name="TextBox 17"/>
          <p:cNvSpPr txBox="1">
            <a:spLocks noChangeArrowheads="1"/>
          </p:cNvSpPr>
          <p:nvPr/>
        </p:nvSpPr>
        <p:spPr bwMode="auto">
          <a:xfrm>
            <a:off x="4727841" y="2345001"/>
            <a:ext cx="202088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tr-TR" altLang="tr-TR" sz="1071" b="1" dirty="0"/>
              <a:t>  Sınav ve Belgelendirme</a:t>
            </a:r>
          </a:p>
          <a:p>
            <a:pPr eaLnBrk="1" hangingPunct="1">
              <a:spcBef>
                <a:spcPct val="0"/>
              </a:spcBef>
              <a:buFontTx/>
              <a:buNone/>
              <a:defRPr/>
            </a:pPr>
            <a:r>
              <a:rPr lang="tr-TR" altLang="tr-TR" sz="1071" b="1" dirty="0"/>
              <a:t>  Semineri</a:t>
            </a:r>
          </a:p>
          <a:p>
            <a:pPr eaLnBrk="1" hangingPunct="1">
              <a:spcBef>
                <a:spcPct val="0"/>
              </a:spcBef>
              <a:buFontTx/>
              <a:buNone/>
              <a:defRPr/>
            </a:pPr>
            <a:r>
              <a:rPr lang="tr-TR" altLang="tr-TR" sz="1071" b="1" dirty="0"/>
              <a:t> </a:t>
            </a:r>
          </a:p>
          <a:p>
            <a:pPr eaLnBrk="1" hangingPunct="1">
              <a:spcBef>
                <a:spcPct val="0"/>
              </a:spcBef>
              <a:buFontTx/>
              <a:buNone/>
              <a:defRPr/>
            </a:pPr>
            <a:r>
              <a:rPr lang="tr-TR" altLang="tr-TR" sz="1071" b="1" dirty="0"/>
              <a:t>      Ön Yetkilendirme Başvurusu</a:t>
            </a:r>
            <a:endParaRPr lang="en-GB" altLang="tr-TR" sz="1071" b="1" dirty="0"/>
          </a:p>
        </p:txBody>
      </p:sp>
      <p:sp>
        <p:nvSpPr>
          <p:cNvPr id="30" name="TextBox 17"/>
          <p:cNvSpPr txBox="1">
            <a:spLocks noChangeArrowheads="1"/>
          </p:cNvSpPr>
          <p:nvPr/>
        </p:nvSpPr>
        <p:spPr bwMode="auto">
          <a:xfrm>
            <a:off x="294247" y="5092965"/>
            <a:ext cx="1928813"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defRPr/>
            </a:pPr>
            <a:r>
              <a:rPr lang="tr-TR" altLang="tr-TR" sz="1428" b="1" dirty="0"/>
              <a:t>Belgelendirme için Başvuru</a:t>
            </a:r>
            <a:endParaRPr lang="en-GB" altLang="tr-TR" sz="1428" b="1" dirty="0"/>
          </a:p>
        </p:txBody>
      </p:sp>
      <p:sp>
        <p:nvSpPr>
          <p:cNvPr id="31" name="Left Arrow 10"/>
          <p:cNvSpPr/>
          <p:nvPr/>
        </p:nvSpPr>
        <p:spPr>
          <a:xfrm rot="10800000">
            <a:off x="1067359" y="4940564"/>
            <a:ext cx="1414462" cy="19843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GB" dirty="0"/>
          </a:p>
        </p:txBody>
      </p:sp>
      <p:sp>
        <p:nvSpPr>
          <p:cNvPr id="32" name="Rectangle 6"/>
          <p:cNvSpPr/>
          <p:nvPr/>
        </p:nvSpPr>
        <p:spPr>
          <a:xfrm>
            <a:off x="56763" y="4812899"/>
            <a:ext cx="1287463" cy="384175"/>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b="1" dirty="0"/>
              <a:t>ADAYLAR</a:t>
            </a:r>
            <a:endParaRPr lang="en-GB" b="1" dirty="0"/>
          </a:p>
        </p:txBody>
      </p:sp>
      <p:sp>
        <p:nvSpPr>
          <p:cNvPr id="33" name="TextBox 17"/>
          <p:cNvSpPr txBox="1">
            <a:spLocks noChangeArrowheads="1"/>
          </p:cNvSpPr>
          <p:nvPr/>
        </p:nvSpPr>
        <p:spPr bwMode="auto">
          <a:xfrm>
            <a:off x="1580121" y="2038614"/>
            <a:ext cx="15430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defRPr/>
            </a:pPr>
            <a:r>
              <a:rPr lang="tr-TR" altLang="tr-TR" sz="1250" b="1" dirty="0"/>
              <a:t>Akreditasyon Başvurusu</a:t>
            </a:r>
            <a:endParaRPr lang="en-GB" altLang="tr-TR" sz="1250" b="1" dirty="0"/>
          </a:p>
        </p:txBody>
      </p:sp>
      <p:sp>
        <p:nvSpPr>
          <p:cNvPr id="34" name="Rounded Rectangle 2"/>
          <p:cNvSpPr/>
          <p:nvPr/>
        </p:nvSpPr>
        <p:spPr>
          <a:xfrm>
            <a:off x="6056294" y="4939641"/>
            <a:ext cx="2725906" cy="1813436"/>
          </a:xfrm>
          <a:prstGeom prst="roundRect">
            <a:avLst/>
          </a:prstGeom>
          <a:noFill/>
          <a:ln w="47625"/>
          <a:effectLst>
            <a:softEdge rad="31750"/>
          </a:effectLst>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solidFill>
                <a:srgbClr val="FF0000"/>
              </a:solidFill>
            </a:endParaRPr>
          </a:p>
        </p:txBody>
      </p:sp>
      <p:sp>
        <p:nvSpPr>
          <p:cNvPr id="35" name="TextBox 11"/>
          <p:cNvSpPr txBox="1">
            <a:spLocks noChangeArrowheads="1"/>
          </p:cNvSpPr>
          <p:nvPr/>
        </p:nvSpPr>
        <p:spPr bwMode="auto">
          <a:xfrm>
            <a:off x="4923396" y="3184789"/>
            <a:ext cx="160655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defRPr/>
            </a:pPr>
            <a:r>
              <a:rPr lang="tr-TR" altLang="tr-TR" sz="1071" b="1" dirty="0"/>
              <a:t>Yetkilendirme Ön Sözleşmesi</a:t>
            </a:r>
            <a:endParaRPr lang="en-GB" altLang="tr-TR" sz="1071" b="1" dirty="0"/>
          </a:p>
        </p:txBody>
      </p:sp>
      <p:sp>
        <p:nvSpPr>
          <p:cNvPr id="36" name="Left Arrow 10"/>
          <p:cNvSpPr/>
          <p:nvPr/>
        </p:nvSpPr>
        <p:spPr>
          <a:xfrm flipV="1">
            <a:off x="4601134" y="3127640"/>
            <a:ext cx="1928812" cy="1317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Left Arrow 10"/>
          <p:cNvSpPr/>
          <p:nvPr/>
        </p:nvSpPr>
        <p:spPr>
          <a:xfrm rot="10800000" flipV="1">
            <a:off x="4609072" y="3532453"/>
            <a:ext cx="1863725" cy="128587"/>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GB" dirty="0"/>
          </a:p>
        </p:txBody>
      </p:sp>
      <p:sp>
        <p:nvSpPr>
          <p:cNvPr id="38" name="TextBox 17"/>
          <p:cNvSpPr txBox="1">
            <a:spLocks noChangeArrowheads="1"/>
          </p:cNvSpPr>
          <p:nvPr/>
        </p:nvSpPr>
        <p:spPr bwMode="auto">
          <a:xfrm>
            <a:off x="4753679" y="3665137"/>
            <a:ext cx="19573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tr-TR" altLang="tr-TR" sz="1071" b="1" dirty="0"/>
              <a:t>Nihai Yetki için Başvuru</a:t>
            </a:r>
            <a:endParaRPr lang="en-GB" altLang="tr-TR" sz="1071" b="1" dirty="0"/>
          </a:p>
        </p:txBody>
      </p:sp>
      <p:sp>
        <p:nvSpPr>
          <p:cNvPr id="39" name="Left Arrow 10"/>
          <p:cNvSpPr/>
          <p:nvPr/>
        </p:nvSpPr>
        <p:spPr>
          <a:xfrm rot="8588437">
            <a:off x="1499159" y="5735903"/>
            <a:ext cx="1414462" cy="200025"/>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GB" dirty="0"/>
          </a:p>
        </p:txBody>
      </p:sp>
      <p:sp>
        <p:nvSpPr>
          <p:cNvPr id="40" name="Rectangle 6"/>
          <p:cNvSpPr/>
          <p:nvPr/>
        </p:nvSpPr>
        <p:spPr>
          <a:xfrm>
            <a:off x="2118452" y="6011335"/>
            <a:ext cx="1830300" cy="709858"/>
          </a:xfrm>
          <a:prstGeom prst="rec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tr-TR" altLang="tr-TR" sz="1607" b="1" dirty="0">
                <a:solidFill>
                  <a:srgbClr val="FFFFFF"/>
                </a:solidFill>
                <a:latin typeface="Calibri" panose="020F0502020204030204" pitchFamily="34" charset="0"/>
              </a:rPr>
              <a:t>Tüm Sınavlar için Görüntü Kaydı</a:t>
            </a:r>
            <a:endParaRPr lang="en-GB" altLang="tr-TR" sz="1607" b="1" dirty="0">
              <a:solidFill>
                <a:srgbClr val="FFFFFF"/>
              </a:solidFill>
              <a:latin typeface="Calibri" panose="020F0502020204030204" pitchFamily="34" charset="0"/>
            </a:endParaRPr>
          </a:p>
        </p:txBody>
      </p:sp>
      <p:pic>
        <p:nvPicPr>
          <p:cNvPr id="41" name="43 Resim" descr="kTMnqajpc.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4578">
            <a:off x="971179" y="5820929"/>
            <a:ext cx="960437" cy="754063"/>
          </a:xfrm>
          <a:prstGeom prst="rect">
            <a:avLst/>
          </a:prstGeom>
          <a:noFill/>
          <a:ln>
            <a:noFill/>
          </a:ln>
          <a:effectLst>
            <a:glow rad="1016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 descr="C:\Users\nesrin.dogan\Pictures\myklogo.png"/>
          <p:cNvPicPr>
            <a:picLocks noChangeAspect="1" noChangeArrowheads="1"/>
          </p:cNvPicPr>
          <p:nvPr/>
        </p:nvPicPr>
        <p:blipFill>
          <a:blip r:embed="rId6"/>
          <a:srcRect/>
          <a:stretch>
            <a:fillRect/>
          </a:stretch>
        </p:blipFill>
        <p:spPr bwMode="auto">
          <a:xfrm>
            <a:off x="6963015" y="3026267"/>
            <a:ext cx="929017" cy="880122"/>
          </a:xfrm>
          <a:prstGeom prst="rect">
            <a:avLst/>
          </a:prstGeom>
          <a:noFill/>
          <a:ln>
            <a:noFill/>
          </a:ln>
          <a:effectLst>
            <a:outerShdw blurRad="63500" dist="38100" dir="2700000" algn="tl" rotWithShape="0">
              <a:srgbClr val="000000">
                <a:alpha val="39999"/>
              </a:srgbClr>
            </a:outerShdw>
          </a:effectLst>
          <a:extLst>
            <a:ext uri="{909E8E84-426E-40dd-AFC4-6F175D3DCCD1}"/>
            <a:ext uri="{91240B29-F687-4f45-9708-019B960494DF}"/>
          </a:extLst>
        </p:spPr>
      </p:pic>
      <p:pic>
        <p:nvPicPr>
          <p:cNvPr id="43" name="Picture 2" descr="http://www.isokalitebelgesi.com/uploads/images/iso_17025_laboratuvar_akreditasyon_danismanlik_egitimi/turkak-logo%2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3410" y="1540140"/>
            <a:ext cx="4476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43"/>
          <p:cNvSpPr/>
          <p:nvPr/>
        </p:nvSpPr>
        <p:spPr>
          <a:xfrm>
            <a:off x="2737409" y="4561153"/>
            <a:ext cx="1477962" cy="642937"/>
          </a:xfrm>
          <a:prstGeom prst="ellipse">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tr-TR" altLang="tr-TR" sz="1607" b="1">
                <a:solidFill>
                  <a:srgbClr val="FFFFFF"/>
                </a:solidFill>
                <a:latin typeface="Calibri" panose="020F0502020204030204" pitchFamily="34" charset="0"/>
              </a:rPr>
              <a:t>Sınav Merkezi</a:t>
            </a:r>
            <a:endParaRPr lang="en-GB" altLang="tr-TR" sz="1607" b="1">
              <a:solidFill>
                <a:srgbClr val="FFFFFF"/>
              </a:solidFill>
              <a:latin typeface="Calibri" panose="020F0502020204030204" pitchFamily="34" charset="0"/>
            </a:endParaRPr>
          </a:p>
        </p:txBody>
      </p:sp>
      <p:pic>
        <p:nvPicPr>
          <p:cNvPr id="45" name="Picture 4" descr="http://worldartsme.com/images/walking-stick-man-clipart-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9686" y="4046803"/>
            <a:ext cx="6429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 descr="http://worldartsme.com/images/walking-stick-man-clipart-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7284" y="4046803"/>
            <a:ext cx="6429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 descr="http://worldartsme.com/images/walking-stick-man-clipart-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336" y="4046803"/>
            <a:ext cx="6429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1 Başlık"/>
          <p:cNvSpPr txBox="1">
            <a:spLocks/>
          </p:cNvSpPr>
          <p:nvPr/>
        </p:nvSpPr>
        <p:spPr bwMode="auto">
          <a:xfrm>
            <a:off x="1673702" y="798405"/>
            <a:ext cx="6399890" cy="590833"/>
          </a:xfrm>
          <a:prstGeom prst="rect">
            <a:avLst/>
          </a:prstGeom>
          <a:noFill/>
          <a:ln w="9525">
            <a:noFill/>
            <a:miter lim="800000"/>
            <a:headEnd/>
            <a:tailEnd/>
          </a:ln>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tr-TR" altLang="tr-TR" sz="2800" b="1" dirty="0">
                <a:solidFill>
                  <a:srgbClr val="11488B"/>
                </a:solidFill>
                <a:effectLst>
                  <a:outerShdw blurRad="38100" dist="38100" dir="2700000" algn="tl">
                    <a:srgbClr val="C0C0C0"/>
                  </a:outerShdw>
                </a:effectLst>
                <a:latin typeface="+mn-lt"/>
              </a:rPr>
              <a:t>Ulusal Yeterlilik Sisteminin Girdileri</a:t>
            </a:r>
            <a:endParaRPr lang="tr-TR" altLang="tr-TR" sz="1600" b="1" i="1" dirty="0">
              <a:solidFill>
                <a:srgbClr val="11488B"/>
              </a:solidFill>
              <a:effectLst>
                <a:outerShdw blurRad="38100" dist="38100" dir="2700000" algn="tl">
                  <a:srgbClr val="C0C0C0"/>
                </a:outerShdw>
              </a:effectLst>
              <a:latin typeface="+mn-lt"/>
            </a:endParaRPr>
          </a:p>
        </p:txBody>
      </p:sp>
      <p:sp>
        <p:nvSpPr>
          <p:cNvPr id="49" name="Dikdörtgen 48"/>
          <p:cNvSpPr/>
          <p:nvPr/>
        </p:nvSpPr>
        <p:spPr>
          <a:xfrm>
            <a:off x="2498354" y="3109661"/>
            <a:ext cx="1947969" cy="369332"/>
          </a:xfrm>
          <a:prstGeom prst="rect">
            <a:avLst/>
          </a:prstGeom>
        </p:spPr>
        <p:txBody>
          <a:bodyPr wrap="square">
            <a:spAutoFit/>
          </a:bodyPr>
          <a:lstStyle/>
          <a:p>
            <a:r>
              <a:rPr lang="tr-TR" altLang="tr-TR" b="1" dirty="0">
                <a:solidFill>
                  <a:srgbClr val="002060"/>
                </a:solidFill>
                <a:latin typeface="Calibri" panose="020F0502020204030204" pitchFamily="34" charset="0"/>
              </a:rPr>
              <a:t>YETKİLENDİRİLMİŞ</a:t>
            </a:r>
            <a:endParaRPr lang="tr-TR" dirty="0"/>
          </a:p>
        </p:txBody>
      </p:sp>
    </p:spTree>
    <p:extLst>
      <p:ext uri="{BB962C8B-B14F-4D97-AF65-F5344CB8AC3E}">
        <p14:creationId xmlns:p14="http://schemas.microsoft.com/office/powerpoint/2010/main" val="1098612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checkerboard(across)">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checkerboard(across)">
                                      <p:cBhvr>
                                        <p:cTn id="15" dur="500"/>
                                        <p:tgtEl>
                                          <p:spTgt spid="36"/>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checkerboard(across)">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checkerboard(across)">
                                      <p:cBhvr>
                                        <p:cTn id="23" dur="500"/>
                                        <p:tgtEl>
                                          <p:spTgt spid="2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checkerboard(across)">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500"/>
                                        <p:tgtEl>
                                          <p:spTgt spid="1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heckerboard(across)">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checkerboard(across)">
                                      <p:cBhvr>
                                        <p:cTn id="39" dur="500"/>
                                        <p:tgtEl>
                                          <p:spTgt spid="37"/>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checkerboard(across)">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checkerboard(across)">
                                      <p:cBhvr>
                                        <p:cTn id="47" dur="500"/>
                                        <p:tgtEl>
                                          <p:spTgt spid="22"/>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checkerboard(across)">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checkerboard(across)">
                                      <p:cBhvr>
                                        <p:cTn id="55" dur="500"/>
                                        <p:tgtEl>
                                          <p:spTgt spid="23"/>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checkerboard(across)">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p:cTn id="63" dur="500" fill="hold"/>
                                        <p:tgtEl>
                                          <p:spTgt spid="49"/>
                                        </p:tgtEl>
                                        <p:attrNameLst>
                                          <p:attrName>ppt_w</p:attrName>
                                        </p:attrNameLst>
                                      </p:cBhvr>
                                      <p:tavLst>
                                        <p:tav tm="0">
                                          <p:val>
                                            <p:fltVal val="0"/>
                                          </p:val>
                                        </p:tav>
                                        <p:tav tm="100000">
                                          <p:val>
                                            <p:strVal val="#ppt_w"/>
                                          </p:val>
                                        </p:tav>
                                      </p:tavLst>
                                    </p:anim>
                                    <p:anim calcmode="lin" valueType="num">
                                      <p:cBhvr>
                                        <p:cTn id="64" dur="500" fill="hold"/>
                                        <p:tgtEl>
                                          <p:spTgt spid="49"/>
                                        </p:tgtEl>
                                        <p:attrNameLst>
                                          <p:attrName>ppt_h</p:attrName>
                                        </p:attrNameLst>
                                      </p:cBhvr>
                                      <p:tavLst>
                                        <p:tav tm="0">
                                          <p:val>
                                            <p:fltVal val="0"/>
                                          </p:val>
                                        </p:tav>
                                        <p:tav tm="100000">
                                          <p:val>
                                            <p:strVal val="#ppt_h"/>
                                          </p:val>
                                        </p:tav>
                                      </p:tavLst>
                                    </p:anim>
                                    <p:animEffect transition="in" filter="fade">
                                      <p:cBhvr>
                                        <p:cTn id="65" dur="500"/>
                                        <p:tgtEl>
                                          <p:spTgt spid="49"/>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500" fill="hold"/>
                                        <p:tgtEl>
                                          <p:spTgt spid="32"/>
                                        </p:tgtEl>
                                        <p:attrNameLst>
                                          <p:attrName>ppt_x</p:attrName>
                                        </p:attrNameLst>
                                      </p:cBhvr>
                                      <p:tavLst>
                                        <p:tav tm="0">
                                          <p:val>
                                            <p:strVal val="0-#ppt_w/2"/>
                                          </p:val>
                                        </p:tav>
                                        <p:tav tm="100000">
                                          <p:val>
                                            <p:strVal val="#ppt_x"/>
                                          </p:val>
                                        </p:tav>
                                      </p:tavLst>
                                    </p:anim>
                                    <p:anim calcmode="lin" valueType="num">
                                      <p:cBhvr additive="base">
                                        <p:cTn id="71" dur="500" fill="hold"/>
                                        <p:tgtEl>
                                          <p:spTgt spid="32"/>
                                        </p:tgtEl>
                                        <p:attrNameLst>
                                          <p:attrName>ppt_y</p:attrName>
                                        </p:attrNameLst>
                                      </p:cBhvr>
                                      <p:tavLst>
                                        <p:tav tm="0">
                                          <p:val>
                                            <p:strVal val="#ppt_y"/>
                                          </p:val>
                                        </p:tav>
                                        <p:tav tm="100000">
                                          <p:val>
                                            <p:strVal val="#ppt_y"/>
                                          </p:val>
                                        </p:tav>
                                      </p:tavLst>
                                    </p:anim>
                                  </p:childTnLst>
                                </p:cTn>
                              </p:par>
                              <p:par>
                                <p:cTn id="72" presetID="5" presetClass="entr" presetSubtype="10"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checkerboard(across)">
                                      <p:cBhvr>
                                        <p:cTn id="74" dur="500"/>
                                        <p:tgtEl>
                                          <p:spTgt spid="31"/>
                                        </p:tgtEl>
                                      </p:cBhvr>
                                    </p:animEffect>
                                  </p:childTnLst>
                                </p:cTn>
                              </p:par>
                              <p:par>
                                <p:cTn id="75" presetID="2" presetClass="entr" presetSubtype="8" fill="hold"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500" fill="hold"/>
                                        <p:tgtEl>
                                          <p:spTgt spid="46"/>
                                        </p:tgtEl>
                                        <p:attrNameLst>
                                          <p:attrName>ppt_x</p:attrName>
                                        </p:attrNameLst>
                                      </p:cBhvr>
                                      <p:tavLst>
                                        <p:tav tm="0">
                                          <p:val>
                                            <p:strVal val="0-#ppt_w/2"/>
                                          </p:val>
                                        </p:tav>
                                        <p:tav tm="100000">
                                          <p:val>
                                            <p:strVal val="#ppt_x"/>
                                          </p:val>
                                        </p:tav>
                                      </p:tavLst>
                                    </p:anim>
                                    <p:anim calcmode="lin" valueType="num">
                                      <p:cBhvr additive="base">
                                        <p:cTn id="78" dur="500" fill="hold"/>
                                        <p:tgtEl>
                                          <p:spTgt spid="46"/>
                                        </p:tgtEl>
                                        <p:attrNameLst>
                                          <p:attrName>ppt_y</p:attrName>
                                        </p:attrNameLst>
                                      </p:cBhvr>
                                      <p:tavLst>
                                        <p:tav tm="0">
                                          <p:val>
                                            <p:strVal val="#ppt_y"/>
                                          </p:val>
                                        </p:tav>
                                        <p:tav tm="100000">
                                          <p:val>
                                            <p:strVal val="#ppt_y"/>
                                          </p:val>
                                        </p:tav>
                                      </p:tavLst>
                                    </p:anim>
                                  </p:childTnLst>
                                </p:cTn>
                              </p:par>
                              <p:par>
                                <p:cTn id="79" presetID="2" presetClass="entr" presetSubtype="8" fill="hold" nodeType="withEffect">
                                  <p:stCondLst>
                                    <p:cond delay="0"/>
                                  </p:stCondLst>
                                  <p:childTnLst>
                                    <p:set>
                                      <p:cBhvr>
                                        <p:cTn id="80" dur="1" fill="hold">
                                          <p:stCondLst>
                                            <p:cond delay="0"/>
                                          </p:stCondLst>
                                        </p:cTn>
                                        <p:tgtEl>
                                          <p:spTgt spid="45"/>
                                        </p:tgtEl>
                                        <p:attrNameLst>
                                          <p:attrName>style.visibility</p:attrName>
                                        </p:attrNameLst>
                                      </p:cBhvr>
                                      <p:to>
                                        <p:strVal val="visible"/>
                                      </p:to>
                                    </p:set>
                                    <p:anim calcmode="lin" valueType="num">
                                      <p:cBhvr additive="base">
                                        <p:cTn id="81" dur="500" fill="hold"/>
                                        <p:tgtEl>
                                          <p:spTgt spid="45"/>
                                        </p:tgtEl>
                                        <p:attrNameLst>
                                          <p:attrName>ppt_x</p:attrName>
                                        </p:attrNameLst>
                                      </p:cBhvr>
                                      <p:tavLst>
                                        <p:tav tm="0">
                                          <p:val>
                                            <p:strVal val="0-#ppt_w/2"/>
                                          </p:val>
                                        </p:tav>
                                        <p:tav tm="100000">
                                          <p:val>
                                            <p:strVal val="#ppt_x"/>
                                          </p:val>
                                        </p:tav>
                                      </p:tavLst>
                                    </p:anim>
                                    <p:anim calcmode="lin" valueType="num">
                                      <p:cBhvr additive="base">
                                        <p:cTn id="82" dur="500" fill="hold"/>
                                        <p:tgtEl>
                                          <p:spTgt spid="45"/>
                                        </p:tgtEl>
                                        <p:attrNameLst>
                                          <p:attrName>ppt_y</p:attrName>
                                        </p:attrNameLst>
                                      </p:cBhvr>
                                      <p:tavLst>
                                        <p:tav tm="0">
                                          <p:val>
                                            <p:strVal val="#ppt_y"/>
                                          </p:val>
                                        </p:tav>
                                        <p:tav tm="100000">
                                          <p:val>
                                            <p:strVal val="#ppt_y"/>
                                          </p:val>
                                        </p:tav>
                                      </p:tavLst>
                                    </p:anim>
                                  </p:childTnLst>
                                </p:cTn>
                              </p:par>
                              <p:par>
                                <p:cTn id="83" presetID="2" presetClass="entr" presetSubtype="8" fill="hold" nodeType="with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additive="base">
                                        <p:cTn id="85" dur="500" fill="hold"/>
                                        <p:tgtEl>
                                          <p:spTgt spid="47"/>
                                        </p:tgtEl>
                                        <p:attrNameLst>
                                          <p:attrName>ppt_x</p:attrName>
                                        </p:attrNameLst>
                                      </p:cBhvr>
                                      <p:tavLst>
                                        <p:tav tm="0">
                                          <p:val>
                                            <p:strVal val="0-#ppt_w/2"/>
                                          </p:val>
                                        </p:tav>
                                        <p:tav tm="100000">
                                          <p:val>
                                            <p:strVal val="#ppt_x"/>
                                          </p:val>
                                        </p:tav>
                                      </p:tavLst>
                                    </p:anim>
                                    <p:anim calcmode="lin" valueType="num">
                                      <p:cBhvr additive="base">
                                        <p:cTn id="86" dur="500" fill="hold"/>
                                        <p:tgtEl>
                                          <p:spTgt spid="47"/>
                                        </p:tgtEl>
                                        <p:attrNameLst>
                                          <p:attrName>ppt_y</p:attrName>
                                        </p:attrNameLst>
                                      </p:cBhvr>
                                      <p:tavLst>
                                        <p:tav tm="0">
                                          <p:val>
                                            <p:strVal val="#ppt_y"/>
                                          </p:val>
                                        </p:tav>
                                        <p:tav tm="100000">
                                          <p:val>
                                            <p:strVal val="#ppt_y"/>
                                          </p:val>
                                        </p:tav>
                                      </p:tavLst>
                                    </p:anim>
                                  </p:childTnLst>
                                </p:cTn>
                              </p:par>
                              <p:par>
                                <p:cTn id="87" presetID="5" presetClass="entr" presetSubtype="1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checkerboard(across)">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 calcmode="lin" valueType="num">
                                      <p:cBhvr additive="base">
                                        <p:cTn id="94" dur="500" fill="hold"/>
                                        <p:tgtEl>
                                          <p:spTgt spid="40"/>
                                        </p:tgtEl>
                                        <p:attrNameLst>
                                          <p:attrName>ppt_x</p:attrName>
                                        </p:attrNameLst>
                                      </p:cBhvr>
                                      <p:tavLst>
                                        <p:tav tm="0">
                                          <p:val>
                                            <p:strVal val="0-#ppt_w/2"/>
                                          </p:val>
                                        </p:tav>
                                        <p:tav tm="100000">
                                          <p:val>
                                            <p:strVal val="#ppt_x"/>
                                          </p:val>
                                        </p:tav>
                                      </p:tavLst>
                                    </p:anim>
                                    <p:anim calcmode="lin" valueType="num">
                                      <p:cBhvr additive="base">
                                        <p:cTn id="95" dur="500" fill="hold"/>
                                        <p:tgtEl>
                                          <p:spTgt spid="40"/>
                                        </p:tgtEl>
                                        <p:attrNameLst>
                                          <p:attrName>ppt_y</p:attrName>
                                        </p:attrNameLst>
                                      </p:cBhvr>
                                      <p:tavLst>
                                        <p:tav tm="0">
                                          <p:val>
                                            <p:strVal val="#ppt_y"/>
                                          </p:val>
                                        </p:tav>
                                        <p:tav tm="100000">
                                          <p:val>
                                            <p:strVal val="#ppt_y"/>
                                          </p:val>
                                        </p:tav>
                                      </p:tavLst>
                                    </p:anim>
                                  </p:childTnLst>
                                </p:cTn>
                              </p:par>
                              <p:par>
                                <p:cTn id="96" presetID="5" presetClass="entr" presetSubtype="10"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checkerboard(across)">
                                      <p:cBhvr>
                                        <p:cTn id="98" dur="500"/>
                                        <p:tgtEl>
                                          <p:spTgt spid="39"/>
                                        </p:tgtEl>
                                      </p:cBhvr>
                                    </p:animEffect>
                                  </p:childTnLst>
                                </p:cTn>
                              </p:par>
                              <p:par>
                                <p:cTn id="99" presetID="5" presetClass="entr" presetSubtype="10" fill="hold" nodeType="with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checkerboard(across)">
                                      <p:cBhvr>
                                        <p:cTn id="101" dur="500"/>
                                        <p:tgtEl>
                                          <p:spTgt spid="43"/>
                                        </p:tgtEl>
                                      </p:cBhvr>
                                    </p:animEffect>
                                  </p:childTnLst>
                                </p:cTn>
                              </p:par>
                            </p:childTnLst>
                          </p:cTn>
                        </p:par>
                        <p:par>
                          <p:cTn id="102" fill="hold">
                            <p:stCondLst>
                              <p:cond delay="500"/>
                            </p:stCondLst>
                            <p:childTnLst>
                              <p:par>
                                <p:cTn id="103" presetID="2" presetClass="entr" presetSubtype="8" fill="hold" nodeType="afterEffect">
                                  <p:stCondLst>
                                    <p:cond delay="0"/>
                                  </p:stCondLst>
                                  <p:childTnLst>
                                    <p:set>
                                      <p:cBhvr>
                                        <p:cTn id="104" dur="1" fill="hold">
                                          <p:stCondLst>
                                            <p:cond delay="0"/>
                                          </p:stCondLst>
                                        </p:cTn>
                                        <p:tgtEl>
                                          <p:spTgt spid="41"/>
                                        </p:tgtEl>
                                        <p:attrNameLst>
                                          <p:attrName>style.visibility</p:attrName>
                                        </p:attrNameLst>
                                      </p:cBhvr>
                                      <p:to>
                                        <p:strVal val="visible"/>
                                      </p:to>
                                    </p:set>
                                    <p:anim calcmode="lin" valueType="num">
                                      <p:cBhvr additive="base">
                                        <p:cTn id="105" dur="500" fill="hold"/>
                                        <p:tgtEl>
                                          <p:spTgt spid="41"/>
                                        </p:tgtEl>
                                        <p:attrNameLst>
                                          <p:attrName>ppt_x</p:attrName>
                                        </p:attrNameLst>
                                      </p:cBhvr>
                                      <p:tavLst>
                                        <p:tav tm="0">
                                          <p:val>
                                            <p:strVal val="0-#ppt_w/2"/>
                                          </p:val>
                                        </p:tav>
                                        <p:tav tm="100000">
                                          <p:val>
                                            <p:strVal val="#ppt_x"/>
                                          </p:val>
                                        </p:tav>
                                      </p:tavLst>
                                    </p:anim>
                                    <p:anim calcmode="lin" valueType="num">
                                      <p:cBhvr additive="base">
                                        <p:cTn id="106"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6" presetClass="emph" presetSubtype="0" fill="hold" grpId="0" nodeType="clickEffect">
                                  <p:stCondLst>
                                    <p:cond delay="0"/>
                                  </p:stCondLst>
                                  <p:childTnLst>
                                    <p:animEffect transition="out" filter="fade">
                                      <p:cBhvr>
                                        <p:cTn id="110" dur="500" tmFilter="0, 0; .2, .5; .8, .5; 1, 0"/>
                                        <p:tgtEl>
                                          <p:spTgt spid="20"/>
                                        </p:tgtEl>
                                      </p:cBhvr>
                                    </p:animEffect>
                                    <p:animScale>
                                      <p:cBhvr>
                                        <p:cTn id="111" dur="250" autoRev="1" fill="hold"/>
                                        <p:tgtEl>
                                          <p:spTgt spid="20"/>
                                        </p:tgtEl>
                                      </p:cBhvr>
                                      <p:by x="105000" y="105000"/>
                                    </p:animScale>
                                  </p:childTnLst>
                                </p:cTn>
                              </p:par>
                            </p:childTnLst>
                          </p:cTn>
                        </p:par>
                      </p:childTnLst>
                    </p:cTn>
                  </p:par>
                  <p:par>
                    <p:cTn id="112" fill="hold">
                      <p:stCondLst>
                        <p:cond delay="indefinite"/>
                      </p:stCondLst>
                      <p:childTnLst>
                        <p:par>
                          <p:cTn id="113" fill="hold">
                            <p:stCondLst>
                              <p:cond delay="0"/>
                            </p:stCondLst>
                            <p:childTnLst>
                              <p:par>
                                <p:cTn id="114" presetID="5" presetClass="entr" presetSubtype="10" fill="hold" grpId="0" nodeType="clickEffect">
                                  <p:stCondLst>
                                    <p:cond delay="0"/>
                                  </p:stCondLst>
                                  <p:childTnLst>
                                    <p:set>
                                      <p:cBhvr>
                                        <p:cTn id="115" dur="1" fill="hold">
                                          <p:stCondLst>
                                            <p:cond delay="0"/>
                                          </p:stCondLst>
                                        </p:cTn>
                                        <p:tgtEl>
                                          <p:spTgt spid="13"/>
                                        </p:tgtEl>
                                        <p:attrNameLst>
                                          <p:attrName>style.visibility</p:attrName>
                                        </p:attrNameLst>
                                      </p:cBhvr>
                                      <p:to>
                                        <p:strVal val="visible"/>
                                      </p:to>
                                    </p:set>
                                    <p:animEffect transition="in" filter="checkerboard(across)">
                                      <p:cBhvr>
                                        <p:cTn id="116" dur="500"/>
                                        <p:tgtEl>
                                          <p:spTgt spid="13"/>
                                        </p:tgtEl>
                                      </p:cBhvr>
                                    </p:animEffect>
                                  </p:childTnLst>
                                </p:cTn>
                              </p:par>
                              <p:par>
                                <p:cTn id="117" presetID="5" presetClass="entr" presetSubtype="10" fill="hold" grpId="0" nodeType="with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checkerboard(across)">
                                      <p:cBhvr>
                                        <p:cTn id="119" dur="500"/>
                                        <p:tgtEl>
                                          <p:spTgt spid="28"/>
                                        </p:tgtEl>
                                      </p:cBhvr>
                                    </p:animEffect>
                                  </p:childTnLst>
                                </p:cTn>
                              </p:par>
                              <p:par>
                                <p:cTn id="120" presetID="5" presetClass="entr" presetSubtype="10" fill="hold" nodeType="with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checkerboard(across)">
                                      <p:cBhvr>
                                        <p:cTn id="122" dur="500"/>
                                        <p:tgtEl>
                                          <p:spTgt spid="24"/>
                                        </p:tgtEl>
                                      </p:cBhvr>
                                    </p:animEffect>
                                  </p:childTnLst>
                                </p:cTn>
                              </p:par>
                              <p:par>
                                <p:cTn id="123" presetID="5" presetClass="entr" presetSubtype="10" fill="hold" nodeType="with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checkerboard(across)">
                                      <p:cBhvr>
                                        <p:cTn id="125" dur="500"/>
                                        <p:tgtEl>
                                          <p:spTgt spid="25"/>
                                        </p:tgtEl>
                                      </p:cBhvr>
                                    </p:animEffect>
                                  </p:childTnLst>
                                </p:cTn>
                              </p:par>
                              <p:par>
                                <p:cTn id="126" presetID="5" presetClass="entr" presetSubtype="10" fill="hold" grpId="0" nodeType="withEffect">
                                  <p:stCondLst>
                                    <p:cond delay="0"/>
                                  </p:stCondLst>
                                  <p:childTnLst>
                                    <p:set>
                                      <p:cBhvr>
                                        <p:cTn id="127" dur="1" fill="hold">
                                          <p:stCondLst>
                                            <p:cond delay="0"/>
                                          </p:stCondLst>
                                        </p:cTn>
                                        <p:tgtEl>
                                          <p:spTgt spid="34"/>
                                        </p:tgtEl>
                                        <p:attrNameLst>
                                          <p:attrName>style.visibility</p:attrName>
                                        </p:attrNameLst>
                                      </p:cBhvr>
                                      <p:to>
                                        <p:strVal val="visible"/>
                                      </p:to>
                                    </p:set>
                                    <p:animEffect transition="in" filter="checkerboard(across)">
                                      <p:cBhvr>
                                        <p:cTn id="1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p:bldP spid="18" grpId="0"/>
      <p:bldP spid="19" grpId="0"/>
      <p:bldP spid="20" grpId="0"/>
      <p:bldP spid="22" grpId="0" animBg="1"/>
      <p:bldP spid="23" grpId="0" animBg="1"/>
      <p:bldP spid="26" grpId="0" animBg="1"/>
      <p:bldP spid="28" grpId="0"/>
      <p:bldP spid="29" grpId="0"/>
      <p:bldP spid="30" grpId="0"/>
      <p:bldP spid="31" grpId="0" animBg="1"/>
      <p:bldP spid="32" grpId="0" animBg="1"/>
      <p:bldP spid="33" grpId="0"/>
      <p:bldP spid="34" grpId="0" animBg="1"/>
      <p:bldP spid="35" grpId="0"/>
      <p:bldP spid="36" grpId="0" animBg="1"/>
      <p:bldP spid="37" grpId="0" animBg="1"/>
      <p:bldP spid="38" grpId="0"/>
      <p:bldP spid="39" grpId="0" animBg="1"/>
      <p:bldP spid="40" grpId="0" animBg="1"/>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 name="Subtitle 2"/>
          <p:cNvSpPr txBox="1">
            <a:spLocks/>
          </p:cNvSpPr>
          <p:nvPr/>
        </p:nvSpPr>
        <p:spPr>
          <a:xfrm>
            <a:off x="416468" y="2192572"/>
            <a:ext cx="3464567" cy="46241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80000"/>
              </a:lnSpc>
              <a:spcBef>
                <a:spcPts val="0"/>
              </a:spcBef>
            </a:pPr>
            <a:endParaRPr lang="en-US" sz="3500" dirty="0">
              <a:solidFill>
                <a:schemeClr val="tx1"/>
              </a:solidFill>
              <a:latin typeface="+mj-lt"/>
              <a:ea typeface="+mj-ea"/>
              <a:cs typeface="+mj-cs"/>
            </a:endParaRPr>
          </a:p>
        </p:txBody>
      </p:sp>
      <p:sp>
        <p:nvSpPr>
          <p:cNvPr id="6" name="Dikdörtgen 5"/>
          <p:cNvSpPr/>
          <p:nvPr/>
        </p:nvSpPr>
        <p:spPr>
          <a:xfrm>
            <a:off x="2669001" y="762547"/>
            <a:ext cx="4737900" cy="523220"/>
          </a:xfrm>
          <a:prstGeom prst="rect">
            <a:avLst/>
          </a:prstGeom>
        </p:spPr>
        <p:txBody>
          <a:bodyPr wrap="none">
            <a:spAutoFit/>
          </a:bodyPr>
          <a:lstStyle/>
          <a:p>
            <a:r>
              <a:rPr lang="tr-TR" altLang="tr-TR" sz="2800" b="1" dirty="0">
                <a:solidFill>
                  <a:srgbClr val="11488B"/>
                </a:solidFill>
                <a:effectLst>
                  <a:outerShdw blurRad="38100" dist="38100" dir="2700000" algn="tl">
                    <a:srgbClr val="C0C0C0"/>
                  </a:outerShdw>
                </a:effectLst>
                <a:latin typeface="Blair ITC" pitchFamily="50" charset="-94"/>
              </a:rPr>
              <a:t>MYK</a:t>
            </a:r>
            <a:r>
              <a:rPr lang="tr-TR" altLang="tr-TR" sz="2800" b="1" dirty="0">
                <a:solidFill>
                  <a:srgbClr val="11488B"/>
                </a:solidFill>
                <a:effectLst>
                  <a:outerShdw blurRad="38100" dist="38100" dir="2700000" algn="tl">
                    <a:srgbClr val="C0C0C0"/>
                  </a:outerShdw>
                </a:effectLst>
                <a:latin typeface="Calibri" panose="020F0502020204030204" pitchFamily="34" charset="0"/>
              </a:rPr>
              <a:t> Mesleki Yeterlilik Belgesi</a:t>
            </a:r>
            <a:endParaRPr lang="tr-TR" sz="2800" dirty="0"/>
          </a:p>
        </p:txBody>
      </p:sp>
      <p:pic>
        <p:nvPicPr>
          <p:cNvPr id="7" name="Picture 4"/>
          <p:cNvPicPr>
            <a:picLocks noChangeAspect="1" noChangeArrowheads="1"/>
          </p:cNvPicPr>
          <p:nvPr/>
        </p:nvPicPr>
        <p:blipFill>
          <a:blip r:embed="rId3" cstate="print"/>
          <a:srcRect/>
          <a:stretch>
            <a:fillRect/>
          </a:stretch>
        </p:blipFill>
        <p:spPr bwMode="auto">
          <a:xfrm rot="1099510">
            <a:off x="3709844" y="1763500"/>
            <a:ext cx="3044249" cy="446017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2"/>
          <p:cNvPicPr>
            <a:picLocks noChangeAspect="1" noChangeArrowheads="1"/>
          </p:cNvPicPr>
          <p:nvPr/>
        </p:nvPicPr>
        <p:blipFill>
          <a:blip r:embed="rId4" cstate="print"/>
          <a:srcRect/>
          <a:stretch>
            <a:fillRect/>
          </a:stretch>
        </p:blipFill>
        <p:spPr bwMode="auto">
          <a:xfrm rot="160054">
            <a:off x="860249" y="1618787"/>
            <a:ext cx="3139818" cy="447678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2"/>
          <p:cNvPicPr>
            <a:picLocks noChangeAspect="1" noChangeArrowheads="1"/>
          </p:cNvPicPr>
          <p:nvPr/>
        </p:nvPicPr>
        <p:blipFill>
          <a:blip r:embed="rId5" cstate="print"/>
          <a:srcRect/>
          <a:stretch>
            <a:fillRect/>
          </a:stretch>
        </p:blipFill>
        <p:spPr bwMode="auto">
          <a:xfrm rot="20589043">
            <a:off x="6276859" y="2196558"/>
            <a:ext cx="2371466" cy="1485218"/>
          </a:xfrm>
          <a:prstGeom prst="rect">
            <a:avLst/>
          </a:prstGeom>
          <a:solidFill>
            <a:schemeClr val="accent1"/>
          </a:solidFill>
          <a:ln w="9525">
            <a:solidFill>
              <a:schemeClr val="bg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Picture 2" descr="\\fileserver\fileserver\ORTAK\ZEYNEP_ATIK\Dünden Bugüne MYK Belgeleri\Güncel(Kasım 2014) Belge ve Kimlik Örneği\Kimlik Arka Yüz.jpg"/>
          <p:cNvPicPr>
            <a:picLocks noChangeAspect="1" noChangeArrowheads="1"/>
          </p:cNvPicPr>
          <p:nvPr/>
        </p:nvPicPr>
        <p:blipFill>
          <a:blip r:embed="rId6" cstate="print"/>
          <a:srcRect/>
          <a:stretch>
            <a:fillRect/>
          </a:stretch>
        </p:blipFill>
        <p:spPr bwMode="auto">
          <a:xfrm rot="323453">
            <a:off x="6120643" y="4102795"/>
            <a:ext cx="2390562" cy="139660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907617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1782117" y="1545568"/>
            <a:ext cx="6963162" cy="747123"/>
          </a:xfrm>
          <a:prstGeom prst="rect">
            <a:avLst/>
          </a:prstGeom>
        </p:spPr>
        <p:txBody>
          <a:bodyPr>
            <a:noAutofit/>
          </a:bodyPr>
          <a:lstStyle/>
          <a:p>
            <a:pPr algn="ctr">
              <a:buSzPct val="130000"/>
            </a:pPr>
            <a:r>
              <a:rPr lang="tr-TR" sz="2400" b="1" dirty="0">
                <a:solidFill>
                  <a:srgbClr val="002060"/>
                </a:solidFill>
              </a:rPr>
              <a:t>6645 Sayılı Kanun</a:t>
            </a:r>
            <a:br>
              <a:rPr lang="tr-TR" sz="2400" b="1" dirty="0">
                <a:solidFill>
                  <a:srgbClr val="002060"/>
                </a:solidFill>
              </a:rPr>
            </a:br>
            <a:r>
              <a:rPr lang="tr-TR" sz="2400" b="1" dirty="0">
                <a:solidFill>
                  <a:srgbClr val="002060"/>
                </a:solidFill>
              </a:rPr>
              <a:t> </a:t>
            </a:r>
            <a:r>
              <a:rPr lang="tr-TR" sz="2400" b="1" dirty="0">
                <a:solidFill>
                  <a:srgbClr val="0070C0"/>
                </a:solidFill>
              </a:rPr>
              <a:t>MYK Mesleki Yeterlilik Belgesi Zorunluluğu</a:t>
            </a:r>
          </a:p>
        </p:txBody>
      </p:sp>
      <p:pic>
        <p:nvPicPr>
          <p:cNvPr id="5" name="Picture 6" descr="http://cdn.yeniakit.com.tr/images/news/625/ohal-resmi-gazetede-yayimlandi-h1469058090-59b8e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354" y="1633900"/>
            <a:ext cx="1559833" cy="947671"/>
          </a:xfrm>
          <a:prstGeom prst="rect">
            <a:avLst/>
          </a:prstGeom>
          <a:noFill/>
          <a:extLst>
            <a:ext uri="{909E8E84-426E-40DD-AFC4-6F175D3DCCD1}">
              <a14:hiddenFill xmlns:a14="http://schemas.microsoft.com/office/drawing/2010/main">
                <a:solidFill>
                  <a:srgbClr val="FFFFFF"/>
                </a:solidFill>
              </a14:hiddenFill>
            </a:ext>
          </a:extLst>
        </p:spPr>
      </p:pic>
      <p:sp>
        <p:nvSpPr>
          <p:cNvPr id="15" name="İçerik Yer Tutucusu 14"/>
          <p:cNvSpPr>
            <a:spLocks noGrp="1"/>
          </p:cNvSpPr>
          <p:nvPr>
            <p:ph idx="4294967295"/>
          </p:nvPr>
        </p:nvSpPr>
        <p:spPr>
          <a:xfrm>
            <a:off x="396644" y="2718706"/>
            <a:ext cx="5899653" cy="3747407"/>
          </a:xfrm>
          <a:prstGeom prst="rect">
            <a:avLst/>
          </a:prstGeom>
        </p:spPr>
        <p:txBody>
          <a:bodyPr>
            <a:noAutofit/>
          </a:bodyPr>
          <a:lstStyle/>
          <a:p>
            <a:pPr marL="0" indent="0">
              <a:buNone/>
            </a:pPr>
            <a:r>
              <a:rPr lang="tr-TR" altLang="tr-TR" sz="2400" u="sng" dirty="0"/>
              <a:t>6645 Sayılı Kanunun 74. maddesi (1) uyarınca</a:t>
            </a:r>
            <a:r>
              <a:rPr lang="tr-TR" altLang="tr-TR" sz="2400" dirty="0"/>
              <a:t>;</a:t>
            </a:r>
          </a:p>
          <a:p>
            <a:pPr marL="0" indent="0" algn="just">
              <a:lnSpc>
                <a:spcPct val="100000"/>
              </a:lnSpc>
              <a:buNone/>
            </a:pPr>
            <a:r>
              <a:rPr lang="tr-TR" sz="2400" dirty="0">
                <a:cs typeface="Arial" charset="0"/>
              </a:rPr>
              <a:t>Tehlikeli ve çok tehlikeli işlerden olup Çalışma ve Sosyal Güvenlik Bakanlığınca çıkarılan tebliğlerde belirtilen mesleklerde, tebliğlerin yayım tarihinden itibaren on iki ay sonra MYK Mesleki Yeterlilik Belgesine sahip olmayan kişiler </a:t>
            </a:r>
            <a:r>
              <a:rPr lang="tr-TR" sz="2400" b="1" u="sng" dirty="0">
                <a:cs typeface="Arial" charset="0"/>
              </a:rPr>
              <a:t>çalıştırılamamaktadır.</a:t>
            </a:r>
            <a:endParaRPr lang="tr-TR" sz="2400" dirty="0"/>
          </a:p>
        </p:txBody>
      </p:sp>
      <p:pic>
        <p:nvPicPr>
          <p:cNvPr id="4" name="Picture 2" descr="24042015-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34535" y="2718706"/>
            <a:ext cx="2556164" cy="18850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4066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0" y="1331072"/>
            <a:ext cx="9144000" cy="614549"/>
          </a:xfrm>
          <a:prstGeom prst="rect">
            <a:avLst/>
          </a:prstGeom>
        </p:spPr>
        <p:txBody>
          <a:bodyPr>
            <a:normAutofit/>
          </a:bodyPr>
          <a:lstStyle/>
          <a:p>
            <a:pPr lvl="0" algn="ctr"/>
            <a:r>
              <a:rPr lang="tr-TR" sz="3000" b="1" dirty="0">
                <a:solidFill>
                  <a:srgbClr val="002060"/>
                </a:solidFill>
              </a:rPr>
              <a:t>6645 Sayılı Kanun - </a:t>
            </a:r>
            <a:r>
              <a:rPr lang="tr-TR" sz="3000" b="1" dirty="0">
                <a:solidFill>
                  <a:srgbClr val="0070C0"/>
                </a:solidFill>
              </a:rPr>
              <a:t>Muafiyet</a:t>
            </a:r>
            <a:endParaRPr lang="tr-TR" dirty="0"/>
          </a:p>
        </p:txBody>
      </p:sp>
      <p:sp>
        <p:nvSpPr>
          <p:cNvPr id="3" name="Metin kutusu 2"/>
          <p:cNvSpPr txBox="1"/>
          <p:nvPr/>
        </p:nvSpPr>
        <p:spPr>
          <a:xfrm>
            <a:off x="498764" y="2210328"/>
            <a:ext cx="5548745" cy="3208571"/>
          </a:xfrm>
          <a:prstGeom prst="rect">
            <a:avLst/>
          </a:prstGeom>
          <a:noFill/>
        </p:spPr>
        <p:txBody>
          <a:bodyPr wrap="square" rtlCol="0">
            <a:spAutoFit/>
          </a:bodyPr>
          <a:lstStyle/>
          <a:p>
            <a:pPr algn="just" defTabSz="685800"/>
            <a:r>
              <a:rPr lang="tr-TR" sz="2250" dirty="0">
                <a:solidFill>
                  <a:prstClr val="black"/>
                </a:solidFill>
                <a:latin typeface="Calibri" panose="020F0502020204030204"/>
                <a:cs typeface="Arial" charset="0"/>
              </a:rPr>
              <a:t>05/06/1986 tarihli ve 3308 sayılı Mesleki Eğitim Kanununa göre ustalık belgesi almış olanlar ile Millî Eğitim Bakanlığına bağlı meslekî ve teknik eğitim okullarından ve üniversitelerin meslekî ve teknik eğitim veren okul ve bölümlerinden mezun olup, diplomalarında veya ustalık belgelerinde belirtilen bölüm, alan ve dallarda çalıştırılanlar için </a:t>
            </a:r>
            <a:r>
              <a:rPr lang="tr-TR" sz="2250" b="1" u="sng" dirty="0">
                <a:solidFill>
                  <a:prstClr val="black"/>
                </a:solidFill>
                <a:latin typeface="Calibri" panose="020F0502020204030204"/>
                <a:cs typeface="Arial" charset="0"/>
              </a:rPr>
              <a:t>mesleki yeterlilik belgesi şartı aranmaz.</a:t>
            </a:r>
            <a:endParaRPr lang="tr-TR" sz="2250" dirty="0">
              <a:solidFill>
                <a:prstClr val="black"/>
              </a:solidFill>
              <a:latin typeface="Calibri" panose="020F0502020204030204"/>
            </a:endParaRPr>
          </a:p>
        </p:txBody>
      </p:sp>
      <p:pic>
        <p:nvPicPr>
          <p:cNvPr id="6" name="Picture 2" descr="C:\Users\mustafa.ozgen\Desktop\muafiyet.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47509" y="2571751"/>
            <a:ext cx="3017045" cy="236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0660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40328" y="2014271"/>
            <a:ext cx="8063345" cy="2192908"/>
          </a:xfrm>
          <a:prstGeom prst="rect">
            <a:avLst/>
          </a:prstGeom>
        </p:spPr>
        <p:txBody>
          <a:bodyPr wrap="square">
            <a:spAutoFit/>
          </a:bodyPr>
          <a:lstStyle/>
          <a:p>
            <a:pPr algn="just" defTabSz="685800">
              <a:defRPr/>
            </a:pPr>
            <a:r>
              <a:rPr lang="tr-TR" sz="1950" dirty="0">
                <a:solidFill>
                  <a:prstClr val="black"/>
                </a:solidFill>
                <a:latin typeface="Calibri" panose="020F0502020204030204"/>
              </a:rPr>
              <a:t>Millî Eğitim Bakanlığına Bağlı Mesleki ve Teknik Eğitim Kurumlarınca Verilen Diplomalar ve 3308 Sayılı Mesleki Eğitim Kanununa göre Düzenlenen Ustalık Belgelerinin MYK Mesleki Yeterlilik Belgesi Zorunluluğu Getirilen Ulusal Yeterliliklere Uygunluğuna İlişkin Tabloya, </a:t>
            </a:r>
            <a:r>
              <a:rPr lang="tr-TR" sz="1950" u="sng" dirty="0">
                <a:solidFill>
                  <a:srgbClr val="002060"/>
                </a:solidFill>
                <a:latin typeface="Calibri" panose="020F0502020204030204"/>
              </a:rPr>
              <a:t>www.myk.gov.tr/muafiyet</a:t>
            </a:r>
            <a:r>
              <a:rPr lang="tr-TR" sz="1950" dirty="0">
                <a:solidFill>
                  <a:prstClr val="black"/>
                </a:solidFill>
                <a:latin typeface="Calibri" panose="020F0502020204030204"/>
              </a:rPr>
              <a:t> adresinden ya da MYK internet sitesindeki </a:t>
            </a:r>
            <a:r>
              <a:rPr lang="tr-TR" sz="1950" b="1" u="sng" dirty="0">
                <a:solidFill>
                  <a:prstClr val="black"/>
                </a:solidFill>
                <a:latin typeface="Calibri" panose="020F0502020204030204"/>
              </a:rPr>
              <a:t>Ana Menü - Sınav ve Belgelendirme - MYK Mesleki Yeterlilik Belgesi Zorunluluğu</a:t>
            </a:r>
            <a:r>
              <a:rPr lang="tr-TR" sz="1950" dirty="0">
                <a:solidFill>
                  <a:prstClr val="black"/>
                </a:solidFill>
                <a:latin typeface="Calibri" panose="020F0502020204030204"/>
              </a:rPr>
              <a:t> bölümünden ulaşılabilmektedir.</a:t>
            </a:r>
            <a:endParaRPr lang="tr-TR" sz="1950" b="1" u="sng" dirty="0">
              <a:solidFill>
                <a:prstClr val="black"/>
              </a:solidFill>
              <a:latin typeface="Calibri" panose="020F0502020204030204"/>
            </a:endParaRPr>
          </a:p>
        </p:txBody>
      </p:sp>
      <p:sp>
        <p:nvSpPr>
          <p:cNvPr id="4" name="Unvan 1"/>
          <p:cNvSpPr txBox="1">
            <a:spLocks/>
          </p:cNvSpPr>
          <p:nvPr/>
        </p:nvSpPr>
        <p:spPr>
          <a:xfrm>
            <a:off x="0" y="1325732"/>
            <a:ext cx="9144000" cy="3871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tr-TR" sz="2700" b="1" dirty="0">
                <a:solidFill>
                  <a:srgbClr val="002060"/>
                </a:solidFill>
                <a:latin typeface="Calibri Light" panose="020F0302020204030204"/>
              </a:rPr>
              <a:t>6645 Sayılı Kanun - </a:t>
            </a:r>
            <a:r>
              <a:rPr lang="tr-TR" sz="2700" b="1" dirty="0">
                <a:solidFill>
                  <a:srgbClr val="0070C0"/>
                </a:solidFill>
                <a:latin typeface="Calibri Light" panose="020F0302020204030204"/>
              </a:rPr>
              <a:t>Muafiyet</a:t>
            </a:r>
            <a:r>
              <a:rPr lang="tr-TR" sz="2700" dirty="0">
                <a:solidFill>
                  <a:prstClr val="black"/>
                </a:solidFill>
                <a:latin typeface="Calibri Light" panose="020F0302020204030204"/>
              </a:rPr>
              <a:t/>
            </a:r>
            <a:br>
              <a:rPr lang="tr-TR" sz="2700" dirty="0">
                <a:solidFill>
                  <a:prstClr val="black"/>
                </a:solidFill>
                <a:latin typeface="Calibri Light" panose="020F0302020204030204"/>
              </a:rPr>
            </a:br>
            <a:endParaRPr lang="tr-TR" sz="2700" dirty="0">
              <a:solidFill>
                <a:prstClr val="black"/>
              </a:solidFill>
              <a:latin typeface="Calibri Light" panose="020F0302020204030204"/>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756" y="4700766"/>
            <a:ext cx="5178488" cy="1747386"/>
          </a:xfrm>
          <a:prstGeom prst="rect">
            <a:avLst/>
          </a:prstGeom>
          <a:ln>
            <a:solidFill>
              <a:schemeClr val="tx1"/>
            </a:solidFill>
          </a:ln>
        </p:spPr>
      </p:pic>
    </p:spTree>
    <p:extLst>
      <p:ext uri="{BB962C8B-B14F-4D97-AF65-F5344CB8AC3E}">
        <p14:creationId xmlns:p14="http://schemas.microsoft.com/office/powerpoint/2010/main" val="2392776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588</TotalTime>
  <Words>1879</Words>
  <Application>Microsoft Office PowerPoint</Application>
  <PresentationFormat>Ekran Gösterisi (4:3)</PresentationFormat>
  <Paragraphs>413</Paragraphs>
  <Slides>28</Slides>
  <Notes>8</Notes>
  <HiddenSlides>0</HiddenSlides>
  <MMClips>0</MMClips>
  <ScaleCrop>false</ScaleCrop>
  <HeadingPairs>
    <vt:vector size="6" baseType="variant">
      <vt:variant>
        <vt:lpstr>Kullanılan Yazı Tipleri</vt:lpstr>
      </vt:variant>
      <vt:variant>
        <vt:i4>13</vt:i4>
      </vt:variant>
      <vt:variant>
        <vt:lpstr>Tema</vt:lpstr>
      </vt:variant>
      <vt:variant>
        <vt:i4>2</vt:i4>
      </vt:variant>
      <vt:variant>
        <vt:lpstr>Slayt Başlıkları</vt:lpstr>
      </vt:variant>
      <vt:variant>
        <vt:i4>28</vt:i4>
      </vt:variant>
    </vt:vector>
  </HeadingPairs>
  <TitlesOfParts>
    <vt:vector size="43" baseType="lpstr">
      <vt:lpstr>MS PGothic</vt:lpstr>
      <vt:lpstr>MS PGothic</vt:lpstr>
      <vt:lpstr>Arial</vt:lpstr>
      <vt:lpstr>Blair ITC</vt:lpstr>
      <vt:lpstr>Calibri</vt:lpstr>
      <vt:lpstr>Calibri Light</vt:lpstr>
      <vt:lpstr>Cambria Math</vt:lpstr>
      <vt:lpstr>Lucida Sans Unicode</vt:lpstr>
      <vt:lpstr>Tahoma</vt:lpstr>
      <vt:lpstr>Times New Roman</vt:lpstr>
      <vt:lpstr>Verdana</vt:lpstr>
      <vt:lpstr>Wingdings</vt:lpstr>
      <vt:lpstr>Wingdings 3</vt:lpstr>
      <vt:lpstr>Office Teması</vt:lpstr>
      <vt:lpstr>1_Office Teması</vt:lpstr>
      <vt:lpstr>PowerPoint Sunusu</vt:lpstr>
      <vt:lpstr>PowerPoint Sunusu</vt:lpstr>
      <vt:lpstr>PowerPoint Sunusu</vt:lpstr>
      <vt:lpstr>PowerPoint Sunusu</vt:lpstr>
      <vt:lpstr>PowerPoint Sunusu</vt:lpstr>
      <vt:lpstr>PowerPoint Sunusu</vt:lpstr>
      <vt:lpstr>6645 Sayılı Kanun  MYK Mesleki Yeterlilik Belgesi Zorunluluğu</vt:lpstr>
      <vt:lpstr>6645 Sayılı Kanun - Muafiyet</vt:lpstr>
      <vt:lpstr>PowerPoint Sunusu</vt:lpstr>
      <vt:lpstr>6645 Sayılı Kanun - Denetim ve Teşvik</vt:lpstr>
      <vt:lpstr>PowerPoint Sunusu</vt:lpstr>
      <vt:lpstr>PowerPoint Sunusu</vt:lpstr>
      <vt:lpstr>PowerPoint Sunusu</vt:lpstr>
      <vt:lpstr>PowerPoint Sunusu</vt:lpstr>
      <vt:lpstr>PowerPoint Sunusu</vt:lpstr>
      <vt:lpstr>PowerPoint Sunusu</vt:lpstr>
      <vt:lpstr>PowerPoint Sunusu</vt:lpstr>
      <vt:lpstr>PowerPoint Sunusu</vt:lpstr>
      <vt:lpstr>5544 Sayılı Kanun EK Madde 1  Belge Zorunluluğu Kapsamında Uygulanan Teşvik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Belge Zorunluluğu&amp;Teşvikler</dc:title>
  <dc:creator>Yaşar Tuna  ZORLU</dc:creator>
  <cp:lastModifiedBy>Yaşar Tuna  ZORLU</cp:lastModifiedBy>
  <cp:revision>42</cp:revision>
  <dcterms:created xsi:type="dcterms:W3CDTF">2017-11-27T11:09:17Z</dcterms:created>
  <dcterms:modified xsi:type="dcterms:W3CDTF">2018-05-07T06:02:13Z</dcterms:modified>
</cp:coreProperties>
</file>