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353" r:id="rId3"/>
    <p:sldId id="370" r:id="rId4"/>
    <p:sldId id="371" r:id="rId5"/>
    <p:sldId id="372" r:id="rId6"/>
    <p:sldId id="375" r:id="rId7"/>
    <p:sldId id="376" r:id="rId8"/>
    <p:sldId id="414" r:id="rId9"/>
    <p:sldId id="415" r:id="rId10"/>
    <p:sldId id="416" r:id="rId11"/>
    <p:sldId id="378" r:id="rId12"/>
    <p:sldId id="405" r:id="rId13"/>
    <p:sldId id="379" r:id="rId14"/>
    <p:sldId id="391" r:id="rId15"/>
    <p:sldId id="381" r:id="rId16"/>
    <p:sldId id="380" r:id="rId17"/>
    <p:sldId id="412" r:id="rId18"/>
    <p:sldId id="382" r:id="rId19"/>
    <p:sldId id="386" r:id="rId20"/>
    <p:sldId id="356" r:id="rId21"/>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B8FF"/>
    <a:srgbClr val="00A1E0"/>
    <a:srgbClr val="03A8E7"/>
    <a:srgbClr val="00B6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73" autoAdjust="0"/>
    <p:restoredTop sz="94671" autoAdjust="0"/>
  </p:normalViewPr>
  <p:slideViewPr>
    <p:cSldViewPr snapToGrid="0" snapToObjects="1">
      <p:cViewPr varScale="1">
        <p:scale>
          <a:sx n="83" d="100"/>
          <a:sy n="83" d="100"/>
        </p:scale>
        <p:origin x="946"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9" d="100"/>
          <a:sy n="69" d="100"/>
        </p:scale>
        <p:origin x="32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400"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1"/>
            <a:ext cx="2946400" cy="498475"/>
          </a:xfrm>
          <a:prstGeom prst="rect">
            <a:avLst/>
          </a:prstGeom>
        </p:spPr>
        <p:txBody>
          <a:bodyPr vert="horz" lIns="91440" tIns="45720" rIns="91440" bIns="45720" rtlCol="0"/>
          <a:lstStyle>
            <a:lvl1pPr algn="r">
              <a:defRPr sz="1200"/>
            </a:lvl1pPr>
          </a:lstStyle>
          <a:p>
            <a:fld id="{F7F1C993-6C03-46BA-A931-BE95E045B4C4}" type="datetimeFigureOut">
              <a:rPr lang="tr-TR" smtClean="0"/>
              <a:t>6.05.2018</a:t>
            </a:fld>
            <a:endParaRPr lang="tr-TR"/>
          </a:p>
        </p:txBody>
      </p:sp>
      <p:sp>
        <p:nvSpPr>
          <p:cNvPr id="4" name="Altbilgi Yer Tutucusu 3"/>
          <p:cNvSpPr>
            <a:spLocks noGrp="1"/>
          </p:cNvSpPr>
          <p:nvPr>
            <p:ph type="ftr" sz="quarter" idx="2"/>
          </p:nvPr>
        </p:nvSpPr>
        <p:spPr>
          <a:xfrm>
            <a:off x="0" y="9429751"/>
            <a:ext cx="2946400"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1"/>
            <a:ext cx="2946400" cy="498475"/>
          </a:xfrm>
          <a:prstGeom prst="rect">
            <a:avLst/>
          </a:prstGeom>
        </p:spPr>
        <p:txBody>
          <a:bodyPr vert="horz" lIns="91440" tIns="45720" rIns="91440" bIns="45720" rtlCol="0" anchor="b"/>
          <a:lstStyle>
            <a:lvl1pPr algn="r">
              <a:defRPr sz="1200"/>
            </a:lvl1pPr>
          </a:lstStyle>
          <a:p>
            <a:fld id="{3A325720-0A6F-4152-92F6-5CA78D1CA462}" type="slidenum">
              <a:rPr lang="tr-TR" smtClean="0"/>
              <a:t>‹#›</a:t>
            </a:fld>
            <a:endParaRPr lang="tr-TR"/>
          </a:p>
        </p:txBody>
      </p:sp>
    </p:spTree>
    <p:extLst>
      <p:ext uri="{BB962C8B-B14F-4D97-AF65-F5344CB8AC3E}">
        <p14:creationId xmlns:p14="http://schemas.microsoft.com/office/powerpoint/2010/main" val="2249545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8135"/>
          </a:xfrm>
          <a:prstGeom prst="rect">
            <a:avLst/>
          </a:prstGeom>
        </p:spPr>
        <p:txBody>
          <a:bodyPr vert="horz" lIns="91440" tIns="45720" rIns="91440" bIns="45720" rtlCol="0"/>
          <a:lstStyle>
            <a:lvl1pPr algn="r">
              <a:defRPr sz="1200"/>
            </a:lvl1pPr>
          </a:lstStyle>
          <a:p>
            <a:fld id="{97F81B89-DA37-7B48-8B6C-D0A705677963}" type="datetimeFigureOut">
              <a:rPr lang="en-US" smtClean="0"/>
              <a:t>5/6/2018</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0092"/>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30092"/>
            <a:ext cx="2945659" cy="498134"/>
          </a:xfrm>
          <a:prstGeom prst="rect">
            <a:avLst/>
          </a:prstGeom>
        </p:spPr>
        <p:txBody>
          <a:bodyPr vert="horz" lIns="91440" tIns="45720" rIns="91440" bIns="45720" rtlCol="0" anchor="b"/>
          <a:lstStyle>
            <a:lvl1pPr algn="r">
              <a:defRPr sz="1200"/>
            </a:lvl1pPr>
          </a:lstStyle>
          <a:p>
            <a:fld id="{F913BF5E-9A82-6C4A-B238-9F3398972640}" type="slidenum">
              <a:rPr lang="en-US" smtClean="0"/>
              <a:t>‹#›</a:t>
            </a:fld>
            <a:endParaRPr lang="en-US"/>
          </a:p>
        </p:txBody>
      </p:sp>
    </p:spTree>
    <p:extLst>
      <p:ext uri="{BB962C8B-B14F-4D97-AF65-F5344CB8AC3E}">
        <p14:creationId xmlns:p14="http://schemas.microsoft.com/office/powerpoint/2010/main" val="214384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913BF5E-9A82-6C4A-B238-9F3398972640}" type="slidenum">
              <a:rPr lang="en-US" smtClean="0"/>
              <a:t>1</a:t>
            </a:fld>
            <a:endParaRPr lang="en-US"/>
          </a:p>
        </p:txBody>
      </p:sp>
    </p:spTree>
    <p:extLst>
      <p:ext uri="{BB962C8B-B14F-4D97-AF65-F5344CB8AC3E}">
        <p14:creationId xmlns:p14="http://schemas.microsoft.com/office/powerpoint/2010/main" val="644499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0">
                <a:latin typeface="Impact" panose="020B0806030902050204" pitchFamily="34" charset="0"/>
              </a:defRPr>
            </a:lvl1pPr>
          </a:lstStyle>
          <a:p>
            <a:r>
              <a:rPr lang="tr-TR" dirty="0"/>
              <a:t>Başlık için tıklayınız</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619B076-A93B-634C-A79C-0593BF66917E}"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09929-D916-3E40-897D-1EBC9BF24D6C}" type="slidenum">
              <a:rPr lang="en-US" smtClean="0"/>
              <a:t>‹#›</a:t>
            </a:fld>
            <a:endParaRPr lang="en-US"/>
          </a:p>
        </p:txBody>
      </p:sp>
      <p:sp>
        <p:nvSpPr>
          <p:cNvPr id="7" name="Dikdörtgen 9">
            <a:extLst>
              <a:ext uri="{FF2B5EF4-FFF2-40B4-BE49-F238E27FC236}">
                <a16:creationId xmlns:a16="http://schemas.microsoft.com/office/drawing/2014/main" id="{D432BFD3-A47B-4546-9D89-2D761A7F651F}"/>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2314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9B076-A93B-634C-A79C-0593BF66917E}" type="datetimeFigureOut">
              <a:rPr lang="en-US" smtClean="0"/>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709929-D916-3E40-897D-1EBC9BF24D6C}" type="slidenum">
              <a:rPr lang="en-US" smtClean="0"/>
              <a:t>‹#›</a:t>
            </a:fld>
            <a:endParaRPr lang="en-US"/>
          </a:p>
        </p:txBody>
      </p:sp>
    </p:spTree>
    <p:extLst>
      <p:ext uri="{BB962C8B-B14F-4D97-AF65-F5344CB8AC3E}">
        <p14:creationId xmlns:p14="http://schemas.microsoft.com/office/powerpoint/2010/main" val="91420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19B076-A93B-634C-A79C-0593BF66917E}"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09929-D916-3E40-897D-1EBC9BF24D6C}" type="slidenum">
              <a:rPr lang="en-US" smtClean="0"/>
              <a:t>‹#›</a:t>
            </a:fld>
            <a:endParaRPr lang="en-US"/>
          </a:p>
        </p:txBody>
      </p:sp>
      <p:sp>
        <p:nvSpPr>
          <p:cNvPr id="8" name="Dikdörtgen 9">
            <a:extLst>
              <a:ext uri="{FF2B5EF4-FFF2-40B4-BE49-F238E27FC236}">
                <a16:creationId xmlns:a16="http://schemas.microsoft.com/office/drawing/2014/main" id="{DF4C8A21-C1E1-C24C-9425-3956DB3154B7}"/>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5539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19B076-A93B-634C-A79C-0593BF66917E}"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709929-D916-3E40-897D-1EBC9BF24D6C}"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3"/>
          </p:nvPr>
        </p:nvSpPr>
        <p:spPr>
          <a:xfrm>
            <a:off x="2826327" y="1646238"/>
            <a:ext cx="9248763" cy="4856552"/>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endParaRPr lang="en-US" dirty="0"/>
          </a:p>
        </p:txBody>
      </p:sp>
      <p:sp>
        <p:nvSpPr>
          <p:cNvPr id="12" name="Text Placeholder 11"/>
          <p:cNvSpPr>
            <a:spLocks noGrp="1"/>
          </p:cNvSpPr>
          <p:nvPr>
            <p:ph type="body" sz="quarter" idx="14" hasCustomPrompt="1"/>
          </p:nvPr>
        </p:nvSpPr>
        <p:spPr>
          <a:xfrm>
            <a:off x="616633" y="1646237"/>
            <a:ext cx="2929277" cy="4566672"/>
          </a:xfrm>
        </p:spPr>
        <p:txBody>
          <a:bodyPr/>
          <a:lstStyle>
            <a:lvl1pPr>
              <a:defRPr>
                <a:latin typeface="Impact" panose="020B0806030902050204" pitchFamily="34" charset="0"/>
                <a:cs typeface="Calibri" panose="020F0502020204030204" pitchFamily="34" charset="0"/>
              </a:defRPr>
            </a:lvl1pPr>
            <a:lvl2pPr>
              <a:defRPr>
                <a:latin typeface="Impact" panose="020B0806030902050204" pitchFamily="34" charset="0"/>
                <a:cs typeface="Calibri" panose="020F0502020204030204" pitchFamily="34" charset="0"/>
              </a:defRPr>
            </a:lvl2pPr>
            <a:lvl3pPr>
              <a:defRPr>
                <a:latin typeface="Impact" panose="020B080603090205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p:txBody>
      </p:sp>
      <p:sp>
        <p:nvSpPr>
          <p:cNvPr id="9" name="Dikdörtgen 9">
            <a:extLst>
              <a:ext uri="{FF2B5EF4-FFF2-40B4-BE49-F238E27FC236}">
                <a16:creationId xmlns:a16="http://schemas.microsoft.com/office/drawing/2014/main" id="{B64338BE-56F6-054C-B2C3-F27B64F48647}"/>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2">
            <a:extLst>
              <a:ext uri="{FF2B5EF4-FFF2-40B4-BE49-F238E27FC236}">
                <a16:creationId xmlns:a16="http://schemas.microsoft.com/office/drawing/2014/main" id="{E7A90532-F182-0840-9D1E-D2B0F33EBE54}"/>
              </a:ext>
            </a:extLst>
          </p:cNvPr>
          <p:cNvSpPr/>
          <p:nvPr userDrawn="1"/>
        </p:nvSpPr>
        <p:spPr>
          <a:xfrm>
            <a:off x="518159" y="3054974"/>
            <a:ext cx="98474" cy="174919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9288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C00000"/>
                </a:solidFill>
              </a:defRPr>
            </a:lvl1pPr>
          </a:lstStyle>
          <a:p>
            <a:r>
              <a:rPr lang="en-US" dirty="0"/>
              <a:t>SURİYELİLERİN İŞGÜCÜ PİYASASINA ENTEGRASYONU</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619B076-A93B-634C-A79C-0593BF66917E}"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09929-D916-3E40-897D-1EBC9BF24D6C}" type="slidenum">
              <a:rPr lang="en-US" smtClean="0"/>
              <a:t>‹#›</a:t>
            </a:fld>
            <a:endParaRPr lang="en-US"/>
          </a:p>
        </p:txBody>
      </p:sp>
      <p:sp>
        <p:nvSpPr>
          <p:cNvPr id="7" name="Dikdörtgen 9">
            <a:extLst>
              <a:ext uri="{FF2B5EF4-FFF2-40B4-BE49-F238E27FC236}">
                <a16:creationId xmlns:a16="http://schemas.microsoft.com/office/drawing/2014/main" id="{5BD4A099-9825-264B-965C-AC7CA16965CE}"/>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9162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619B076-A93B-634C-A79C-0593BF66917E}"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09929-D916-3E40-897D-1EBC9BF24D6C}" type="slidenum">
              <a:rPr lang="en-US" smtClean="0"/>
              <a:t>‹#›</a:t>
            </a:fld>
            <a:endParaRPr lang="en-US"/>
          </a:p>
        </p:txBody>
      </p:sp>
      <p:sp>
        <p:nvSpPr>
          <p:cNvPr id="8" name="Text Placeholder 7"/>
          <p:cNvSpPr>
            <a:spLocks noGrp="1"/>
          </p:cNvSpPr>
          <p:nvPr>
            <p:ph type="body" sz="quarter" idx="13"/>
          </p:nvPr>
        </p:nvSpPr>
        <p:spPr>
          <a:xfrm>
            <a:off x="838200" y="1646238"/>
            <a:ext cx="10515600" cy="1007752"/>
          </a:xfrm>
        </p:spPr>
        <p:txBody>
          <a:bodyPr>
            <a:normAutofit/>
          </a:bodyPr>
          <a:lstStyle>
            <a:lvl1pPr>
              <a:defRPr sz="2400">
                <a:solidFill>
                  <a:srgbClr val="C00000"/>
                </a:solidFill>
                <a:latin typeface="Impact" panose="020B0806030902050204" pitchFamily="34" charset="0"/>
              </a:defRPr>
            </a:lvl1pPr>
          </a:lstStyle>
          <a:p>
            <a:pPr lvl="0"/>
            <a:r>
              <a:rPr lang="en-US" dirty="0"/>
              <a:t>Click to edit Master text styles</a:t>
            </a:r>
          </a:p>
        </p:txBody>
      </p:sp>
      <p:sp>
        <p:nvSpPr>
          <p:cNvPr id="12" name="Text Placeholder 11"/>
          <p:cNvSpPr>
            <a:spLocks noGrp="1"/>
          </p:cNvSpPr>
          <p:nvPr>
            <p:ph type="body" sz="quarter" idx="14" hasCustomPrompt="1"/>
          </p:nvPr>
        </p:nvSpPr>
        <p:spPr>
          <a:xfrm>
            <a:off x="838200" y="2653990"/>
            <a:ext cx="10515600" cy="3434576"/>
          </a:xfrm>
        </p:spPr>
        <p:txBody>
          <a:bodyPr/>
          <a:lstStyle>
            <a:lvl2pPr>
              <a:defRPr sz="2000">
                <a:latin typeface="Calibri" panose="020F0502020204030204" pitchFamily="34" charset="0"/>
                <a:ea typeface="Verdana" charset="0"/>
                <a:cs typeface="Calibri" panose="020F0502020204030204" pitchFamily="34" charset="0"/>
              </a:defRPr>
            </a:lvl2pPr>
            <a:lvl3pPr>
              <a:defRPr sz="1800">
                <a:latin typeface="Calibri" panose="020F0502020204030204" pitchFamily="34" charset="0"/>
                <a:ea typeface="Verdana" charset="0"/>
                <a:cs typeface="Calibri" panose="020F0502020204030204" pitchFamily="34"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lvl="1"/>
            <a:r>
              <a:rPr lang="en-US" dirty="0"/>
              <a:t>Second level</a:t>
            </a:r>
          </a:p>
          <a:p>
            <a:pPr lvl="2"/>
            <a:r>
              <a:rPr lang="en-US" dirty="0"/>
              <a:t>Third level</a:t>
            </a:r>
          </a:p>
        </p:txBody>
      </p:sp>
      <p:sp>
        <p:nvSpPr>
          <p:cNvPr id="9" name="Dikdörtgen 9">
            <a:extLst>
              <a:ext uri="{FF2B5EF4-FFF2-40B4-BE49-F238E27FC236}">
                <a16:creationId xmlns:a16="http://schemas.microsoft.com/office/drawing/2014/main" id="{15E62529-DBE9-3A4D-9778-40F6E6B97111}"/>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89827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19B076-A93B-634C-A79C-0593BF66917E}" type="datetimeFigureOut">
              <a:rPr lang="en-US" smtClean="0"/>
              <a:t>5/6/2018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09929-D916-3E40-897D-1EBC9BF24D6C}" type="slidenum">
              <a:rPr lang="en-US" smtClean="0"/>
              <a:t>‹#›</a:t>
            </a:fld>
            <a:endParaRPr lang="en-US"/>
          </a:p>
        </p:txBody>
      </p:sp>
      <p:sp>
        <p:nvSpPr>
          <p:cNvPr id="7" name="Dikdörtgen 9">
            <a:extLst>
              <a:ext uri="{FF2B5EF4-FFF2-40B4-BE49-F238E27FC236}">
                <a16:creationId xmlns:a16="http://schemas.microsoft.com/office/drawing/2014/main" id="{2832BE20-1512-2B47-B4C2-69C965B0DEAD}"/>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740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p:txBody>
      </p:sp>
      <p:sp>
        <p:nvSpPr>
          <p:cNvPr id="4" name="Content Placeholder 3"/>
          <p:cNvSpPr>
            <a:spLocks noGrp="1"/>
          </p:cNvSpPr>
          <p:nvPr>
            <p:ph sz="half" idx="2"/>
          </p:nvPr>
        </p:nvSpPr>
        <p:spPr>
          <a:xfrm>
            <a:off x="6172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a:p>
            <a:pPr lvl="0"/>
            <a:endParaRPr lang="en-US" dirty="0"/>
          </a:p>
        </p:txBody>
      </p:sp>
      <p:sp>
        <p:nvSpPr>
          <p:cNvPr id="5" name="Date Placeholder 4"/>
          <p:cNvSpPr>
            <a:spLocks noGrp="1"/>
          </p:cNvSpPr>
          <p:nvPr>
            <p:ph type="dt" sz="half" idx="10"/>
          </p:nvPr>
        </p:nvSpPr>
        <p:spPr/>
        <p:txBody>
          <a:bodyPr/>
          <a:lstStyle/>
          <a:p>
            <a:fld id="{4619B076-A93B-634C-A79C-0593BF66917E}"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09929-D916-3E40-897D-1EBC9BF24D6C}" type="slidenum">
              <a:rPr lang="en-US" smtClean="0"/>
              <a:t>‹#›</a:t>
            </a:fld>
            <a:endParaRPr lang="en-US"/>
          </a:p>
        </p:txBody>
      </p:sp>
      <p:sp>
        <p:nvSpPr>
          <p:cNvPr id="8" name="Dikdörtgen 2">
            <a:extLst>
              <a:ext uri="{FF2B5EF4-FFF2-40B4-BE49-F238E27FC236}">
                <a16:creationId xmlns:a16="http://schemas.microsoft.com/office/drawing/2014/main" id="{61964E93-F715-B34B-89BE-BAE32603229B}"/>
              </a:ext>
            </a:extLst>
          </p:cNvPr>
          <p:cNvSpPr/>
          <p:nvPr userDrawn="1"/>
        </p:nvSpPr>
        <p:spPr>
          <a:xfrm>
            <a:off x="738783" y="2596013"/>
            <a:ext cx="98474" cy="174919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2">
            <a:extLst>
              <a:ext uri="{FF2B5EF4-FFF2-40B4-BE49-F238E27FC236}">
                <a16:creationId xmlns:a16="http://schemas.microsoft.com/office/drawing/2014/main" id="{7D3DF21C-52E0-4A43-ABFE-CA252089D34E}"/>
              </a:ext>
            </a:extLst>
          </p:cNvPr>
          <p:cNvSpPr/>
          <p:nvPr userDrawn="1"/>
        </p:nvSpPr>
        <p:spPr>
          <a:xfrm>
            <a:off x="6072783" y="2596013"/>
            <a:ext cx="98474" cy="174919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D5D74C59-617E-BE41-8649-C0C5238AE29B}"/>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6688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p:txBody>
      </p:sp>
      <p:sp>
        <p:nvSpPr>
          <p:cNvPr id="4" name="Content Placeholder 3"/>
          <p:cNvSpPr>
            <a:spLocks noGrp="1"/>
          </p:cNvSpPr>
          <p:nvPr>
            <p:ph sz="half" idx="2"/>
          </p:nvPr>
        </p:nvSpPr>
        <p:spPr>
          <a:xfrm>
            <a:off x="6172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a:p>
            <a:pPr lvl="0"/>
            <a:endParaRPr lang="en-US" dirty="0"/>
          </a:p>
        </p:txBody>
      </p:sp>
      <p:sp>
        <p:nvSpPr>
          <p:cNvPr id="5" name="Date Placeholder 4"/>
          <p:cNvSpPr>
            <a:spLocks noGrp="1"/>
          </p:cNvSpPr>
          <p:nvPr>
            <p:ph type="dt" sz="half" idx="10"/>
          </p:nvPr>
        </p:nvSpPr>
        <p:spPr/>
        <p:txBody>
          <a:bodyPr/>
          <a:lstStyle/>
          <a:p>
            <a:fld id="{4619B076-A93B-634C-A79C-0593BF66917E}"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09929-D916-3E40-897D-1EBC9BF24D6C}" type="slidenum">
              <a:rPr lang="en-US" smtClean="0"/>
              <a:t>‹#›</a:t>
            </a:fld>
            <a:endParaRPr lang="en-US"/>
          </a:p>
        </p:txBody>
      </p:sp>
      <p:sp>
        <p:nvSpPr>
          <p:cNvPr id="10" name="Dikdörtgen 9">
            <a:extLst>
              <a:ext uri="{FF2B5EF4-FFF2-40B4-BE49-F238E27FC236}">
                <a16:creationId xmlns:a16="http://schemas.microsoft.com/office/drawing/2014/main" id="{D5D74C59-617E-BE41-8649-C0C5238AE29B}"/>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231556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p:txBody>
      </p:sp>
      <p:sp>
        <p:nvSpPr>
          <p:cNvPr id="4" name="Content Placeholder 3"/>
          <p:cNvSpPr>
            <a:spLocks noGrp="1"/>
          </p:cNvSpPr>
          <p:nvPr>
            <p:ph sz="half" idx="2"/>
          </p:nvPr>
        </p:nvSpPr>
        <p:spPr>
          <a:xfrm>
            <a:off x="6172200" y="1825625"/>
            <a:ext cx="5181600" cy="4351338"/>
          </a:xfrm>
        </p:spPr>
        <p:txBody>
          <a:bodyPr/>
          <a:lstStyle>
            <a:lvl1pPr marL="342900" indent="-342900">
              <a:buFont typeface="Wingdings" pitchFamily="2" charset="2"/>
              <a:buChar char="Ø"/>
              <a:defRPr>
                <a:latin typeface="Calibri" panose="020F0502020204030204" pitchFamily="34" charset="0"/>
                <a:cs typeface="Calibri" panose="020F0502020204030204" pitchFamily="34" charset="0"/>
              </a:defRPr>
            </a:lvl1pPr>
            <a:lvl4pPr>
              <a:defRPr sz="1400"/>
            </a:lvl4pPr>
          </a:lstStyle>
          <a:p>
            <a:pPr lvl="0"/>
            <a:endParaRPr lang="tr-TR" dirty="0"/>
          </a:p>
          <a:p>
            <a:pPr lvl="0"/>
            <a:endParaRPr lang="tr-TR" dirty="0"/>
          </a:p>
          <a:p>
            <a:pPr lvl="0"/>
            <a:r>
              <a:rPr lang="tr-TR" dirty="0"/>
              <a:t>İlk Başlık</a:t>
            </a:r>
          </a:p>
          <a:p>
            <a:pPr lvl="0"/>
            <a:r>
              <a:rPr lang="tr-TR" dirty="0"/>
              <a:t>İkinci başlık</a:t>
            </a:r>
          </a:p>
          <a:p>
            <a:pPr lvl="0"/>
            <a:r>
              <a:rPr lang="tr-TR" dirty="0"/>
              <a:t>Üçüncü başlık</a:t>
            </a:r>
          </a:p>
          <a:p>
            <a:pPr lvl="0"/>
            <a:r>
              <a:rPr lang="tr-TR" dirty="0"/>
              <a:t>Dördüncü başlık</a:t>
            </a:r>
          </a:p>
          <a:p>
            <a:pPr lvl="0"/>
            <a:endParaRPr lang="en-US" dirty="0"/>
          </a:p>
        </p:txBody>
      </p:sp>
      <p:sp>
        <p:nvSpPr>
          <p:cNvPr id="5" name="Date Placeholder 4"/>
          <p:cNvSpPr>
            <a:spLocks noGrp="1"/>
          </p:cNvSpPr>
          <p:nvPr>
            <p:ph type="dt" sz="half" idx="10"/>
          </p:nvPr>
        </p:nvSpPr>
        <p:spPr/>
        <p:txBody>
          <a:bodyPr/>
          <a:lstStyle/>
          <a:p>
            <a:fld id="{4619B076-A93B-634C-A79C-0593BF66917E}"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09929-D916-3E40-897D-1EBC9BF24D6C}" type="slidenum">
              <a:rPr lang="en-US" smtClean="0"/>
              <a:t>‹#›</a:t>
            </a:fld>
            <a:endParaRPr lang="en-US"/>
          </a:p>
        </p:txBody>
      </p:sp>
      <p:sp>
        <p:nvSpPr>
          <p:cNvPr id="8" name="Dikdörtgen 2">
            <a:extLst>
              <a:ext uri="{FF2B5EF4-FFF2-40B4-BE49-F238E27FC236}">
                <a16:creationId xmlns:a16="http://schemas.microsoft.com/office/drawing/2014/main" id="{61964E93-F715-B34B-89BE-BAE32603229B}"/>
              </a:ext>
            </a:extLst>
          </p:cNvPr>
          <p:cNvSpPr/>
          <p:nvPr userDrawn="1"/>
        </p:nvSpPr>
        <p:spPr>
          <a:xfrm>
            <a:off x="739726" y="1825625"/>
            <a:ext cx="98474" cy="435775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2">
            <a:extLst>
              <a:ext uri="{FF2B5EF4-FFF2-40B4-BE49-F238E27FC236}">
                <a16:creationId xmlns:a16="http://schemas.microsoft.com/office/drawing/2014/main" id="{7D3DF21C-52E0-4A43-ABFE-CA252089D34E}"/>
              </a:ext>
            </a:extLst>
          </p:cNvPr>
          <p:cNvSpPr/>
          <p:nvPr userDrawn="1"/>
        </p:nvSpPr>
        <p:spPr>
          <a:xfrm>
            <a:off x="6058828" y="1825625"/>
            <a:ext cx="113371" cy="435133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D5D74C59-617E-BE41-8649-C0C5238AE29B}"/>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7968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19B076-A93B-634C-A79C-0593BF66917E}" type="datetimeFigureOut">
              <a:rPr lang="en-US" smtClean="0"/>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709929-D916-3E40-897D-1EBC9BF24D6C}" type="slidenum">
              <a:rPr lang="en-US" smtClean="0"/>
              <a:t>‹#›</a:t>
            </a:fld>
            <a:endParaRPr lang="en-US"/>
          </a:p>
        </p:txBody>
      </p:sp>
      <p:sp>
        <p:nvSpPr>
          <p:cNvPr id="10" name="Dikdörtgen 9">
            <a:extLst>
              <a:ext uri="{FF2B5EF4-FFF2-40B4-BE49-F238E27FC236}">
                <a16:creationId xmlns:a16="http://schemas.microsoft.com/office/drawing/2014/main" id="{C4326D21-2842-D740-A5FF-1433F310FD01}"/>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0278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19B076-A93B-634C-A79C-0593BF66917E}"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09929-D916-3E40-897D-1EBC9BF24D6C}" type="slidenum">
              <a:rPr lang="en-US" smtClean="0"/>
              <a:t>‹#›</a:t>
            </a:fld>
            <a:endParaRPr lang="en-US"/>
          </a:p>
        </p:txBody>
      </p:sp>
      <p:sp>
        <p:nvSpPr>
          <p:cNvPr id="6" name="Dikdörtgen 9">
            <a:extLst>
              <a:ext uri="{FF2B5EF4-FFF2-40B4-BE49-F238E27FC236}">
                <a16:creationId xmlns:a16="http://schemas.microsoft.com/office/drawing/2014/main" id="{F7AE4712-287A-DF48-A01C-40CB49EAA49B}"/>
              </a:ext>
            </a:extLst>
          </p:cNvPr>
          <p:cNvSpPr/>
          <p:nvPr userDrawn="1"/>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70188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1E0"/>
        </a:solidFill>
        <a:effectLst/>
      </p:bgPr>
    </p:bg>
    <p:spTree>
      <p:nvGrpSpPr>
        <p:cNvPr id="1" name=""/>
        <p:cNvGrpSpPr/>
        <p:nvPr/>
      </p:nvGrpSpPr>
      <p:grpSpPr>
        <a:xfrm>
          <a:off x="0" y="0"/>
          <a:ext cx="0" cy="0"/>
          <a:chOff x="0" y="0"/>
          <a:chExt cx="0" cy="0"/>
        </a:xfrm>
      </p:grpSpPr>
      <p:sp>
        <p:nvSpPr>
          <p:cNvPr id="8" name="Rectangle 7"/>
          <p:cNvSpPr/>
          <p:nvPr userDrawn="1"/>
        </p:nvSpPr>
        <p:spPr>
          <a:xfrm>
            <a:off x="88900" y="101600"/>
            <a:ext cx="12001500" cy="6619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7200" y="365125"/>
            <a:ext cx="7086600" cy="1281113"/>
          </a:xfrm>
          <a:prstGeom prst="rect">
            <a:avLst/>
          </a:prstGeom>
        </p:spPr>
        <p:txBody>
          <a:bodyPr vert="horz" lIns="91440" tIns="45720" rIns="91440" bIns="45720" rtlCol="0" anchor="ctr">
            <a:normAutofit/>
          </a:bodyPr>
          <a:lstStyle/>
          <a:p>
            <a:r>
              <a:rPr lang="tr-TR" dirty="0"/>
              <a:t>Başlık İçin Tıklayınız</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dirty="0"/>
              <a:t>First </a:t>
            </a:r>
            <a:r>
              <a:rPr lang="tr-TR" dirty="0" err="1"/>
              <a:t>level</a:t>
            </a:r>
            <a:endParaRPr lang="en-US" dirty="0"/>
          </a:p>
          <a:p>
            <a:pPr lvl="1"/>
            <a:r>
              <a:rPr lang="en-US" dirty="0"/>
              <a:t>Second level</a:t>
            </a:r>
          </a:p>
          <a:p>
            <a:pPr lvl="2"/>
            <a:r>
              <a:rPr lang="en-US" dirty="0"/>
              <a:t>Third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9B076-A93B-634C-A79C-0593BF66917E}" type="datetimeFigureOut">
              <a:rPr lang="en-US" smtClean="0"/>
              <a:t>5/6/2018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09929-D916-3E40-897D-1EBC9BF24D6C}" type="slidenum">
              <a:rPr lang="en-US" smtClean="0"/>
              <a:t>‹#›</a:t>
            </a:fld>
            <a:endParaRPr lang="en-US"/>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1601" y="173038"/>
            <a:ext cx="3937000" cy="1295318"/>
          </a:xfrm>
          <a:prstGeom prst="rect">
            <a:avLst/>
          </a:prstGeom>
        </p:spPr>
      </p:pic>
    </p:spTree>
    <p:extLst>
      <p:ext uri="{BB962C8B-B14F-4D97-AF65-F5344CB8AC3E}">
        <p14:creationId xmlns:p14="http://schemas.microsoft.com/office/powerpoint/2010/main" val="179827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63" r:id="rId6"/>
    <p:sldLayoutId id="2147483662" r:id="rId7"/>
    <p:sldLayoutId id="2147483653" r:id="rId8"/>
    <p:sldLayoutId id="2147483654" r:id="rId9"/>
    <p:sldLayoutId id="2147483655" r:id="rId10"/>
    <p:sldLayoutId id="2147483657" r:id="rId11"/>
    <p:sldLayoutId id="2147483660" r:id="rId12"/>
  </p:sldLayoutIdLst>
  <p:txStyles>
    <p:titleStyle>
      <a:lvl1pPr algn="ctr" defTabSz="914400" rtl="0" eaLnBrk="1" latinLnBrk="0" hangingPunct="1">
        <a:lnSpc>
          <a:spcPct val="90000"/>
        </a:lnSpc>
        <a:spcBef>
          <a:spcPct val="0"/>
        </a:spcBef>
        <a:buNone/>
        <a:defRPr sz="2800" b="0" kern="1200" baseline="0">
          <a:solidFill>
            <a:srgbClr val="C00000"/>
          </a:solidFill>
          <a:latin typeface="Impact" panose="020B0806030902050204" pitchFamily="34" charset="0"/>
          <a:ea typeface="Verdana" charset="0"/>
          <a:cs typeface="Verdana" charset="0"/>
        </a:defRPr>
      </a:lvl1pPr>
    </p:titleStyle>
    <p:bodyStyle>
      <a:lvl1pPr marL="228600" indent="-228600" algn="l" defTabSz="914400" rtl="0" eaLnBrk="1" latinLnBrk="0" hangingPunct="1">
        <a:lnSpc>
          <a:spcPct val="90000"/>
        </a:lnSpc>
        <a:spcBef>
          <a:spcPts val="1000"/>
        </a:spcBef>
        <a:buFont typeface="Arial"/>
        <a:buChar char="•"/>
        <a:defRPr sz="2000" kern="1200" baseline="0">
          <a:solidFill>
            <a:srgbClr val="002060"/>
          </a:solidFill>
          <a:latin typeface="Verdana" charset="0"/>
          <a:ea typeface="Verdana" charset="0"/>
          <a:cs typeface="Verdana" charset="0"/>
        </a:defRPr>
      </a:lvl1pPr>
      <a:lvl2pPr marL="685800" indent="-228600" algn="l" defTabSz="914400" rtl="0" eaLnBrk="1" latinLnBrk="0" hangingPunct="1">
        <a:lnSpc>
          <a:spcPct val="90000"/>
        </a:lnSpc>
        <a:spcBef>
          <a:spcPts val="500"/>
        </a:spcBef>
        <a:buFont typeface="Arial"/>
        <a:buChar char="•"/>
        <a:defRPr sz="18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195880"/>
            <a:ext cx="10515600" cy="1299680"/>
          </a:xfrm>
        </p:spPr>
        <p:txBody>
          <a:bodyPr>
            <a:normAutofit/>
          </a:bodyPr>
          <a:lstStyle/>
          <a:p>
            <a:r>
              <a:rPr lang="tr-TR" dirty="0" smtClean="0"/>
              <a:t>YABANCILARIN ÇALIŞMA İZİNLERİ</a:t>
            </a:r>
            <a:endParaRPr lang="en-US" b="0" dirty="0">
              <a:latin typeface="Impact" panose="020B0806030902050204" pitchFamily="34" charset="0"/>
            </a:endParaRPr>
          </a:p>
        </p:txBody>
      </p:sp>
      <p:sp>
        <p:nvSpPr>
          <p:cNvPr id="5" name="Metin Yer Tutucusu 4"/>
          <p:cNvSpPr>
            <a:spLocks noGrp="1"/>
          </p:cNvSpPr>
          <p:nvPr>
            <p:ph type="body" idx="1"/>
          </p:nvPr>
        </p:nvSpPr>
        <p:spPr/>
        <p:txBody>
          <a:bodyPr>
            <a:normAutofit/>
          </a:bodyPr>
          <a:lstStyle/>
          <a:p>
            <a:pPr algn="ctr"/>
            <a:r>
              <a:rPr lang="tr-TR" sz="1600" dirty="0" smtClean="0">
                <a:solidFill>
                  <a:schemeClr val="tx1"/>
                </a:solidFill>
              </a:rPr>
              <a:t>Ankara</a:t>
            </a:r>
          </a:p>
          <a:p>
            <a:pPr algn="ctr"/>
            <a:r>
              <a:rPr lang="tr-TR" sz="1600" dirty="0" smtClean="0">
                <a:solidFill>
                  <a:schemeClr val="tx1"/>
                </a:solidFill>
              </a:rPr>
              <a:t>Mayıs, 2018</a:t>
            </a:r>
            <a:endParaRPr lang="tr-TR" sz="1600" dirty="0">
              <a:solidFill>
                <a:schemeClr val="tx1"/>
              </a:solidFill>
            </a:endParaRPr>
          </a:p>
        </p:txBody>
      </p:sp>
      <p:sp>
        <p:nvSpPr>
          <p:cNvPr id="3" name="Dikdörtgen 2">
            <a:extLst>
              <a:ext uri="{FF2B5EF4-FFF2-40B4-BE49-F238E27FC236}">
                <a16:creationId xmlns:a16="http://schemas.microsoft.com/office/drawing/2014/main" id="{9F069386-BEC0-4AB8-A772-B49654A1B43F}"/>
              </a:ext>
            </a:extLst>
          </p:cNvPr>
          <p:cNvSpPr/>
          <p:nvPr/>
        </p:nvSpPr>
        <p:spPr>
          <a:xfrm>
            <a:off x="616634" y="6502789"/>
            <a:ext cx="10958732" cy="45719"/>
          </a:xfrm>
          <a:prstGeom prst="rect">
            <a:avLst/>
          </a:prstGeom>
          <a:solidFill>
            <a:srgbClr val="00B6F9"/>
          </a:solidFill>
          <a:ln>
            <a:solidFill>
              <a:srgbClr val="03A8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TextBox 3">
            <a:extLst>
              <a:ext uri="{FF2B5EF4-FFF2-40B4-BE49-F238E27FC236}">
                <a16:creationId xmlns:a16="http://schemas.microsoft.com/office/drawing/2014/main" id="{99808F5D-18FE-5744-A88E-CE3E1C3A2305}"/>
              </a:ext>
            </a:extLst>
          </p:cNvPr>
          <p:cNvSpPr txBox="1"/>
          <p:nvPr/>
        </p:nvSpPr>
        <p:spPr>
          <a:xfrm>
            <a:off x="9761517" y="605641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576959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Belgeler</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normAutofit/>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Fotoğraf</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Pasaport sureti</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Türkçe tercümesi yeminli mütercim veya resmi makamlarca onaylı Diploma veya Geçici Mezuniyet Belgesi sureti</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İş sözleşmesi</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Kuruluşun en son sermaye ve ortaklık yapısını gösteren Türkiye Ticaret Sicil Gazetesi (gerçek kişi tacirler ile esnaf ve sanatkarlar için ilgili oda sicil kayıt belgesi gibi işyerinin faaliyetini gösterir belgeler)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Son yıla ait, vergi dairesi veya yeminli mali müşavir onaylı bilanço ve kar/zarar tablosu</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2095018"/>
            <a:ext cx="91544" cy="3194612"/>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57170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Değerlendirme Kriterleri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lstStyle/>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Çalışma </a:t>
            </a:r>
            <a:r>
              <a:rPr lang="tr-TR" dirty="0">
                <a:latin typeface="Calibri" panose="020F0502020204030204" pitchFamily="34" charset="0"/>
                <a:cs typeface="Calibri" panose="020F0502020204030204" pitchFamily="34" charset="0"/>
              </a:rPr>
              <a:t>izni talep edilen işyerinde </a:t>
            </a:r>
            <a:r>
              <a:rPr lang="tr-TR" b="1" dirty="0">
                <a:latin typeface="Calibri" panose="020F0502020204030204" pitchFamily="34" charset="0"/>
                <a:cs typeface="Calibri" panose="020F0502020204030204" pitchFamily="34" charset="0"/>
              </a:rPr>
              <a:t>her yabancı için en az beş </a:t>
            </a:r>
            <a:r>
              <a:rPr lang="tr-TR" b="1" dirty="0" smtClean="0">
                <a:latin typeface="Calibri" panose="020F0502020204030204" pitchFamily="34" charset="0"/>
                <a:cs typeface="Calibri" panose="020F0502020204030204" pitchFamily="34" charset="0"/>
              </a:rPr>
              <a:t>vatandaşımızın </a:t>
            </a:r>
            <a:r>
              <a:rPr lang="tr-TR" dirty="0">
                <a:latin typeface="Calibri" panose="020F0502020204030204" pitchFamily="34" charset="0"/>
                <a:cs typeface="Calibri" panose="020F0502020204030204" pitchFamily="34" charset="0"/>
              </a:rPr>
              <a:t>istihdamı zorunludur. Yabancının şirket sahibi/ortağı olması durumunda bu koşul, verilen bir yıllık iznin ikinci altı aylık dönemi için aranılmaktadır</a:t>
            </a:r>
            <a:r>
              <a:rPr lang="tr-TR" dirty="0" smtClean="0">
                <a:latin typeface="Calibri" panose="020F0502020204030204" pitchFamily="34" charset="0"/>
                <a:cs typeface="Calibri" panose="020F0502020204030204" pitchFamily="34" charset="0"/>
              </a:rPr>
              <a:t>.</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İşyerinin </a:t>
            </a:r>
            <a:r>
              <a:rPr lang="tr-TR" b="1" dirty="0">
                <a:latin typeface="Calibri" panose="020F0502020204030204" pitchFamily="34" charset="0"/>
                <a:cs typeface="Calibri" panose="020F0502020204030204" pitchFamily="34" charset="0"/>
              </a:rPr>
              <a:t>ödenmiş sermayesinin en az 100.000 TL </a:t>
            </a:r>
            <a:r>
              <a:rPr lang="tr-TR" dirty="0">
                <a:latin typeface="Calibri" panose="020F0502020204030204" pitchFamily="34" charset="0"/>
                <a:cs typeface="Calibri" panose="020F0502020204030204" pitchFamily="34" charset="0"/>
              </a:rPr>
              <a:t>veya </a:t>
            </a:r>
            <a:r>
              <a:rPr lang="tr-TR" b="1" dirty="0">
                <a:latin typeface="Calibri" panose="020F0502020204030204" pitchFamily="34" charset="0"/>
                <a:cs typeface="Calibri" panose="020F0502020204030204" pitchFamily="34" charset="0"/>
              </a:rPr>
              <a:t>brüt satışlarının en az 800.000 TL </a:t>
            </a:r>
            <a:r>
              <a:rPr lang="tr-TR" dirty="0">
                <a:latin typeface="Calibri" panose="020F0502020204030204" pitchFamily="34" charset="0"/>
                <a:cs typeface="Calibri" panose="020F0502020204030204" pitchFamily="34" charset="0"/>
              </a:rPr>
              <a:t>veya son yıl </a:t>
            </a:r>
            <a:r>
              <a:rPr lang="tr-TR" b="1" dirty="0">
                <a:latin typeface="Calibri" panose="020F0502020204030204" pitchFamily="34" charset="0"/>
                <a:cs typeface="Calibri" panose="020F0502020204030204" pitchFamily="34" charset="0"/>
              </a:rPr>
              <a:t>ihracat tutarının en az 250.000 ABD Doları </a:t>
            </a:r>
            <a:r>
              <a:rPr lang="tr-TR" dirty="0">
                <a:latin typeface="Calibri" panose="020F0502020204030204" pitchFamily="34" charset="0"/>
                <a:cs typeface="Calibri" panose="020F0502020204030204" pitchFamily="34" charset="0"/>
              </a:rPr>
              <a:t>olması gerekmektedir</a:t>
            </a:r>
            <a:r>
              <a:rPr lang="tr-TR" dirty="0" smtClean="0">
                <a:latin typeface="Calibri" panose="020F0502020204030204" pitchFamily="34" charset="0"/>
                <a:cs typeface="Calibri" panose="020F0502020204030204" pitchFamily="34" charset="0"/>
              </a:rPr>
              <a:t>.</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İzin isteyen şirket ortağı yabancının, 40.000 TL’den az olmamak üzere sermaye payının en az yüzde 20 olması zorunludur.</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25034" y="1825625"/>
            <a:ext cx="114692" cy="3082041"/>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91675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Değerlendirme Kriterleri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lstStyle/>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Türkiye’nin taraf olduğu ikili ya da çok taraflı sözleşmelerde hüküm bulunan haller ile kamu kurum ve kuruluşlarınca sözleşme veya ihale usulleriyle mal ve hizmet alımı işlerinde çalıştırılacak yabancılara ilişkin çalışma izin taleplerinin değerlendirilmesinde </a:t>
            </a:r>
            <a:r>
              <a:rPr lang="tr-TR" dirty="0" smtClean="0">
                <a:latin typeface="Calibri" panose="020F0502020204030204" pitchFamily="34" charset="0"/>
                <a:cs typeface="Calibri" panose="020F0502020204030204" pitchFamily="34" charset="0"/>
              </a:rPr>
              <a:t>istihdam ve sermaye kriterleri </a:t>
            </a:r>
            <a:r>
              <a:rPr lang="tr-TR" dirty="0">
                <a:latin typeface="Calibri" panose="020F0502020204030204" pitchFamily="34" charset="0"/>
                <a:cs typeface="Calibri" panose="020F0502020204030204" pitchFamily="34" charset="0"/>
              </a:rPr>
              <a:t>uygulanmayacaktır</a:t>
            </a:r>
            <a:r>
              <a:rPr lang="tr-TR" dirty="0" smtClean="0">
                <a:latin typeface="Calibri" panose="020F0502020204030204" pitchFamily="34" charset="0"/>
                <a:cs typeface="Calibri" panose="020F0502020204030204" pitchFamily="34" charset="0"/>
              </a:rPr>
              <a:t>.</a:t>
            </a:r>
          </a:p>
          <a:p>
            <a:pPr algn="just">
              <a:buFont typeface="Arial" panose="020B0604020202020204" pitchFamily="34" charset="0"/>
              <a:buChar char="•"/>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İleri teknoloji gerektiren işlerde veya aynı vasıflarda Türk uzmanın bulunmadığı hallerde Genel Müdürlük Makamınca verilecek onay üzerine istihdam ve sermaye kriterleri uygulanmayacaktır.</a:t>
            </a: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25034" y="1825625"/>
            <a:ext cx="114692" cy="2538031"/>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52029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Değerlendirme </a:t>
            </a:r>
            <a:r>
              <a:rPr lang="tr-TR" dirty="0" smtClean="0"/>
              <a:t>Kriterleri (ücret)</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Üst düzey </a:t>
            </a:r>
            <a:r>
              <a:rPr lang="tr-TR" dirty="0" smtClean="0">
                <a:latin typeface="Calibri" panose="020F0502020204030204" pitchFamily="34" charset="0"/>
                <a:cs typeface="Calibri" panose="020F0502020204030204" pitchFamily="34" charset="0"/>
              </a:rPr>
              <a:t>yöneticiler ve </a:t>
            </a:r>
            <a:r>
              <a:rPr lang="tr-TR" dirty="0">
                <a:latin typeface="Calibri" panose="020F0502020204030204" pitchFamily="34" charset="0"/>
                <a:cs typeface="Calibri" panose="020F0502020204030204" pitchFamily="34" charset="0"/>
              </a:rPr>
              <a:t>pilotlar </a:t>
            </a:r>
            <a:r>
              <a:rPr lang="tr-TR" dirty="0" smtClean="0">
                <a:latin typeface="Calibri" panose="020F0502020204030204" pitchFamily="34" charset="0"/>
                <a:cs typeface="Calibri" panose="020F0502020204030204" pitchFamily="34" charset="0"/>
              </a:rPr>
              <a:t>için </a:t>
            </a:r>
            <a:r>
              <a:rPr lang="tr-TR" dirty="0">
                <a:latin typeface="Calibri" panose="020F0502020204030204" pitchFamily="34" charset="0"/>
                <a:cs typeface="Calibri" panose="020F0502020204030204" pitchFamily="34" charset="0"/>
              </a:rPr>
              <a:t>asgari ücretin en az </a:t>
            </a:r>
            <a:r>
              <a:rPr lang="tr-TR" b="1" dirty="0">
                <a:latin typeface="Calibri" panose="020F0502020204030204" pitchFamily="34" charset="0"/>
                <a:cs typeface="Calibri" panose="020F0502020204030204" pitchFamily="34" charset="0"/>
              </a:rPr>
              <a:t>6,5 katı</a:t>
            </a:r>
            <a:r>
              <a:rPr lang="tr-TR" dirty="0" smtClean="0">
                <a:latin typeface="Calibri" panose="020F0502020204030204" pitchFamily="34" charset="0"/>
                <a:cs typeface="Calibri" panose="020F0502020204030204" pitchFamily="34" charset="0"/>
              </a:rPr>
              <a:t>,</a:t>
            </a: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Birim veya şube müdürleri ile mühendis ve mimarlar için asgari ücretin en az  </a:t>
            </a:r>
            <a:r>
              <a:rPr lang="tr-TR" b="1" dirty="0">
                <a:latin typeface="Calibri" panose="020F0502020204030204" pitchFamily="34" charset="0"/>
                <a:cs typeface="Calibri" panose="020F0502020204030204" pitchFamily="34" charset="0"/>
              </a:rPr>
              <a:t>4 katı</a:t>
            </a:r>
            <a:r>
              <a:rPr lang="tr-TR" b="1" dirty="0" smtClean="0">
                <a:latin typeface="Calibri" panose="020F0502020204030204" pitchFamily="34" charset="0"/>
                <a:cs typeface="Calibri" panose="020F0502020204030204" pitchFamily="34" charset="0"/>
              </a:rPr>
              <a:t>,</a:t>
            </a:r>
            <a:endParaRPr lang="tr-TR" b="1"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Uzmanlık ve ustalık gerektiren işlerde çalışacaklar, öğretmenler ile psikolog, fizyoterapist, müzisyen ve sahne sanatçısı unvanlarında çalışacak yabancılar için asgari ücretin en az  </a:t>
            </a:r>
            <a:r>
              <a:rPr lang="tr-TR" b="1" dirty="0">
                <a:latin typeface="Calibri" panose="020F0502020204030204" pitchFamily="34" charset="0"/>
                <a:cs typeface="Calibri" panose="020F0502020204030204" pitchFamily="34" charset="0"/>
              </a:rPr>
              <a:t>3 katı, </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Turizm-Animasyon organizasyon firmalarında akrobat ve benzeri unvanlarda çalışacak yabancılar ile masör, masöz ve SPA terapisti gibi işlerde çalışacak yabancılar için asgari ücretin en az </a:t>
            </a:r>
            <a:r>
              <a:rPr lang="tr-TR" b="1" dirty="0">
                <a:latin typeface="Calibri" panose="020F0502020204030204" pitchFamily="34" charset="0"/>
                <a:cs typeface="Calibri" panose="020F0502020204030204" pitchFamily="34" charset="0"/>
              </a:rPr>
              <a:t>2 katı</a:t>
            </a:r>
            <a:r>
              <a:rPr lang="tr-TR" dirty="0">
                <a:latin typeface="Calibri" panose="020F0502020204030204" pitchFamily="34" charset="0"/>
                <a:cs typeface="Calibri" panose="020F0502020204030204" pitchFamily="34" charset="0"/>
              </a:rPr>
              <a:t>, </a:t>
            </a: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Satış </a:t>
            </a:r>
            <a:r>
              <a:rPr lang="tr-TR" dirty="0">
                <a:latin typeface="Calibri" panose="020F0502020204030204" pitchFamily="34" charset="0"/>
                <a:cs typeface="Calibri" panose="020F0502020204030204" pitchFamily="34" charset="0"/>
              </a:rPr>
              <a:t>elemanları asgari ücretin en az </a:t>
            </a:r>
            <a:r>
              <a:rPr lang="tr-TR" b="1" dirty="0">
                <a:latin typeface="Calibri" panose="020F0502020204030204" pitchFamily="34" charset="0"/>
                <a:cs typeface="Calibri" panose="020F0502020204030204" pitchFamily="34" charset="0"/>
              </a:rPr>
              <a:t>1,5 </a:t>
            </a:r>
            <a:r>
              <a:rPr lang="tr-TR" b="1" dirty="0" smtClean="0">
                <a:latin typeface="Calibri" panose="020F0502020204030204" pitchFamily="34" charset="0"/>
                <a:cs typeface="Calibri" panose="020F0502020204030204" pitchFamily="34" charset="0"/>
              </a:rPr>
              <a:t>katı,</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Ev </a:t>
            </a:r>
            <a:r>
              <a:rPr lang="tr-TR" dirty="0">
                <a:latin typeface="Calibri" panose="020F0502020204030204" pitchFamily="34" charset="0"/>
                <a:cs typeface="Calibri" panose="020F0502020204030204" pitchFamily="34" charset="0"/>
              </a:rPr>
              <a:t>hizmetlerinde çalıştırılacak yabancılar için en az asgari ücret</a:t>
            </a:r>
            <a:r>
              <a:rPr lang="tr-TR" dirty="0" smtClean="0">
                <a:latin typeface="Calibri" panose="020F0502020204030204" pitchFamily="34" charset="0"/>
                <a:cs typeface="Calibri" panose="020F0502020204030204" pitchFamily="34" charset="0"/>
              </a:rPr>
              <a:t>,</a:t>
            </a:r>
          </a:p>
          <a:p>
            <a:pPr marL="0" indent="0" algn="just">
              <a:buNone/>
            </a:pPr>
            <a:r>
              <a:rPr lang="tr-TR" dirty="0" smtClean="0">
                <a:latin typeface="Calibri" panose="020F0502020204030204" pitchFamily="34" charset="0"/>
                <a:cs typeface="Calibri" panose="020F0502020204030204" pitchFamily="34" charset="0"/>
              </a:rPr>
              <a:t>olması </a:t>
            </a:r>
            <a:r>
              <a:rPr lang="tr-TR" dirty="0">
                <a:latin typeface="Calibri" panose="020F0502020204030204" pitchFamily="34" charset="0"/>
                <a:cs typeface="Calibri" panose="020F0502020204030204" pitchFamily="34" charset="0"/>
              </a:rPr>
              <a:t>gerekmektedir.</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25034" y="2048719"/>
            <a:ext cx="114692" cy="3541853"/>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91971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Geçici Koruma Kapsamındaki Suriyelilerin Çalışma İzinleri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normAutofit/>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Geçici koruma sağlanan yabancılar, geçici koruma kayıt tarihinden altı ay sonra çalışma izni almak için Bakanlığa başvuruda bulunabilir</a:t>
            </a:r>
            <a:r>
              <a:rPr lang="tr-TR" dirty="0" smtClean="0">
                <a:latin typeface="Calibri" panose="020F0502020204030204" pitchFamily="34" charset="0"/>
                <a:cs typeface="Calibri" panose="020F0502020204030204" pitchFamily="34" charset="0"/>
              </a:rPr>
              <a:t>.</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Geçici </a:t>
            </a:r>
            <a:r>
              <a:rPr lang="tr-TR" dirty="0">
                <a:latin typeface="Calibri" panose="020F0502020204030204" pitchFamily="34" charset="0"/>
                <a:cs typeface="Calibri" panose="020F0502020204030204" pitchFamily="34" charset="0"/>
              </a:rPr>
              <a:t>koruma sağlanan yabancı sayısı işyerinde çalışan Türk vatandaşı sayısının yüzde onunu geçemeyecektir.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Toplam çalışan sayısı ondan az olan işyerlerinde, en fazla bir geçici koruma sağlanan yabancının çalışmasına izin verilebilir.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Geçici koruma sağlanan yabancılara çalışma iznine başvuru hakkı verilmesinde, Geçici Koruma </a:t>
            </a:r>
            <a:r>
              <a:rPr lang="tr-TR" dirty="0" smtClean="0">
                <a:latin typeface="Calibri" panose="020F0502020204030204" pitchFamily="34" charset="0"/>
                <a:cs typeface="Calibri" panose="020F0502020204030204" pitchFamily="34" charset="0"/>
              </a:rPr>
              <a:t>Yönetmeliği uyarınca </a:t>
            </a:r>
            <a:r>
              <a:rPr lang="tr-TR" dirty="0">
                <a:latin typeface="Calibri" panose="020F0502020204030204" pitchFamily="34" charset="0"/>
                <a:cs typeface="Calibri" panose="020F0502020204030204" pitchFamily="34" charset="0"/>
              </a:rPr>
              <a:t>yabancının kalmasına izin verilen iller esas alınır.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Geçici koruma sağlanan yabancılara asgari ücretin altında ücret ödenemez. </a:t>
            </a: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2095017"/>
            <a:ext cx="91544" cy="3449255"/>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8000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Eksik Evrak Tespiti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Başvuruda eksik bilgi veya belgelerin olması hâlinde, bu eksiklikler tamamlanıncaya kadar başvurunun değerlendirilmesi ertelenir. </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Erteleme süresi, bilgi veya belge eksikliklerinin tamamlanmasını geciktiren mücbir bir sebebin varlığının resmî bir makamdan belgelendirildiği hâller dışında </a:t>
            </a:r>
            <a:r>
              <a:rPr lang="tr-TR" b="1" dirty="0">
                <a:latin typeface="Calibri" panose="020F0502020204030204" pitchFamily="34" charset="0"/>
                <a:cs typeface="Calibri" panose="020F0502020204030204" pitchFamily="34" charset="0"/>
              </a:rPr>
              <a:t>otuz günü aşamaz</a:t>
            </a:r>
            <a:r>
              <a:rPr lang="tr-TR" dirty="0">
                <a:latin typeface="Calibri" panose="020F0502020204030204" pitchFamily="34" charset="0"/>
                <a:cs typeface="Calibri" panose="020F0502020204030204" pitchFamily="34" charset="0"/>
              </a:rPr>
              <a:t>. </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Erteleme süresi sonunda eksiklikleri tamamlanmayan başvurular </a:t>
            </a:r>
            <a:r>
              <a:rPr lang="tr-TR" b="1" dirty="0">
                <a:latin typeface="Calibri" panose="020F0502020204030204" pitchFamily="34" charset="0"/>
                <a:cs typeface="Calibri" panose="020F0502020204030204" pitchFamily="34" charset="0"/>
              </a:rPr>
              <a:t>reddedilir.</a:t>
            </a:r>
            <a:r>
              <a:rPr lang="tr-TR" dirty="0">
                <a:latin typeface="Calibri" panose="020F0502020204030204" pitchFamily="34" charset="0"/>
                <a:cs typeface="Calibri" panose="020F0502020204030204" pitchFamily="34" charset="0"/>
              </a:rPr>
              <a:t> </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6" y="2048720"/>
            <a:ext cx="98474" cy="1932972"/>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67400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Değerlendirme </a:t>
            </a:r>
            <a:r>
              <a:rPr lang="tr-TR" dirty="0"/>
              <a:t>Kriterlerinden Muaf Tutulacak Yabancılar</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Kuzey Kıbrıs Türk Cumhuriyeti vatandaşı yabancılar,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Türk ve akraba toplulukları uygulamaları çerçevesinde ikamet izni verilmiş olan yabancılar,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İnsani mülahazalar çerçevesinde ikamet izni verilmiş olan yabancılar,</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İnsan ticareti mağduru olarak ikamet izni verilmiş olan yabancılar</a:t>
            </a:r>
            <a:r>
              <a:rPr lang="tr-TR" dirty="0" smtClean="0">
                <a:latin typeface="Calibri" panose="020F0502020204030204" pitchFamily="34" charset="0"/>
                <a:cs typeface="Calibri" panose="020F0502020204030204" pitchFamily="34" charset="0"/>
              </a:rPr>
              <a:t>,</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Vatansız statüsünde ikamet izni verilmiş olan </a:t>
            </a:r>
            <a:r>
              <a:rPr lang="tr-TR" dirty="0" smtClean="0">
                <a:latin typeface="Calibri" panose="020F0502020204030204" pitchFamily="34" charset="0"/>
                <a:cs typeface="Calibri" panose="020F0502020204030204" pitchFamily="34" charset="0"/>
              </a:rPr>
              <a:t>yabancılar</a:t>
            </a:r>
            <a:r>
              <a:rPr lang="tr-TR" dirty="0">
                <a:latin typeface="Calibri" panose="020F0502020204030204" pitchFamily="34" charset="0"/>
                <a:cs typeface="Calibri" panose="020F0502020204030204" pitchFamily="34" charset="0"/>
              </a:rPr>
              <a:t>,</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Anne, baba veya çocuğu Türk vatandaşı olan yabancılar,</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En </a:t>
            </a:r>
            <a:r>
              <a:rPr lang="tr-TR" dirty="0">
                <a:latin typeface="Calibri" panose="020F0502020204030204" pitchFamily="34" charset="0"/>
                <a:cs typeface="Calibri" panose="020F0502020204030204" pitchFamily="34" charset="0"/>
              </a:rPr>
              <a:t>az üç yıl süreyle Türk vatandaşı ile evlilik birliği içinde yaşayan yabancılar</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25034" y="2048719"/>
            <a:ext cx="114692" cy="3032567"/>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62246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Süreli Çalışma </a:t>
            </a:r>
            <a:r>
              <a:rPr lang="tr-TR" dirty="0"/>
              <a:t>İzni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lstStyle/>
          <a:p>
            <a:pPr algn="just"/>
            <a:endParaRPr lang="tr-TR" dirty="0" smtClean="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Çalışma izni, iş veya hizmet sözleşmesinin süresini aşmamak koşuluyla, gerçek veya tüzel kişiye ait belirli bir işyerinde veya bunların aynı işkolundaki işyerlerinde belirli bir işte çalışmak şartıyla ilk başvuruda </a:t>
            </a:r>
            <a:r>
              <a:rPr lang="tr-TR" b="1" dirty="0">
                <a:latin typeface="Calibri" panose="020F0502020204030204" pitchFamily="34" charset="0"/>
                <a:cs typeface="Calibri" panose="020F0502020204030204" pitchFamily="34" charset="0"/>
              </a:rPr>
              <a:t>en çok bir yıl süreyle </a:t>
            </a:r>
            <a:r>
              <a:rPr lang="tr-TR" dirty="0">
                <a:latin typeface="Calibri" panose="020F0502020204030204" pitchFamily="34" charset="0"/>
                <a:cs typeface="Calibri" panose="020F0502020204030204" pitchFamily="34" charset="0"/>
              </a:rPr>
              <a:t>verilir</a:t>
            </a:r>
            <a:r>
              <a:rPr lang="tr-TR" dirty="0" smtClean="0">
                <a:latin typeface="Calibri" panose="020F0502020204030204" pitchFamily="34" charset="0"/>
                <a:cs typeface="Calibri" panose="020F0502020204030204" pitchFamily="34" charset="0"/>
              </a:rPr>
              <a:t>.</a:t>
            </a:r>
          </a:p>
          <a:p>
            <a:pPr marL="0" indent="0" algn="just">
              <a:buNone/>
            </a:pPr>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Bir yıllık çalışmanın tamamlanmasından sonra, </a:t>
            </a:r>
            <a:r>
              <a:rPr lang="tr-TR" b="1" dirty="0">
                <a:latin typeface="Calibri" panose="020F0502020204030204" pitchFamily="34" charset="0"/>
                <a:cs typeface="Calibri" panose="020F0502020204030204" pitchFamily="34" charset="0"/>
              </a:rPr>
              <a:t>aynı işverene</a:t>
            </a:r>
            <a:r>
              <a:rPr lang="tr-TR" dirty="0">
                <a:latin typeface="Calibri" panose="020F0502020204030204" pitchFamily="34" charset="0"/>
                <a:cs typeface="Calibri" panose="020F0502020204030204" pitchFamily="34" charset="0"/>
              </a:rPr>
              <a:t> bağlı olmak kaydıyla  ilk uzatma başvurusunda </a:t>
            </a:r>
            <a:r>
              <a:rPr lang="tr-TR" b="1" dirty="0">
                <a:latin typeface="Calibri" panose="020F0502020204030204" pitchFamily="34" charset="0"/>
                <a:cs typeface="Calibri" panose="020F0502020204030204" pitchFamily="34" charset="0"/>
              </a:rPr>
              <a:t>iki yıla </a:t>
            </a:r>
            <a:r>
              <a:rPr lang="tr-TR" dirty="0">
                <a:latin typeface="Calibri" panose="020F0502020204030204" pitchFamily="34" charset="0"/>
                <a:cs typeface="Calibri" panose="020F0502020204030204" pitchFamily="34" charset="0"/>
              </a:rPr>
              <a:t>kadar ve sonraki uzatma başvurularında </a:t>
            </a:r>
            <a:r>
              <a:rPr lang="tr-TR" b="1" dirty="0">
                <a:latin typeface="Calibri" panose="020F0502020204030204" pitchFamily="34" charset="0"/>
                <a:cs typeface="Calibri" panose="020F0502020204030204" pitchFamily="34" charset="0"/>
              </a:rPr>
              <a:t>üç yıla </a:t>
            </a:r>
            <a:r>
              <a:rPr lang="tr-TR" dirty="0">
                <a:latin typeface="Calibri" panose="020F0502020204030204" pitchFamily="34" charset="0"/>
                <a:cs typeface="Calibri" panose="020F0502020204030204" pitchFamily="34" charset="0"/>
              </a:rPr>
              <a:t>kadar düzenlenebilir. </a:t>
            </a:r>
            <a:endParaRPr lang="tr-TR" dirty="0" smtClean="0">
              <a:latin typeface="Calibri" panose="020F0502020204030204" pitchFamily="34" charset="0"/>
              <a:cs typeface="Calibri" panose="020F0502020204030204" pitchFamily="34" charset="0"/>
            </a:endParaRPr>
          </a:p>
          <a:p>
            <a:pPr marL="0" indent="0" algn="just">
              <a:buNone/>
            </a:pPr>
            <a:endParaRPr lang="tr-TR"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Farklı bir işveren </a:t>
            </a:r>
            <a:r>
              <a:rPr lang="tr-TR" dirty="0">
                <a:latin typeface="Calibri" panose="020F0502020204030204" pitchFamily="34" charset="0"/>
                <a:cs typeface="Calibri" panose="020F0502020204030204" pitchFamily="34" charset="0"/>
              </a:rPr>
              <a:t>yanında çalışmak üzere yapılan başvurular ilk başvuru gibi değerlendirilir.</a:t>
            </a:r>
          </a:p>
          <a:p>
            <a:pPr marL="0" indent="0">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2233913"/>
            <a:ext cx="98475" cy="2882097"/>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82432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Çalışma İzinlerinin Uzatılması</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Çalışma izni uzatma başvurusu, çalışma izni süresinin dolmasına </a:t>
            </a:r>
            <a:r>
              <a:rPr lang="tr-TR" b="1" dirty="0">
                <a:latin typeface="Calibri" panose="020F0502020204030204" pitchFamily="34" charset="0"/>
                <a:cs typeface="Calibri" panose="020F0502020204030204" pitchFamily="34" charset="0"/>
              </a:rPr>
              <a:t>altmış gün kalmasından </a:t>
            </a:r>
            <a:r>
              <a:rPr lang="tr-TR" dirty="0">
                <a:latin typeface="Calibri" panose="020F0502020204030204" pitchFamily="34" charset="0"/>
                <a:cs typeface="Calibri" panose="020F0502020204030204" pitchFamily="34" charset="0"/>
              </a:rPr>
              <a:t>itibaren ve her durumda </a:t>
            </a:r>
            <a:r>
              <a:rPr lang="tr-TR" b="1" dirty="0">
                <a:latin typeface="Calibri" panose="020F0502020204030204" pitchFamily="34" charset="0"/>
                <a:cs typeface="Calibri" panose="020F0502020204030204" pitchFamily="34" charset="0"/>
              </a:rPr>
              <a:t>çalışma izni süresi dolmadan </a:t>
            </a:r>
            <a:r>
              <a:rPr lang="tr-TR" dirty="0">
                <a:latin typeface="Calibri" panose="020F0502020204030204" pitchFamily="34" charset="0"/>
                <a:cs typeface="Calibri" panose="020F0502020204030204" pitchFamily="34" charset="0"/>
              </a:rPr>
              <a:t>yapılır. Bu süre dolduktan sonra yapılan uzatma başvuruları reddedilir</a:t>
            </a:r>
            <a:r>
              <a:rPr lang="tr-TR" dirty="0" smtClean="0">
                <a:latin typeface="Calibri" panose="020F0502020204030204" pitchFamily="34" charset="0"/>
                <a:cs typeface="Calibri" panose="020F0502020204030204" pitchFamily="34" charset="0"/>
              </a:rPr>
              <a:t>.</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Çalışma izni uzatma başvurusunda bulunan yabancılar, başvuru sonuçlandırılıncaya kadar yapılan işin mahiyeti değişmemek kaydıyla aynı işyeri ve meslekte çalışmaya devam edebilir. </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2048720"/>
            <a:ext cx="91544" cy="2303361"/>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29170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Çalışma İzni Harcı Ve Değerli Kağıt Bedeli</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744600"/>
            <a:ext cx="10515600" cy="4351338"/>
          </a:xfrm>
        </p:spPr>
        <p:txBody>
          <a:bodyPr>
            <a:normAutofit/>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492 sayılı Harçlar Kanununa göre yabancılara verilen çalışma </a:t>
            </a:r>
            <a:r>
              <a:rPr lang="tr-TR" dirty="0" smtClean="0">
                <a:latin typeface="Calibri" panose="020F0502020204030204" pitchFamily="34" charset="0"/>
                <a:cs typeface="Calibri" panose="020F0502020204030204" pitchFamily="34" charset="0"/>
              </a:rPr>
              <a:t>izni belgeleri </a:t>
            </a:r>
            <a:r>
              <a:rPr lang="tr-TR" dirty="0">
                <a:latin typeface="Calibri" panose="020F0502020204030204" pitchFamily="34" charset="0"/>
                <a:cs typeface="Calibri" panose="020F0502020204030204" pitchFamily="34" charset="0"/>
              </a:rPr>
              <a:t>harca tabidir. </a:t>
            </a: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210 sayılı Değerli Kağıtlar Kanununa göre çalışma izin </a:t>
            </a:r>
            <a:r>
              <a:rPr lang="tr-TR" dirty="0" smtClean="0">
                <a:latin typeface="Calibri" panose="020F0502020204030204" pitchFamily="34" charset="0"/>
                <a:cs typeface="Calibri" panose="020F0502020204030204" pitchFamily="34" charset="0"/>
              </a:rPr>
              <a:t>belgeleri </a:t>
            </a:r>
            <a:r>
              <a:rPr lang="tr-TR" dirty="0">
                <a:latin typeface="Calibri" panose="020F0502020204030204" pitchFamily="34" charset="0"/>
                <a:cs typeface="Calibri" panose="020F0502020204030204" pitchFamily="34" charset="0"/>
              </a:rPr>
              <a:t>değerli kağıt olarak düzenlenir</a:t>
            </a:r>
            <a:r>
              <a:rPr lang="tr-TR" dirty="0" smtClean="0">
                <a:latin typeface="Calibri" panose="020F0502020204030204" pitchFamily="34" charset="0"/>
                <a:cs typeface="Calibri" panose="020F0502020204030204" pitchFamily="34" charset="0"/>
              </a:rPr>
              <a:t>.</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2018 yılı </a:t>
            </a:r>
            <a:r>
              <a:rPr lang="tr-TR" dirty="0">
                <a:latin typeface="Calibri" panose="020F0502020204030204" pitchFamily="34" charset="0"/>
                <a:cs typeface="Calibri" panose="020F0502020204030204" pitchFamily="34" charset="0"/>
              </a:rPr>
              <a:t>için çalışma izni harcı </a:t>
            </a:r>
            <a:r>
              <a:rPr lang="tr-TR" b="1" dirty="0">
                <a:latin typeface="Calibri" panose="020F0502020204030204" pitchFamily="34" charset="0"/>
                <a:cs typeface="Calibri" panose="020F0502020204030204" pitchFamily="34" charset="0"/>
              </a:rPr>
              <a:t>615,20 </a:t>
            </a:r>
            <a:r>
              <a:rPr lang="tr-TR" b="1" dirty="0" smtClean="0">
                <a:latin typeface="Calibri" panose="020F0502020204030204" pitchFamily="34" charset="0"/>
                <a:cs typeface="Calibri" panose="020F0502020204030204" pitchFamily="34" charset="0"/>
              </a:rPr>
              <a:t>TL </a:t>
            </a:r>
            <a:r>
              <a:rPr lang="tr-TR" dirty="0">
                <a:latin typeface="Calibri" panose="020F0502020204030204" pitchFamily="34" charset="0"/>
                <a:cs typeface="Calibri" panose="020F0502020204030204" pitchFamily="34" charset="0"/>
              </a:rPr>
              <a:t>(Suriyeliler için 228,90 </a:t>
            </a:r>
            <a:r>
              <a:rPr lang="tr-TR" dirty="0" smtClean="0">
                <a:latin typeface="Calibri" panose="020F0502020204030204" pitchFamily="34" charset="0"/>
                <a:cs typeface="Calibri" panose="020F0502020204030204" pitchFamily="34" charset="0"/>
              </a:rPr>
              <a:t>TL), değerli </a:t>
            </a:r>
            <a:r>
              <a:rPr lang="tr-TR" dirty="0">
                <a:latin typeface="Calibri" panose="020F0502020204030204" pitchFamily="34" charset="0"/>
                <a:cs typeface="Calibri" panose="020F0502020204030204" pitchFamily="34" charset="0"/>
              </a:rPr>
              <a:t>kağıt bedeli </a:t>
            </a:r>
            <a:r>
              <a:rPr lang="tr-TR" b="1" dirty="0">
                <a:latin typeface="Calibri" panose="020F0502020204030204" pitchFamily="34" charset="0"/>
                <a:cs typeface="Calibri" panose="020F0502020204030204" pitchFamily="34" charset="0"/>
              </a:rPr>
              <a:t>72,00 </a:t>
            </a:r>
            <a:r>
              <a:rPr lang="tr-TR" b="1" dirty="0" smtClean="0">
                <a:latin typeface="Calibri" panose="020F0502020204030204" pitchFamily="34" charset="0"/>
                <a:cs typeface="Calibri" panose="020F0502020204030204" pitchFamily="34" charset="0"/>
              </a:rPr>
              <a:t>TL </a:t>
            </a:r>
            <a:r>
              <a:rPr lang="tr-TR" dirty="0" smtClean="0">
                <a:latin typeface="Calibri" panose="020F0502020204030204" pitchFamily="34" charset="0"/>
                <a:cs typeface="Calibri" panose="020F0502020204030204" pitchFamily="34" charset="0"/>
              </a:rPr>
              <a:t>tutarındadır.</a:t>
            </a: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Yurtiçinden yapılan çalışma izin başvurularında ve süre uzatımlarında izin belgesi düzenlenmeden önce harç ve değerli kağıt bedellerinin yatırılması gerekmektedir. </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Yurtdışından </a:t>
            </a:r>
            <a:r>
              <a:rPr lang="tr-TR" dirty="0">
                <a:latin typeface="Calibri" panose="020F0502020204030204" pitchFamily="34" charset="0"/>
                <a:cs typeface="Calibri" panose="020F0502020204030204" pitchFamily="34" charset="0"/>
              </a:rPr>
              <a:t>yapılan başvurularda çalışma izin harcı ve değerli kağıt bedeli yabancı şahıs tarafından ilgili dış temsilciliğimize yatırılmaktadır.</a:t>
            </a: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2048719"/>
            <a:ext cx="91544" cy="2905245"/>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56668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İlgili Mevzuat</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675150"/>
            <a:ext cx="10515600" cy="4351338"/>
          </a:xfrm>
        </p:spPr>
        <p:txBody>
          <a:bodyPr>
            <a:normAutofit lnSpcReduction="10000"/>
          </a:bodyPr>
          <a:lstStyle/>
          <a:p>
            <a:pPr algn="just"/>
            <a:r>
              <a:rPr lang="tr-TR" dirty="0">
                <a:latin typeface="Calibri" panose="020F0502020204030204" pitchFamily="34" charset="0"/>
                <a:cs typeface="Calibri" panose="020F0502020204030204" pitchFamily="34" charset="0"/>
              </a:rPr>
              <a:t>6735 sayılı Uluslararası İşgücü </a:t>
            </a:r>
            <a:r>
              <a:rPr lang="tr-TR" dirty="0" smtClean="0">
                <a:latin typeface="Calibri" panose="020F0502020204030204" pitchFamily="34" charset="0"/>
                <a:cs typeface="Calibri" panose="020F0502020204030204" pitchFamily="34" charset="0"/>
              </a:rPr>
              <a:t>Kanunu</a:t>
            </a:r>
          </a:p>
          <a:p>
            <a:pPr marL="0" indent="0" algn="just">
              <a:buNone/>
            </a:pPr>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a:t>
            </a:r>
            <a:r>
              <a:rPr lang="tr-TR" dirty="0">
                <a:latin typeface="Calibri" panose="020F0502020204030204" pitchFamily="34" charset="0"/>
                <a:cs typeface="Calibri" panose="020F0502020204030204" pitchFamily="34" charset="0"/>
              </a:rPr>
              <a:t>Mülga) 4817 sayılı Yabancıların Çalışma İzinleri Hakkında Kanun / Uygulama </a:t>
            </a:r>
            <a:r>
              <a:rPr lang="tr-TR" dirty="0" smtClean="0">
                <a:latin typeface="Calibri" panose="020F0502020204030204" pitchFamily="34" charset="0"/>
                <a:cs typeface="Calibri" panose="020F0502020204030204" pitchFamily="34" charset="0"/>
              </a:rPr>
              <a:t>Yönetmeliği</a:t>
            </a:r>
          </a:p>
          <a:p>
            <a:pPr marL="0" indent="0" algn="just">
              <a:buNone/>
            </a:pPr>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Geçici Koruma Sağlanan Yabancıların Çalışma İzinlerine Dair Yönetmelik</a:t>
            </a:r>
          </a:p>
          <a:p>
            <a:pPr marL="0" indent="0" algn="just">
              <a:buNone/>
            </a:pPr>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Uluslararası Koruma Başvuru Sahibi ve Uluslararası Koruma Statüsü Sahibi Kişilerin Çalışmasına Dair Yönetmelik</a:t>
            </a:r>
          </a:p>
          <a:p>
            <a:pPr marL="0" indent="0" algn="just">
              <a:buNone/>
            </a:pPr>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Serbest </a:t>
            </a:r>
            <a:r>
              <a:rPr lang="tr-TR" dirty="0">
                <a:latin typeface="Calibri" panose="020F0502020204030204" pitchFamily="34" charset="0"/>
                <a:cs typeface="Calibri" panose="020F0502020204030204" pitchFamily="34" charset="0"/>
              </a:rPr>
              <a:t>Bölgelerde Çalışan Yabancıların Çalışma İzinlerine Dair </a:t>
            </a:r>
            <a:r>
              <a:rPr lang="tr-TR" dirty="0" smtClean="0">
                <a:latin typeface="Calibri" panose="020F0502020204030204" pitchFamily="34" charset="0"/>
                <a:cs typeface="Calibri" panose="020F0502020204030204" pitchFamily="34" charset="0"/>
              </a:rPr>
              <a:t>Yönetmelik</a:t>
            </a:r>
          </a:p>
          <a:p>
            <a:pPr marL="0" indent="0" algn="just">
              <a:buNone/>
            </a:pPr>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Diğer…</a:t>
            </a: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1675150"/>
            <a:ext cx="98475" cy="435133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66741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55826-07E4-1342-BE93-824E0BDFE1E9}"/>
              </a:ext>
            </a:extLst>
          </p:cNvPr>
          <p:cNvSpPr>
            <a:spLocks noGrp="1"/>
          </p:cNvSpPr>
          <p:nvPr>
            <p:ph type="title"/>
          </p:nvPr>
        </p:nvSpPr>
        <p:spPr>
          <a:xfrm>
            <a:off x="2319647" y="2870818"/>
            <a:ext cx="7086600" cy="1281113"/>
          </a:xfrm>
        </p:spPr>
        <p:txBody>
          <a:bodyPr>
            <a:normAutofit/>
          </a:bodyPr>
          <a:lstStyle/>
          <a:p>
            <a:r>
              <a:rPr lang="tr-TR" sz="3200" dirty="0" smtClean="0"/>
              <a:t>Teşekkür Ederim</a:t>
            </a:r>
            <a:br>
              <a:rPr lang="tr-TR" sz="3200" dirty="0" smtClean="0"/>
            </a:br>
            <a:r>
              <a:rPr lang="tr-TR" sz="3200" dirty="0"/>
              <a:t/>
            </a:r>
            <a:br>
              <a:rPr lang="tr-TR" sz="3200" dirty="0"/>
            </a:br>
            <a:r>
              <a:rPr lang="tr-TR" sz="2000" dirty="0" smtClean="0"/>
              <a:t>aavsar@csgb.gov.tr</a:t>
            </a:r>
            <a:endParaRPr lang="tr-TR" sz="2000" dirty="0"/>
          </a:p>
        </p:txBody>
      </p:sp>
    </p:spTree>
    <p:extLst>
      <p:ext uri="{BB962C8B-B14F-4D97-AF65-F5344CB8AC3E}">
        <p14:creationId xmlns:p14="http://schemas.microsoft.com/office/powerpoint/2010/main" val="4153276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Uluslararası İşgücü Kanununun Kapsamı </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lstStyle/>
          <a:p>
            <a:pPr algn="just"/>
            <a:r>
              <a:rPr lang="tr-TR" dirty="0">
                <a:latin typeface="Calibri" panose="020F0502020204030204" pitchFamily="34" charset="0"/>
                <a:cs typeface="Calibri" panose="020F0502020204030204" pitchFamily="34" charset="0"/>
              </a:rPr>
              <a:t>Türkiye’de çalışmak için başvuruda bulunan veya çalışan </a:t>
            </a:r>
            <a:r>
              <a:rPr lang="tr-TR" dirty="0" smtClean="0">
                <a:latin typeface="Calibri" panose="020F0502020204030204" pitchFamily="34" charset="0"/>
                <a:cs typeface="Calibri" panose="020F0502020204030204" pitchFamily="34" charset="0"/>
              </a:rPr>
              <a:t>yabancılar</a:t>
            </a:r>
          </a:p>
          <a:p>
            <a:pPr algn="just"/>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Yabancı </a:t>
            </a:r>
            <a:r>
              <a:rPr lang="tr-TR" dirty="0">
                <a:latin typeface="Calibri" panose="020F0502020204030204" pitchFamily="34" charset="0"/>
                <a:cs typeface="Calibri" panose="020F0502020204030204" pitchFamily="34" charset="0"/>
              </a:rPr>
              <a:t>çalıştıran veya çalıştırmak üzere başvuruda bulunan gerçek ve tüzel </a:t>
            </a:r>
            <a:r>
              <a:rPr lang="tr-TR" dirty="0" smtClean="0">
                <a:latin typeface="Calibri" panose="020F0502020204030204" pitchFamily="34" charset="0"/>
                <a:cs typeface="Calibri" panose="020F0502020204030204" pitchFamily="34" charset="0"/>
              </a:rPr>
              <a:t>kişiler</a:t>
            </a:r>
          </a:p>
          <a:p>
            <a:pPr algn="just"/>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Bir </a:t>
            </a:r>
            <a:r>
              <a:rPr lang="tr-TR" dirty="0">
                <a:latin typeface="Calibri" panose="020F0502020204030204" pitchFamily="34" charset="0"/>
                <a:cs typeface="Calibri" panose="020F0502020204030204" pitchFamily="34" charset="0"/>
              </a:rPr>
              <a:t>işveren yanında mesleki eğitim görmek üzere başvuruda bulunan veya görmekte olan ya da </a:t>
            </a:r>
            <a:r>
              <a:rPr lang="tr-TR" dirty="0" smtClean="0">
                <a:latin typeface="Calibri" panose="020F0502020204030204" pitchFamily="34" charset="0"/>
                <a:cs typeface="Calibri" panose="020F0502020204030204" pitchFamily="34" charset="0"/>
              </a:rPr>
              <a:t>staj </a:t>
            </a:r>
            <a:r>
              <a:rPr lang="tr-TR" dirty="0">
                <a:latin typeface="Calibri" panose="020F0502020204030204" pitchFamily="34" charset="0"/>
                <a:cs typeface="Calibri" panose="020F0502020204030204" pitchFamily="34" charset="0"/>
              </a:rPr>
              <a:t>yapmak üzere başvuruda bulunan veya staj yapan yabancılar </a:t>
            </a:r>
            <a:endParaRPr lang="tr-TR" dirty="0" smtClean="0">
              <a:latin typeface="Calibri" panose="020F0502020204030204" pitchFamily="34" charset="0"/>
              <a:cs typeface="Calibri" panose="020F0502020204030204" pitchFamily="34" charset="0"/>
            </a:endParaRPr>
          </a:p>
          <a:p>
            <a:pPr marL="0" indent="0" algn="just">
              <a:buNone/>
            </a:pPr>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1825625"/>
            <a:ext cx="98475" cy="230653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267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Kanunun Kapsamı Dışında Kalanlar</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646238"/>
            <a:ext cx="10515600" cy="4351338"/>
          </a:xfrm>
        </p:spPr>
        <p:txBody>
          <a:bodyPr/>
          <a:lstStyle/>
          <a:p>
            <a:endParaRPr lang="tr-TR" dirty="0" smtClean="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Çalışma </a:t>
            </a:r>
            <a:r>
              <a:rPr lang="tr-TR" dirty="0">
                <a:latin typeface="Calibri" panose="020F0502020204030204" pitchFamily="34" charset="0"/>
                <a:cs typeface="Calibri" panose="020F0502020204030204" pitchFamily="34" charset="0"/>
              </a:rPr>
              <a:t>izni almadan </a:t>
            </a:r>
            <a:r>
              <a:rPr lang="tr-TR" dirty="0" smtClean="0">
                <a:latin typeface="Calibri" panose="020F0502020204030204" pitchFamily="34" charset="0"/>
                <a:cs typeface="Calibri" panose="020F0502020204030204" pitchFamily="34" charset="0"/>
              </a:rPr>
              <a:t>çalışabileceği; </a:t>
            </a:r>
          </a:p>
          <a:p>
            <a:pPr algn="just"/>
            <a:endParaRPr lang="tr-TR" dirty="0" smtClean="0">
              <a:latin typeface="Calibri" panose="020F0502020204030204" pitchFamily="34" charset="0"/>
              <a:cs typeface="Calibri" panose="020F0502020204030204" pitchFamily="34" charset="0"/>
            </a:endParaRPr>
          </a:p>
          <a:p>
            <a:pPr lvl="1" algn="just"/>
            <a:r>
              <a:rPr lang="tr-TR" sz="2000" dirty="0" smtClean="0">
                <a:latin typeface="Calibri" panose="020F0502020204030204" pitchFamily="34" charset="0"/>
                <a:cs typeface="Calibri" panose="020F0502020204030204" pitchFamily="34" charset="0"/>
              </a:rPr>
              <a:t>Diğer </a:t>
            </a:r>
            <a:r>
              <a:rPr lang="tr-TR" sz="2000" dirty="0">
                <a:latin typeface="Calibri" panose="020F0502020204030204" pitchFamily="34" charset="0"/>
                <a:cs typeface="Calibri" panose="020F0502020204030204" pitchFamily="34" charset="0"/>
              </a:rPr>
              <a:t>kanunlarda ya da </a:t>
            </a:r>
            <a:endParaRPr lang="tr-TR" sz="2000" dirty="0" smtClean="0">
              <a:latin typeface="Calibri" panose="020F0502020204030204" pitchFamily="34" charset="0"/>
              <a:cs typeface="Calibri" panose="020F0502020204030204" pitchFamily="34" charset="0"/>
            </a:endParaRPr>
          </a:p>
          <a:p>
            <a:pPr lvl="1" algn="just"/>
            <a:endParaRPr lang="tr-TR" sz="2000" dirty="0" smtClean="0">
              <a:latin typeface="Calibri" panose="020F0502020204030204" pitchFamily="34" charset="0"/>
              <a:cs typeface="Calibri" panose="020F0502020204030204" pitchFamily="34" charset="0"/>
            </a:endParaRPr>
          </a:p>
          <a:p>
            <a:pPr lvl="1" algn="just"/>
            <a:r>
              <a:rPr lang="tr-TR" sz="2000" dirty="0" smtClean="0">
                <a:latin typeface="Calibri" panose="020F0502020204030204" pitchFamily="34" charset="0"/>
                <a:cs typeface="Calibri" panose="020F0502020204030204" pitchFamily="34" charset="0"/>
              </a:rPr>
              <a:t>Türkiye’nin </a:t>
            </a:r>
            <a:r>
              <a:rPr lang="tr-TR" sz="2000" dirty="0">
                <a:latin typeface="Calibri" panose="020F0502020204030204" pitchFamily="34" charset="0"/>
                <a:cs typeface="Calibri" panose="020F0502020204030204" pitchFamily="34" charset="0"/>
              </a:rPr>
              <a:t>taraf olduğu ikili veya çok taraflı anlaşmalar veya uluslararası sözleşmelerde </a:t>
            </a:r>
            <a:endParaRPr lang="tr-TR" sz="2000" dirty="0" smtClean="0">
              <a:latin typeface="Calibri" panose="020F0502020204030204" pitchFamily="34" charset="0"/>
              <a:cs typeface="Calibri" panose="020F0502020204030204" pitchFamily="34" charset="0"/>
            </a:endParaRPr>
          </a:p>
          <a:p>
            <a:pPr lvl="1" algn="just"/>
            <a:endParaRPr lang="tr-TR" sz="2000" dirty="0" smtClean="0">
              <a:latin typeface="Calibri" panose="020F0502020204030204" pitchFamily="34" charset="0"/>
              <a:cs typeface="Calibri" panose="020F0502020204030204" pitchFamily="34" charset="0"/>
            </a:endParaRPr>
          </a:p>
          <a:p>
            <a:pPr marL="457200" lvl="1" indent="0" algn="just">
              <a:buNone/>
            </a:pPr>
            <a:r>
              <a:rPr lang="tr-TR" sz="2000" dirty="0" smtClean="0">
                <a:latin typeface="Calibri" panose="020F0502020204030204" pitchFamily="34" charset="0"/>
                <a:cs typeface="Calibri" panose="020F0502020204030204" pitchFamily="34" charset="0"/>
              </a:rPr>
              <a:t>belirtilen yabancılar.</a:t>
            </a:r>
            <a:endParaRPr lang="tr-TR" sz="2000"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2037143"/>
            <a:ext cx="98475" cy="2048719"/>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520151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Çalışma </a:t>
            </a:r>
            <a:r>
              <a:rPr lang="tr-TR" dirty="0" smtClean="0"/>
              <a:t>İzninde Yetki </a:t>
            </a:r>
            <a:r>
              <a:rPr lang="tr-TR" dirty="0"/>
              <a:t>ve </a:t>
            </a:r>
            <a:r>
              <a:rPr lang="tr-TR" dirty="0" smtClean="0"/>
              <a:t>Yükümlülük</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48773"/>
            <a:ext cx="10515600" cy="4351338"/>
          </a:xfrm>
        </p:spPr>
        <p:txBody>
          <a:bodyPr>
            <a:normAutofit/>
          </a:bodyPr>
          <a:lstStyle/>
          <a:p>
            <a:pPr algn="just"/>
            <a:r>
              <a:rPr lang="tr-TR" dirty="0">
                <a:latin typeface="Calibri" panose="020F0502020204030204" pitchFamily="34" charset="0"/>
                <a:cs typeface="Calibri" panose="020F0502020204030204" pitchFamily="34" charset="0"/>
              </a:rPr>
              <a:t>Kanun kapsamında yer alan yabancıların çalışma izni olmaksızın Türkiye’de çalışmaları veya çalıştırılmaları yasaktır.</a:t>
            </a:r>
          </a:p>
          <a:p>
            <a:pPr algn="just"/>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Yabancılara çalışma izni düzenlenmesi ile </a:t>
            </a:r>
            <a:r>
              <a:rPr lang="tr-TR" dirty="0">
                <a:latin typeface="Calibri" panose="020F0502020204030204" pitchFamily="34" charset="0"/>
                <a:cs typeface="Calibri" panose="020F0502020204030204" pitchFamily="34" charset="0"/>
              </a:rPr>
              <a:t>çalışma izinlerine dair </a:t>
            </a:r>
            <a:r>
              <a:rPr lang="tr-TR" dirty="0" smtClean="0">
                <a:latin typeface="Calibri" panose="020F0502020204030204" pitchFamily="34" charset="0"/>
                <a:cs typeface="Calibri" panose="020F0502020204030204" pitchFamily="34" charset="0"/>
              </a:rPr>
              <a:t>diğer iş </a:t>
            </a:r>
            <a:r>
              <a:rPr lang="tr-TR" dirty="0">
                <a:latin typeface="Calibri" panose="020F0502020204030204" pitchFamily="34" charset="0"/>
                <a:cs typeface="Calibri" panose="020F0502020204030204" pitchFamily="34" charset="0"/>
              </a:rPr>
              <a:t>ve işlemler,  Bakanlığımız Uluslararası İşgücü Genel Müdürlüğü tarafından yürütülmektedir</a:t>
            </a:r>
            <a:r>
              <a:rPr lang="tr-TR" dirty="0" smtClean="0">
                <a:latin typeface="Calibri" panose="020F0502020204030204" pitchFamily="34" charset="0"/>
                <a:cs typeface="Calibri" panose="020F0502020204030204" pitchFamily="34" charset="0"/>
              </a:rPr>
              <a:t>.</a:t>
            </a:r>
          </a:p>
          <a:p>
            <a:pPr algn="just"/>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Usulüne </a:t>
            </a:r>
            <a:r>
              <a:rPr lang="tr-TR" dirty="0">
                <a:latin typeface="Calibri" panose="020F0502020204030204" pitchFamily="34" charset="0"/>
                <a:cs typeface="Calibri" panose="020F0502020204030204" pitchFamily="34" charset="0"/>
              </a:rPr>
              <a:t>uygun olarak yapılan çalışma izni başvurusu, sunulan bilgi ve belgelerin tam olması kaydıyla </a:t>
            </a:r>
            <a:r>
              <a:rPr lang="tr-TR" b="1" dirty="0">
                <a:latin typeface="Calibri" panose="020F0502020204030204" pitchFamily="34" charset="0"/>
                <a:cs typeface="Calibri" panose="020F0502020204030204" pitchFamily="34" charset="0"/>
              </a:rPr>
              <a:t>30 gün </a:t>
            </a:r>
            <a:r>
              <a:rPr lang="tr-TR" dirty="0">
                <a:latin typeface="Calibri" panose="020F0502020204030204" pitchFamily="34" charset="0"/>
                <a:cs typeface="Calibri" panose="020F0502020204030204" pitchFamily="34" charset="0"/>
              </a:rPr>
              <a:t>içerisinde değerlendirilerek sonuçlandırılır</a:t>
            </a:r>
            <a:r>
              <a:rPr lang="tr-TR" dirty="0" smtClean="0">
                <a:latin typeface="Calibri" panose="020F0502020204030204" pitchFamily="34" charset="0"/>
                <a:cs typeface="Calibri" panose="020F0502020204030204" pitchFamily="34" charset="0"/>
              </a:rPr>
              <a:t>.</a:t>
            </a:r>
          </a:p>
          <a:p>
            <a:pPr marL="0" indent="0" algn="just">
              <a:buNone/>
            </a:pPr>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6735 sayılı Kanuna göre verilen çalışma izni, </a:t>
            </a:r>
            <a:r>
              <a:rPr lang="tr-TR" b="1" dirty="0">
                <a:latin typeface="Calibri" panose="020F0502020204030204" pitchFamily="34" charset="0"/>
                <a:cs typeface="Calibri" panose="020F0502020204030204" pitchFamily="34" charset="0"/>
              </a:rPr>
              <a:t>ikamet izni </a:t>
            </a:r>
            <a:r>
              <a:rPr lang="tr-TR" dirty="0">
                <a:latin typeface="Calibri" panose="020F0502020204030204" pitchFamily="34" charset="0"/>
                <a:cs typeface="Calibri" panose="020F0502020204030204" pitchFamily="34" charset="0"/>
              </a:rPr>
              <a:t>yerine geçer. </a:t>
            </a:r>
          </a:p>
          <a:p>
            <a:pPr algn="just"/>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1848773"/>
            <a:ext cx="98475" cy="361447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10307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Çalışma İzni Başvurusu </a:t>
            </a:r>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lstStyle/>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Başvurular yabancıyı çalıştırmak isteyen </a:t>
            </a:r>
            <a:r>
              <a:rPr lang="tr-TR" b="1" dirty="0" smtClean="0">
                <a:latin typeface="Calibri" panose="020F0502020204030204" pitchFamily="34" charset="0"/>
                <a:cs typeface="Calibri" panose="020F0502020204030204" pitchFamily="34" charset="0"/>
              </a:rPr>
              <a:t>işverenliklerce </a:t>
            </a:r>
            <a:r>
              <a:rPr lang="tr-TR" dirty="0" smtClean="0">
                <a:latin typeface="Calibri" panose="020F0502020204030204" pitchFamily="34" charset="0"/>
                <a:cs typeface="Calibri" panose="020F0502020204030204" pitchFamily="34" charset="0"/>
              </a:rPr>
              <a:t>yapılmaktadır</a:t>
            </a:r>
            <a:r>
              <a:rPr lang="tr-TR" dirty="0">
                <a:latin typeface="Calibri" panose="020F0502020204030204" pitchFamily="34" charset="0"/>
                <a:cs typeface="Calibri" panose="020F0502020204030204" pitchFamily="34" charset="0"/>
              </a:rPr>
              <a:t>. </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Çalışma izin başvuruları </a:t>
            </a:r>
            <a:r>
              <a:rPr lang="tr-TR" b="1" dirty="0">
                <a:latin typeface="Calibri" panose="020F0502020204030204" pitchFamily="34" charset="0"/>
                <a:cs typeface="Calibri" panose="020F0502020204030204" pitchFamily="34" charset="0"/>
              </a:rPr>
              <a:t>e-devlet üzerinden online olarak </a:t>
            </a:r>
            <a:r>
              <a:rPr lang="tr-TR" dirty="0">
                <a:latin typeface="Calibri" panose="020F0502020204030204" pitchFamily="34" charset="0"/>
                <a:cs typeface="Calibri" panose="020F0502020204030204" pitchFamily="34" charset="0"/>
              </a:rPr>
              <a:t>yapılmaktadır.</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Başvurunun tamamlanabilmesi için </a:t>
            </a:r>
            <a:r>
              <a:rPr lang="tr-TR" b="1" dirty="0">
                <a:latin typeface="Calibri" panose="020F0502020204030204" pitchFamily="34" charset="0"/>
                <a:cs typeface="Calibri" panose="020F0502020204030204" pitchFamily="34" charset="0"/>
              </a:rPr>
              <a:t>elektronik imza </a:t>
            </a:r>
            <a:r>
              <a:rPr lang="tr-TR" dirty="0">
                <a:latin typeface="Calibri" panose="020F0502020204030204" pitchFamily="34" charset="0"/>
                <a:cs typeface="Calibri" panose="020F0502020204030204" pitchFamily="34" charset="0"/>
              </a:rPr>
              <a:t>ve elektronik tebligata elverişli </a:t>
            </a:r>
            <a:r>
              <a:rPr lang="tr-TR" b="1" dirty="0">
                <a:latin typeface="Calibri" panose="020F0502020204030204" pitchFamily="34" charset="0"/>
                <a:cs typeface="Calibri" panose="020F0502020204030204" pitchFamily="34" charset="0"/>
              </a:rPr>
              <a:t>kayıtlı elektronik posta adresi</a:t>
            </a:r>
            <a:r>
              <a:rPr lang="tr-TR" dirty="0">
                <a:latin typeface="Calibri" panose="020F0502020204030204" pitchFamily="34" charset="0"/>
                <a:cs typeface="Calibri" panose="020F0502020204030204" pitchFamily="34" charset="0"/>
              </a:rPr>
              <a:t> </a:t>
            </a:r>
            <a:r>
              <a:rPr lang="tr-TR" b="1" dirty="0">
                <a:latin typeface="Calibri" panose="020F0502020204030204" pitchFamily="34" charset="0"/>
                <a:cs typeface="Calibri" panose="020F0502020204030204" pitchFamily="34" charset="0"/>
              </a:rPr>
              <a:t>(KEP) </a:t>
            </a:r>
            <a:r>
              <a:rPr lang="tr-TR" dirty="0">
                <a:latin typeface="Calibri" panose="020F0502020204030204" pitchFamily="34" charset="0"/>
                <a:cs typeface="Calibri" panose="020F0502020204030204" pitchFamily="34" charset="0"/>
              </a:rPr>
              <a:t>gerekmektedir</a:t>
            </a:r>
            <a:r>
              <a:rPr lang="tr-TR" dirty="0" smtClean="0">
                <a:latin typeface="Calibri" panose="020F0502020204030204" pitchFamily="34" charset="0"/>
                <a:cs typeface="Calibri" panose="020F0502020204030204" pitchFamily="34" charset="0"/>
              </a:rPr>
              <a:t>.</a:t>
            </a: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b="1" dirty="0">
                <a:latin typeface="Calibri" panose="020F0502020204030204" pitchFamily="34" charset="0"/>
                <a:cs typeface="Calibri" panose="020F0502020204030204" pitchFamily="34" charset="0"/>
              </a:rPr>
              <a:t>Başvuru formu, dilekçe veya herhangi bir evrak gönderilmeyecektir.</a:t>
            </a: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algn="just"/>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1" y="1825625"/>
            <a:ext cx="91543" cy="2260238"/>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68911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a:t>Çalışma İzni Başvurusu </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825625"/>
            <a:ext cx="10515600" cy="4351338"/>
          </a:xfrm>
        </p:spPr>
        <p:txBody>
          <a:bodyPr>
            <a:normAutofit/>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Yurtiçinden </a:t>
            </a:r>
            <a:r>
              <a:rPr lang="tr-TR" dirty="0">
                <a:latin typeface="Calibri" panose="020F0502020204030204" pitchFamily="34" charset="0"/>
                <a:cs typeface="Calibri" panose="020F0502020204030204" pitchFamily="34" charset="0"/>
              </a:rPr>
              <a:t>çalışma izni başvurusu yapılabilmesi için yabancının </a:t>
            </a:r>
            <a:r>
              <a:rPr lang="tr-TR" b="1" dirty="0">
                <a:latin typeface="Calibri" panose="020F0502020204030204" pitchFamily="34" charset="0"/>
                <a:cs typeface="Calibri" panose="020F0502020204030204" pitchFamily="34" charset="0"/>
              </a:rPr>
              <a:t>en az altı ay süreli geçerli ikamet izni </a:t>
            </a:r>
            <a:r>
              <a:rPr lang="tr-TR" dirty="0">
                <a:latin typeface="Calibri" panose="020F0502020204030204" pitchFamily="34" charset="0"/>
                <a:cs typeface="Calibri" panose="020F0502020204030204" pitchFamily="34" charset="0"/>
              </a:rPr>
              <a:t>bulunması gerekir. </a:t>
            </a: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a:latin typeface="Calibri" panose="020F0502020204030204" pitchFamily="34" charset="0"/>
                <a:cs typeface="Calibri" panose="020F0502020204030204" pitchFamily="34" charset="0"/>
              </a:rPr>
              <a:t>Yurtdışında mukim yabancılar, Türkiye'deki bir işveren ile imzalayacakları iş sözleşmesini, davet mektubunu veya atama yazısını ibraz ederek, çalışma izni başvurularını uyruğunda bulundukları veya yasal olarak ikamet ettikleri ülkelerdeki T.C. dış temsilciliklerine yaparlar. Başvuru esnasında yabancı şahsa müracaatın kabul edildiğine dair bir </a:t>
            </a:r>
            <a:r>
              <a:rPr lang="tr-TR" b="1" dirty="0">
                <a:latin typeface="Calibri" panose="020F0502020204030204" pitchFamily="34" charset="0"/>
                <a:cs typeface="Calibri" panose="020F0502020204030204" pitchFamily="34" charset="0"/>
              </a:rPr>
              <a:t>referans numarası </a:t>
            </a:r>
            <a:r>
              <a:rPr lang="tr-TR" dirty="0">
                <a:latin typeface="Calibri" panose="020F0502020204030204" pitchFamily="34" charset="0"/>
                <a:cs typeface="Calibri" panose="020F0502020204030204" pitchFamily="34" charset="0"/>
              </a:rPr>
              <a:t>verilir.</a:t>
            </a:r>
          </a:p>
          <a:p>
            <a:pPr marL="0" indent="0" algn="just">
              <a:buNone/>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Dış </a:t>
            </a:r>
            <a:r>
              <a:rPr lang="tr-TR" dirty="0">
                <a:latin typeface="Calibri" panose="020F0502020204030204" pitchFamily="34" charset="0"/>
                <a:cs typeface="Calibri" panose="020F0502020204030204" pitchFamily="34" charset="0"/>
              </a:rPr>
              <a:t>temsilciliğimize yapılan başvuruyu takip eden 10 işgünü içinde Türkiye’deki işverenin söz konusu referans numarasını kullanarak internet üzerinden online çalışma izin başvurusu yapması gerekmektedir. </a:t>
            </a: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marL="0" indent="0" algn="just">
              <a:buNone/>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a:off x="739725" y="1825625"/>
            <a:ext cx="98475" cy="3359833"/>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94489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E-izin Üzerinden Başvuru Aşamaları </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p:txBody>
          <a:bodyPr>
            <a:normAutofit/>
          </a:bodyPr>
          <a:lstStyle/>
          <a:p>
            <a:pPr marL="0" indent="0" algn="just">
              <a:buNone/>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b="1" dirty="0">
                <a:latin typeface="Calibri" panose="020F0502020204030204" pitchFamily="34" charset="0"/>
                <a:cs typeface="Calibri" panose="020F0502020204030204" pitchFamily="34" charset="0"/>
              </a:rPr>
              <a:t>«Yeni işyeri kayıt» işlemini sadece o işyerinin SGK e-bildirge yetkilisi gerçekleştirebilir.</a:t>
            </a:r>
          </a:p>
          <a:p>
            <a:pPr algn="just">
              <a:buFont typeface="Arial" panose="020B0604020202020204" pitchFamily="34" charset="0"/>
              <a:buChar char="•"/>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a:t>
            </a:r>
            <a:r>
              <a:rPr lang="tr-TR" dirty="0" smtClean="0">
                <a:latin typeface="Calibri" panose="020F0502020204030204" pitchFamily="34" charset="0"/>
                <a:cs typeface="Calibri" panose="020F0502020204030204" pitchFamily="34" charset="0"/>
              </a:rPr>
              <a:t>İşyeri Kayıt» sekmesinin altında «yeni işyeri» sekmesi seçilerek SGK tescil numarası girilir. «bilgileri getir» sekmesi tıklanarak işverene ait bilgiler ekrana getirilir. Diğer gerekli alanlar ( KEP adresi, e-posta adresi, telefon vb.) doldurularak işyeri kaydı oluşturulur. </a:t>
            </a:r>
          </a:p>
          <a:p>
            <a:pPr algn="just">
              <a:buFont typeface="Arial" panose="020B0604020202020204" pitchFamily="34" charset="0"/>
              <a:buChar char="•"/>
            </a:pPr>
            <a:endParaRPr lang="tr-TR" dirty="0" smtClean="0">
              <a:latin typeface="Calibri" panose="020F0502020204030204" pitchFamily="34" charset="0"/>
              <a:cs typeface="Calibri" panose="020F0502020204030204" pitchFamily="34" charset="0"/>
            </a:endParaRP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İşyeri </a:t>
            </a:r>
            <a:r>
              <a:rPr lang="tr-TR" dirty="0" smtClean="0">
                <a:latin typeface="Calibri" panose="020F0502020204030204" pitchFamily="34" charset="0"/>
                <a:cs typeface="Calibri" panose="020F0502020204030204" pitchFamily="34" charset="0"/>
              </a:rPr>
              <a:t>kaydı oluşturulduktan </a:t>
            </a:r>
            <a:r>
              <a:rPr lang="tr-TR" dirty="0">
                <a:latin typeface="Calibri" panose="020F0502020204030204" pitchFamily="34" charset="0"/>
                <a:cs typeface="Calibri" panose="020F0502020204030204" pitchFamily="34" charset="0"/>
              </a:rPr>
              <a:t>sonra o işyerinin SGK e-bildirge yetkilisi </a:t>
            </a:r>
            <a:r>
              <a:rPr lang="tr-TR" dirty="0" smtClean="0">
                <a:latin typeface="Calibri" panose="020F0502020204030204" pitchFamily="34" charset="0"/>
                <a:cs typeface="Calibri" panose="020F0502020204030204" pitchFamily="34" charset="0"/>
              </a:rPr>
              <a:t>«İşveren Yönetim Paneli» sekmesine giderek çalışma iznine ilişkin işlemleri gerçekleştirmek üzere farklı kişi ya da kişileri yetkilendirebilir.</a:t>
            </a:r>
          </a:p>
          <a:p>
            <a:pPr algn="just">
              <a:buFont typeface="Arial" panose="020B0604020202020204" pitchFamily="34" charset="0"/>
              <a:buChar char="•"/>
            </a:pPr>
            <a:endParaRPr lang="tr-TR" dirty="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2095018"/>
            <a:ext cx="91544" cy="2453833"/>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6454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11B2-07F8-7A4D-9176-D6BCE690A48D}"/>
              </a:ext>
            </a:extLst>
          </p:cNvPr>
          <p:cNvSpPr>
            <a:spLocks noGrp="1"/>
          </p:cNvSpPr>
          <p:nvPr>
            <p:ph type="title"/>
          </p:nvPr>
        </p:nvSpPr>
        <p:spPr/>
        <p:txBody>
          <a:bodyPr/>
          <a:lstStyle/>
          <a:p>
            <a:r>
              <a:rPr lang="tr-TR" dirty="0" smtClean="0"/>
              <a:t>E-izin Üzerinden Başvuru Aşamaları </a:t>
            </a:r>
            <a:endParaRPr lang="tr-TR" dirty="0"/>
          </a:p>
        </p:txBody>
      </p:sp>
      <p:sp>
        <p:nvSpPr>
          <p:cNvPr id="3" name="Content Placeholder 2">
            <a:extLst>
              <a:ext uri="{FF2B5EF4-FFF2-40B4-BE49-F238E27FC236}">
                <a16:creationId xmlns:a16="http://schemas.microsoft.com/office/drawing/2014/main" id="{7B098490-BE2A-7742-9997-56D23BAF5C00}"/>
              </a:ext>
            </a:extLst>
          </p:cNvPr>
          <p:cNvSpPr>
            <a:spLocks noGrp="1"/>
          </p:cNvSpPr>
          <p:nvPr>
            <p:ph idx="1"/>
          </p:nvPr>
        </p:nvSpPr>
        <p:spPr>
          <a:xfrm>
            <a:off x="838200" y="1652000"/>
            <a:ext cx="10515600" cy="4351338"/>
          </a:xfrm>
        </p:spPr>
        <p:txBody>
          <a:bodyPr>
            <a:normAutofit/>
          </a:bodyPr>
          <a:lstStyle/>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E-bildirge yetkilisi veya yetkilendirdiği </a:t>
            </a:r>
            <a:r>
              <a:rPr lang="tr-TR" dirty="0">
                <a:latin typeface="Calibri" panose="020F0502020204030204" pitchFamily="34" charset="0"/>
                <a:cs typeface="Calibri" panose="020F0502020204030204" pitchFamily="34" charset="0"/>
              </a:rPr>
              <a:t>k</a:t>
            </a:r>
            <a:r>
              <a:rPr lang="tr-TR" dirty="0" smtClean="0">
                <a:latin typeface="Calibri" panose="020F0502020204030204" pitchFamily="34" charset="0"/>
                <a:cs typeface="Calibri" panose="020F0502020204030204" pitchFamily="34" charset="0"/>
              </a:rPr>
              <a:t>işi «Başvuru yap» sekmesi altında açılacak olan «Yurtiçi başvuru», «Yurtdışı başvuru», «Geçici Koruma/Uluslararası Koruma başvurusu» veya «Uzatma başvurusu» başlıklarından uygun olanı </a:t>
            </a:r>
            <a:r>
              <a:rPr lang="tr-TR" dirty="0">
                <a:latin typeface="Calibri" panose="020F0502020204030204" pitchFamily="34" charset="0"/>
                <a:cs typeface="Calibri" panose="020F0502020204030204" pitchFamily="34" charset="0"/>
              </a:rPr>
              <a:t>s</a:t>
            </a:r>
            <a:r>
              <a:rPr lang="tr-TR" dirty="0" smtClean="0">
                <a:latin typeface="Calibri" panose="020F0502020204030204" pitchFamily="34" charset="0"/>
                <a:cs typeface="Calibri" panose="020F0502020204030204" pitchFamily="34" charset="0"/>
              </a:rPr>
              <a:t>eçer.</a:t>
            </a:r>
          </a:p>
          <a:p>
            <a:pPr algn="just"/>
            <a:r>
              <a:rPr lang="tr-TR" dirty="0" smtClean="0">
                <a:latin typeface="Calibri" panose="020F0502020204030204" pitchFamily="34" charset="0"/>
                <a:cs typeface="Calibri" panose="020F0502020204030204" pitchFamily="34" charset="0"/>
              </a:rPr>
              <a:t>«Kimlik bilgileri» sekmesi altında «Yurtiçi </a:t>
            </a:r>
            <a:r>
              <a:rPr lang="tr-TR" dirty="0">
                <a:latin typeface="Calibri" panose="020F0502020204030204" pitchFamily="34" charset="0"/>
                <a:cs typeface="Calibri" panose="020F0502020204030204" pitchFamily="34" charset="0"/>
              </a:rPr>
              <a:t>başvuru</a:t>
            </a:r>
            <a:r>
              <a:rPr lang="tr-TR" dirty="0" smtClean="0">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Geçici Koruma/Uluslararası Koruma başvurusu» veya «Uzatma başvurusu</a:t>
            </a:r>
            <a:r>
              <a:rPr lang="tr-TR" dirty="0" smtClean="0">
                <a:latin typeface="Calibri" panose="020F0502020204030204" pitchFamily="34" charset="0"/>
                <a:cs typeface="Calibri" panose="020F0502020204030204" pitchFamily="34" charset="0"/>
              </a:rPr>
              <a:t>» bakımından adına çalışma izni başvurusu yapılan yabancının </a:t>
            </a:r>
            <a:r>
              <a:rPr lang="tr-TR" b="1" dirty="0" smtClean="0">
                <a:latin typeface="Calibri" panose="020F0502020204030204" pitchFamily="34" charset="0"/>
                <a:cs typeface="Calibri" panose="020F0502020204030204" pitchFamily="34" charset="0"/>
              </a:rPr>
              <a:t>«yabancı kimlik numarası»; </a:t>
            </a:r>
            <a:r>
              <a:rPr lang="tr-TR" dirty="0" smtClean="0">
                <a:latin typeface="Calibri" panose="020F0502020204030204" pitchFamily="34" charset="0"/>
                <a:cs typeface="Calibri" panose="020F0502020204030204" pitchFamily="34" charset="0"/>
              </a:rPr>
              <a:t>«Yurtdışı başvuru» bakımından ise </a:t>
            </a:r>
            <a:r>
              <a:rPr lang="tr-TR" b="1" dirty="0" smtClean="0">
                <a:latin typeface="Calibri" panose="020F0502020204030204" pitchFamily="34" charset="0"/>
                <a:cs typeface="Calibri" panose="020F0502020204030204" pitchFamily="34" charset="0"/>
              </a:rPr>
              <a:t>«referans numarası» </a:t>
            </a:r>
            <a:r>
              <a:rPr lang="tr-TR" dirty="0" smtClean="0">
                <a:latin typeface="Calibri" panose="020F0502020204030204" pitchFamily="34" charset="0"/>
                <a:cs typeface="Calibri" panose="020F0502020204030204" pitchFamily="34" charset="0"/>
              </a:rPr>
              <a:t>ilgili alana girilerek «bilgileri getir» sekmesi tıklanır ve diğer bilgiler elle girilir. </a:t>
            </a:r>
          </a:p>
          <a:p>
            <a:pPr algn="just"/>
            <a:r>
              <a:rPr lang="tr-TR" dirty="0" smtClean="0">
                <a:latin typeface="Calibri" panose="020F0502020204030204" pitchFamily="34" charset="0"/>
                <a:cs typeface="Calibri" panose="020F0502020204030204" pitchFamily="34" charset="0"/>
              </a:rPr>
              <a:t>Daha sonra «Genel Bilgiler», «Görev Bilgileri», «Belge Yükleme» sekmeleri doldurularak başvuru </a:t>
            </a:r>
            <a:r>
              <a:rPr lang="tr-TR" b="1" dirty="0" smtClean="0">
                <a:latin typeface="Calibri" panose="020F0502020204030204" pitchFamily="34" charset="0"/>
                <a:cs typeface="Calibri" panose="020F0502020204030204" pitchFamily="34" charset="0"/>
              </a:rPr>
              <a:t>kullanıcının elektronik imzası </a:t>
            </a:r>
            <a:r>
              <a:rPr lang="tr-TR" dirty="0" smtClean="0">
                <a:latin typeface="Calibri" panose="020F0502020204030204" pitchFamily="34" charset="0"/>
                <a:cs typeface="Calibri" panose="020F0502020204030204" pitchFamily="34" charset="0"/>
              </a:rPr>
              <a:t>ile tamamlanır.</a:t>
            </a:r>
          </a:p>
          <a:p>
            <a:pPr marL="0" indent="0" algn="just">
              <a:buNone/>
            </a:pPr>
            <a:r>
              <a:rPr lang="tr-TR" dirty="0" smtClean="0">
                <a:latin typeface="Calibri" panose="020F0502020204030204" pitchFamily="34" charset="0"/>
                <a:cs typeface="Calibri" panose="020F0502020204030204" pitchFamily="34" charset="0"/>
              </a:rPr>
              <a:t>(Bu sekmelerde yabancının eğitim durumu, mesleği, işyerinde yapacağı görev, istihdam edilme gerekçesi, ücreti, çalışma tipi, talep edilen izin süresi, izin türü, iş sözleşmesi, işyerine ait ticaret sicili gazetesi veya oda kayıt belgesi, bilanço vb. bilgi ve belgelerin sisteme girilmesi gerekir.)</a:t>
            </a:r>
          </a:p>
          <a:p>
            <a:pPr algn="just">
              <a:buFont typeface="Arial" panose="020B0604020202020204" pitchFamily="34" charset="0"/>
              <a:buChar char="•"/>
            </a:pPr>
            <a:r>
              <a:rPr lang="tr-TR" dirty="0" smtClean="0">
                <a:latin typeface="Calibri" panose="020F0502020204030204" pitchFamily="34" charset="0"/>
                <a:cs typeface="Calibri" panose="020F0502020204030204" pitchFamily="34" charset="0"/>
              </a:rPr>
              <a:t>Tamamlanan başvurular ilişkin süreç «başvuru işlemleri» sekmesinden takip edilebilir.</a:t>
            </a:r>
          </a:p>
          <a:p>
            <a:pPr marL="0" indent="0">
              <a:buNone/>
            </a:pPr>
            <a:endParaRPr lang="tr-TR" dirty="0" smtClean="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
        <p:nvSpPr>
          <p:cNvPr id="5" name="Dikdörtgen 12">
            <a:extLst>
              <a:ext uri="{FF2B5EF4-FFF2-40B4-BE49-F238E27FC236}">
                <a16:creationId xmlns:a16="http://schemas.microsoft.com/office/drawing/2014/main" id="{11379C93-6116-AC4B-841B-B59C394BDC2C}"/>
              </a:ext>
            </a:extLst>
          </p:cNvPr>
          <p:cNvSpPr/>
          <p:nvPr/>
        </p:nvSpPr>
        <p:spPr>
          <a:xfrm flipH="1">
            <a:off x="648182" y="1651999"/>
            <a:ext cx="91544" cy="4089043"/>
          </a:xfrm>
          <a:prstGeom prst="rect">
            <a:avLst/>
          </a:prstGeom>
          <a:solidFill>
            <a:srgbClr val="34B8FF"/>
          </a:solidFill>
          <a:ln>
            <a:solidFill>
              <a:srgbClr val="00A1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33719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5357</TotalTime>
  <Words>1403</Words>
  <Application>Microsoft Office PowerPoint</Application>
  <PresentationFormat>Geniş ekran</PresentationFormat>
  <Paragraphs>144</Paragraphs>
  <Slides>20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Impact</vt:lpstr>
      <vt:lpstr>Verdana</vt:lpstr>
      <vt:lpstr>Wingdings</vt:lpstr>
      <vt:lpstr>Office Theme</vt:lpstr>
      <vt:lpstr>YABANCILARIN ÇALIŞMA İZİNLERİ</vt:lpstr>
      <vt:lpstr>İlgili Mevzuat</vt:lpstr>
      <vt:lpstr>Uluslararası İşgücü Kanununun Kapsamı </vt:lpstr>
      <vt:lpstr>Kanunun Kapsamı Dışında Kalanlar</vt:lpstr>
      <vt:lpstr>Çalışma İzninde Yetki ve Yükümlülük</vt:lpstr>
      <vt:lpstr>Çalışma İzni Başvurusu </vt:lpstr>
      <vt:lpstr>Çalışma İzni Başvurusu </vt:lpstr>
      <vt:lpstr>E-izin Üzerinden Başvuru Aşamaları </vt:lpstr>
      <vt:lpstr>E-izin Üzerinden Başvuru Aşamaları </vt:lpstr>
      <vt:lpstr>Belgeler</vt:lpstr>
      <vt:lpstr>Değerlendirme Kriterleri</vt:lpstr>
      <vt:lpstr>Değerlendirme Kriterleri</vt:lpstr>
      <vt:lpstr>Değerlendirme Kriterleri (ücret)</vt:lpstr>
      <vt:lpstr>Geçici Koruma Kapsamındaki Suriyelilerin Çalışma İzinleri</vt:lpstr>
      <vt:lpstr>Eksik Evrak Tespiti</vt:lpstr>
      <vt:lpstr>Değerlendirme Kriterlerinden Muaf Tutulacak Yabancılar</vt:lpstr>
      <vt:lpstr>Süreli Çalışma İzni</vt:lpstr>
      <vt:lpstr>Çalışma İzinlerinin Uzatılması</vt:lpstr>
      <vt:lpstr>Çalışma İzni Harcı Ve Değerli Kağıt Bedeli</vt:lpstr>
      <vt:lpstr>Teşekkür Ederim  aavsar@csgb.gov.tr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yucel kaplan</dc:creator>
  <cp:lastModifiedBy>Alper Avşar</cp:lastModifiedBy>
  <cp:revision>213</cp:revision>
  <cp:lastPrinted>2018-05-03T07:18:01Z</cp:lastPrinted>
  <dcterms:created xsi:type="dcterms:W3CDTF">2018-01-09T13:26:26Z</dcterms:created>
  <dcterms:modified xsi:type="dcterms:W3CDTF">2018-05-06T20:51:39Z</dcterms:modified>
</cp:coreProperties>
</file>